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1" r:id="rId2"/>
  </p:sldMasterIdLst>
  <p:notesMasterIdLst>
    <p:notesMasterId r:id="rId17"/>
  </p:notesMasterIdLst>
  <p:sldIdLst>
    <p:sldId id="256" r:id="rId3"/>
    <p:sldId id="312" r:id="rId4"/>
    <p:sldId id="313" r:id="rId5"/>
    <p:sldId id="314" r:id="rId6"/>
    <p:sldId id="315" r:id="rId7"/>
    <p:sldId id="316" r:id="rId8"/>
    <p:sldId id="294" r:id="rId9"/>
    <p:sldId id="295" r:id="rId10"/>
    <p:sldId id="296" r:id="rId11"/>
    <p:sldId id="304" r:id="rId12"/>
    <p:sldId id="311" r:id="rId13"/>
    <p:sldId id="298" r:id="rId14"/>
    <p:sldId id="310" r:id="rId15"/>
    <p:sldId id="306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D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24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BA5018-485B-B443-A696-0DF120BD42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973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D7F970B-020A-2248-B15F-CAA49785F2A7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A036413-6F43-394B-9D9A-015E7F109214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/>
            <a:r>
              <a:rPr lang="en-US" sz="1200">
                <a:latin typeface="Times New Roman" charset="0"/>
              </a:rPr>
              <a:t>9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00D58E5-EAE9-9842-9517-B155E3797CEE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358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FDA8F0B-6159-A34B-BDF4-59B090F84A05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378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FCF0831-B105-7442-A7B1-ACDD7B2ABC6F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7E564A-099D-7246-8BF9-29030C849421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41987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E10C74-7331-8F45-9D48-9A8EC7E5BDC2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76E1717-EB39-234C-8514-9DF12DF964ED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460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8DA856-656E-574B-9F7D-FF3A4B92A3B8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-107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F6DAC-E632-F846-BCDD-064EE6893E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5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9C17D6-10D4-AB42-95FB-32CB7359F9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8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10A02-7275-6947-8F47-E4BB816750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74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24200"/>
            <a:ext cx="5459413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1752600"/>
            <a:ext cx="7162800" cy="1371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352800"/>
            <a:ext cx="7162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1524000" y="6248400"/>
            <a:ext cx="1905000" cy="457200"/>
          </a:xfrm>
        </p:spPr>
        <p:txBody>
          <a:bodyPr/>
          <a:lstStyle>
            <a:lvl1pPr eaLnBrk="1" hangingPunct="1">
              <a:defRPr kumimoj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248400"/>
            <a:ext cx="2895600" cy="457200"/>
          </a:xfrm>
        </p:spPr>
        <p:txBody>
          <a:bodyPr/>
          <a:lstStyle>
            <a:lvl1pPr eaLnBrk="1" hangingPunct="1">
              <a:defRPr kumimoj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 eaLnBrk="1" hangingPunct="1">
              <a:defRPr kumimoji="1">
                <a:solidFill>
                  <a:schemeClr val="tx2"/>
                </a:solidFill>
              </a:defRPr>
            </a:lvl1pPr>
          </a:lstStyle>
          <a:p>
            <a:fld id="{A77E0047-856F-954E-906F-D8F0E91BCE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2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B51AA-15A9-5C40-AFC4-C3432EB2D6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818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4A633C-0D48-BC48-BDA4-51D1747EC9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2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DCFB-2803-C44F-8280-AA5AF8874D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99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7AA24A-C675-F649-9307-FCAC652E23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9251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A9373-5B17-AA43-89A0-A732C2CB53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358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495D46-69D2-E743-91E8-F7D7B561DA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94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B5EF59-34A5-E64C-898D-43BC04F9AB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8D2BE7-2D48-E742-BCEF-E001994AE5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73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6824D7-BB42-1045-8D58-EC1ACB6668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576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3294B8-224D-7341-9A9F-7901F767D6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822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5FFEC-C530-4E4D-B5A7-6361E2843D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3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85AACC-C664-D644-8CAE-A7712A2395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68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67EF78-4968-3348-8765-AC05C73C17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0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59A137-11A5-514A-A4D8-9E62A31A40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6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F4B37D-3171-9A4C-8B19-A75C8E6487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4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AE561-052D-2946-9C00-13937325C9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5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49569C-B30A-E148-B40F-16F96C5DFC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4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1003E2-63DD-5B42-9357-E15BE4314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7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9B8D512-2BE5-4C40-824A-847E79339786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5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5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8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5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5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5" cy="75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5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09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5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5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0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5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1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  <p:sp>
          <p:nvSpPr>
            <p:cNvPr id="311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5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Char char="l"/>
        <a:defRPr sz="30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l"/>
        <a:defRPr sz="2600">
          <a:solidFill>
            <a:schemeClr val="tx1"/>
          </a:solidFill>
          <a:latin typeface="+mn-lt"/>
          <a:ea typeface="ＭＳ Ｐゴシック" pitchFamily="-107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l"/>
        <a:defRPr sz="2300">
          <a:solidFill>
            <a:schemeClr val="tx1"/>
          </a:solidFill>
          <a:latin typeface="+mn-lt"/>
          <a:ea typeface="ＭＳ Ｐゴシック" pitchFamily="-107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1676400"/>
            <a:ext cx="6697662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372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372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3727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CCE0B60-D404-754B-9B9B-6AC9EDD0A0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1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kumimoji="0" lang="en-US" sz="4200">
                <a:latin typeface="Arial" charset="0"/>
                <a:ea typeface="ＭＳ Ｐゴシック" charset="0"/>
                <a:cs typeface="ＭＳ Ｐゴシック" charset="0"/>
              </a:rPr>
              <a:t>Development of Cognition and Language: Vygotsky</a:t>
            </a:r>
            <a:endParaRPr kumimoji="0"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kumimoji="0" lang="en-US">
                <a:latin typeface="Arial" charset="0"/>
                <a:ea typeface="ＭＳ Ｐゴシック" charset="0"/>
                <a:cs typeface="ＭＳ Ｐゴシック" charset="0"/>
              </a:rPr>
              <a:t>EDU 330: Educational Psychology</a:t>
            </a:r>
          </a:p>
          <a:p>
            <a:pPr eaLnBrk="1" hangingPunct="1"/>
            <a:r>
              <a:rPr kumimoji="0" lang="en-US">
                <a:latin typeface="Arial" charset="0"/>
                <a:ea typeface="ＭＳ Ｐゴシック" charset="0"/>
                <a:cs typeface="ＭＳ Ｐゴシック" charset="0"/>
              </a:rPr>
              <a:t>Daniel Moos</a:t>
            </a:r>
          </a:p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0" y="2301875"/>
            <a:ext cx="8737600" cy="225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627063" y="311150"/>
            <a:ext cx="57372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>
                <a:latin typeface="Times New Roman" charset="0"/>
              </a:rPr>
              <a:t>PowerPoint </a:t>
            </a:r>
            <a:r>
              <a:rPr lang="en-US" sz="900">
                <a:latin typeface="Times New Roman" charset="0"/>
              </a:rPr>
              <a:t>2.13 The Zone of Proximal Development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Language: Suggestions for Teachers 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US" sz="260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Students cannot get too much practice in their use of language.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Particularly true in </a:t>
            </a:r>
            <a:r>
              <a:rPr lang="en-US" sz="3000" u="sng">
                <a:latin typeface="Arial" charset="0"/>
                <a:ea typeface="ＭＳ Ｐゴシック" charset="0"/>
              </a:rPr>
              <a:t>math</a:t>
            </a:r>
            <a:r>
              <a:rPr lang="en-US" sz="3000">
                <a:latin typeface="Arial" charset="0"/>
                <a:ea typeface="ＭＳ Ｐゴシック" charset="0"/>
              </a:rPr>
              <a:t> and </a:t>
            </a:r>
            <a:r>
              <a:rPr lang="en-US" sz="3000" u="sng">
                <a:latin typeface="Arial" charset="0"/>
                <a:ea typeface="ＭＳ Ｐゴシック" charset="0"/>
              </a:rPr>
              <a:t>science</a:t>
            </a:r>
            <a:endParaRPr lang="en-US" sz="300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Remind students that struggling to put understanding into words is a normal part of learning and development.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000" i="1">
                <a:latin typeface="Arial" charset="0"/>
                <a:ea typeface="ＭＳ Ｐゴシック" charset="0"/>
              </a:rPr>
              <a:t>We</a:t>
            </a:r>
            <a:r>
              <a:rPr lang="ja-JP" altLang="en-US" sz="3000" i="1">
                <a:latin typeface="Arial" charset="0"/>
                <a:ea typeface="ＭＳ Ｐゴシック" charset="0"/>
              </a:rPr>
              <a:t>’</a:t>
            </a:r>
            <a:r>
              <a:rPr lang="en-US" sz="3000" i="1">
                <a:latin typeface="Arial" charset="0"/>
                <a:ea typeface="ＭＳ Ｐゴシック" charset="0"/>
              </a:rPr>
              <a:t>ve all said at some point in our lives. I know what I</a:t>
            </a:r>
            <a:r>
              <a:rPr lang="ja-JP" altLang="en-US" sz="3000" i="1">
                <a:latin typeface="Arial" charset="0"/>
                <a:ea typeface="ＭＳ Ｐゴシック" charset="0"/>
              </a:rPr>
              <a:t>’</a:t>
            </a:r>
            <a:r>
              <a:rPr lang="en-US" sz="3000" i="1">
                <a:latin typeface="Arial" charset="0"/>
                <a:ea typeface="ＭＳ Ｐゴシック" charset="0"/>
              </a:rPr>
              <a:t>m trying to say, I just can</a:t>
            </a:r>
            <a:r>
              <a:rPr lang="ja-JP" altLang="en-US" sz="3000" i="1">
                <a:latin typeface="Arial" charset="0"/>
                <a:ea typeface="ＭＳ Ｐゴシック" charset="0"/>
              </a:rPr>
              <a:t>’</a:t>
            </a:r>
            <a:r>
              <a:rPr lang="en-US" sz="3000" i="1">
                <a:latin typeface="Arial" charset="0"/>
                <a:ea typeface="ＭＳ Ｐゴシック" charset="0"/>
              </a:rPr>
              <a:t>t put it into words.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Provide students with scaffolding as they practice language.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Provide technical terms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Embellish students</a:t>
            </a:r>
            <a:r>
              <a:rPr lang="ja-JP" altLang="en-US" sz="3000">
                <a:latin typeface="Arial" charset="0"/>
                <a:ea typeface="ＭＳ Ｐゴシック" charset="0"/>
              </a:rPr>
              <a:t>’</a:t>
            </a:r>
            <a:r>
              <a:rPr lang="en-US" sz="3000">
                <a:latin typeface="Arial" charset="0"/>
                <a:ea typeface="ＭＳ Ｐゴシック" charset="0"/>
              </a:rPr>
              <a:t> descriptions</a:t>
            </a:r>
            <a:endParaRPr lang="en-US" sz="220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0"/>
            <a:ext cx="7716838" cy="6096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Evaluation of the Theory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116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Strengths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Attention of social, cultural, and context variables in learning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Sensitivity to diversity of development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 b="1">
                <a:latin typeface="Arial" charset="0"/>
                <a:ea typeface="ＭＳ Ｐゴシック" charset="0"/>
              </a:rPr>
              <a:t>Focused on individual differences (unlike Piaget)</a:t>
            </a:r>
          </a:p>
          <a:p>
            <a:pPr eaLnBrk="1" hangingPunct="1">
              <a:lnSpc>
                <a:spcPct val="90000"/>
              </a:lnSpc>
            </a:pP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Weaknesses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Vagueness of notion of ZPD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Insufficient attention to development issues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Difficulties of studying cultural-historical contexts</a:t>
            </a:r>
            <a:endParaRPr lang="en-US" sz="230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Language: Stages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Building the foundation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Holophrases: </a:t>
            </a:r>
            <a:r>
              <a:rPr lang="ja-JP" altLang="en-US" sz="2200">
                <a:latin typeface="Arial" charset="0"/>
                <a:ea typeface="ＭＳ Ｐゴシック" charset="0"/>
              </a:rPr>
              <a:t>“</a:t>
            </a:r>
            <a:r>
              <a:rPr lang="en-US" sz="2200">
                <a:latin typeface="Arial" charset="0"/>
                <a:ea typeface="ＭＳ Ｐゴシック" charset="0"/>
              </a:rPr>
              <a:t>No go!</a:t>
            </a:r>
            <a:r>
              <a:rPr lang="ja-JP" altLang="en-US" sz="2200">
                <a:latin typeface="Arial" charset="0"/>
                <a:ea typeface="ＭＳ Ｐゴシック" charset="0"/>
              </a:rPr>
              <a:t>”</a:t>
            </a:r>
            <a:endParaRPr lang="en-US" sz="220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Overgeneralizations: </a:t>
            </a:r>
            <a:r>
              <a:rPr lang="ja-JP" altLang="en-US" sz="2200">
                <a:latin typeface="Arial" charset="0"/>
                <a:ea typeface="ＭＳ Ｐゴシック" charset="0"/>
              </a:rPr>
              <a:t>“</a:t>
            </a:r>
            <a:r>
              <a:rPr lang="en-US" sz="2200">
                <a:latin typeface="Arial" charset="0"/>
                <a:ea typeface="ＭＳ Ｐゴシック" charset="0"/>
              </a:rPr>
              <a:t>Car</a:t>
            </a:r>
            <a:r>
              <a:rPr lang="ja-JP" altLang="en-US" sz="2200">
                <a:latin typeface="Arial" charset="0"/>
                <a:ea typeface="ＭＳ Ｐゴシック" charset="0"/>
              </a:rPr>
              <a:t>”</a:t>
            </a:r>
            <a:endParaRPr lang="en-US" sz="220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Undergeneralizations: </a:t>
            </a:r>
            <a:r>
              <a:rPr lang="ja-JP" altLang="en-US" sz="2200">
                <a:latin typeface="Arial" charset="0"/>
                <a:ea typeface="ＭＳ Ｐゴシック" charset="0"/>
              </a:rPr>
              <a:t>“</a:t>
            </a:r>
            <a:r>
              <a:rPr lang="en-US" sz="2200">
                <a:latin typeface="Arial" charset="0"/>
                <a:ea typeface="ＭＳ Ｐゴシック" charset="0"/>
              </a:rPr>
              <a:t>Kitty</a:t>
            </a:r>
            <a:r>
              <a:rPr lang="ja-JP" altLang="en-US" sz="2200">
                <a:latin typeface="Arial" charset="0"/>
                <a:ea typeface="ＭＳ Ｐゴシック" charset="0"/>
              </a:rPr>
              <a:t>”</a:t>
            </a:r>
            <a:endParaRPr lang="en-US" sz="2200">
              <a:latin typeface="Arial" charset="0"/>
              <a:ea typeface="ＭＳ Ｐゴシック" charset="0"/>
            </a:endParaRPr>
          </a:p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Fine-tuning language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Fine-tune during the </a:t>
            </a:r>
            <a:r>
              <a:rPr lang="ja-JP" altLang="en-US" sz="2200">
                <a:latin typeface="Arial" charset="0"/>
                <a:ea typeface="ＭＳ Ｐゴシック" charset="0"/>
              </a:rPr>
              <a:t>“</a:t>
            </a:r>
            <a:r>
              <a:rPr lang="en-US" sz="2200">
                <a:latin typeface="Arial" charset="0"/>
                <a:ea typeface="ＭＳ Ｐゴシック" charset="0"/>
              </a:rPr>
              <a:t>twos</a:t>
            </a:r>
            <a:r>
              <a:rPr lang="ja-JP" altLang="en-US" sz="2200">
                <a:latin typeface="Arial" charset="0"/>
                <a:ea typeface="ＭＳ Ｐゴシック" charset="0"/>
              </a:rPr>
              <a:t>”</a:t>
            </a:r>
            <a:r>
              <a:rPr lang="en-US" sz="2200">
                <a:latin typeface="Arial" charset="0"/>
                <a:ea typeface="ＭＳ Ｐゴシック" charset="0"/>
              </a:rPr>
              <a:t>, during which children elaborate on present tense: </a:t>
            </a:r>
            <a:r>
              <a:rPr lang="ja-JP" altLang="en-US" sz="2200">
                <a:latin typeface="Arial" charset="0"/>
                <a:ea typeface="ＭＳ Ｐゴシック" charset="0"/>
              </a:rPr>
              <a:t>“</a:t>
            </a:r>
            <a:r>
              <a:rPr lang="en-US" sz="2200">
                <a:latin typeface="Arial" charset="0"/>
                <a:ea typeface="ＭＳ Ｐゴシック" charset="0"/>
              </a:rPr>
              <a:t>I eating</a:t>
            </a:r>
            <a:r>
              <a:rPr lang="ja-JP" altLang="en-US" sz="2200">
                <a:latin typeface="Arial" charset="0"/>
                <a:ea typeface="ＭＳ Ｐゴシック" charset="0"/>
              </a:rPr>
              <a:t>”</a:t>
            </a:r>
            <a:endParaRPr lang="en-US" sz="2200" b="1">
              <a:latin typeface="Arial" charset="0"/>
              <a:ea typeface="ＭＳ Ｐゴシック" charset="0"/>
            </a:endParaRPr>
          </a:p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Increasing language complexity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Children begin to use sentences more strategically (age of 3)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Ability to form more complex sentences occurs (age of 6)</a:t>
            </a:r>
            <a:endParaRPr lang="en-US" sz="2200" b="1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Language: Theories of Language Acquisition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Sociocultural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Language development facilitated when adults adjust speech to operate within child</a:t>
            </a:r>
            <a:r>
              <a:rPr lang="ja-JP" altLang="en-US" sz="2200">
                <a:latin typeface="Arial" charset="0"/>
                <a:ea typeface="ＭＳ Ｐゴシック" charset="0"/>
              </a:rPr>
              <a:t>’</a:t>
            </a:r>
            <a:r>
              <a:rPr lang="en-US" sz="2200">
                <a:latin typeface="Arial" charset="0"/>
                <a:ea typeface="ＭＳ Ｐゴシック" charset="0"/>
              </a:rPr>
              <a:t>s ZPD</a:t>
            </a:r>
            <a:r>
              <a:rPr lang="en-US" sz="2200" b="1">
                <a:latin typeface="Arial" charset="0"/>
                <a:ea typeface="ＭＳ Ｐゴシック" charset="0"/>
              </a:rPr>
              <a:t> </a:t>
            </a:r>
          </a:p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Nativist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Asserts that all humans </a:t>
            </a:r>
            <a:r>
              <a:rPr lang="ja-JP" altLang="en-US" sz="2200">
                <a:latin typeface="Arial" charset="0"/>
                <a:ea typeface="ＭＳ Ｐゴシック" charset="0"/>
              </a:rPr>
              <a:t>“</a:t>
            </a:r>
            <a:r>
              <a:rPr lang="en-US" sz="2200">
                <a:latin typeface="Arial" charset="0"/>
                <a:ea typeface="ＭＳ Ｐゴシック" charset="0"/>
              </a:rPr>
              <a:t>wired</a:t>
            </a:r>
            <a:r>
              <a:rPr lang="ja-JP" altLang="en-US" sz="2200">
                <a:latin typeface="Arial" charset="0"/>
                <a:ea typeface="ＭＳ Ｐゴシック" charset="0"/>
              </a:rPr>
              <a:t>”</a:t>
            </a:r>
            <a:r>
              <a:rPr lang="en-US" sz="2200">
                <a:latin typeface="Arial" charset="0"/>
                <a:ea typeface="ＭＳ Ｐゴシック" charset="0"/>
              </a:rPr>
              <a:t> to learn language; exposure to language triggers this development </a:t>
            </a:r>
            <a:endParaRPr lang="en-US" sz="2200" b="1">
              <a:latin typeface="Arial" charset="0"/>
              <a:ea typeface="ＭＳ Ｐゴシック" charset="0"/>
            </a:endParaRPr>
          </a:p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Behaviorist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Explains language development through reinforcement of demonstrating good sounds and words</a:t>
            </a:r>
          </a:p>
          <a:p>
            <a:pPr eaLnBrk="1" hangingPunct="1"/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Social Cognitive</a:t>
            </a:r>
          </a:p>
          <a:p>
            <a:pPr lvl="1" eaLnBrk="1" hangingPunct="1"/>
            <a:r>
              <a:rPr lang="en-US" sz="2200">
                <a:latin typeface="Arial" charset="0"/>
                <a:ea typeface="ＭＳ Ｐゴシック" charset="0"/>
              </a:rPr>
              <a:t>Emphasizes role of modeling, imitation, adult reinforcement, corrective feedback</a:t>
            </a:r>
            <a:endParaRPr lang="en-US" sz="2200" b="1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         Procedure</a:t>
            </a:r>
          </a:p>
        </p:txBody>
      </p:sp>
      <p:pic>
        <p:nvPicPr>
          <p:cNvPr id="2867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146685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609600" y="2133600"/>
            <a:ext cx="7848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i="1"/>
              <a:t>Sort the following words into whatever categories make sense and provide a </a:t>
            </a:r>
            <a:r>
              <a:rPr lang="en-US" b="1" i="1" u="sng"/>
              <a:t>label</a:t>
            </a:r>
            <a:r>
              <a:rPr lang="en-US" i="1"/>
              <a:t> or </a:t>
            </a:r>
            <a:r>
              <a:rPr lang="en-US" b="1" i="1" u="sng"/>
              <a:t>rationale</a:t>
            </a:r>
            <a:r>
              <a:rPr lang="en-US" i="1"/>
              <a:t> for each category.</a:t>
            </a:r>
          </a:p>
          <a:p>
            <a:pPr>
              <a:spcBef>
                <a:spcPct val="50000"/>
              </a:spcBef>
            </a:pPr>
            <a:r>
              <a:rPr lang="en-US" sz="3200"/>
              <a:t>males, females, figs, kangaroo, meat, dogs, honey, bees, the moon, cigarettes, water, sun, spear, wine, wind, fish, mud, fire, birds, rainbow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         Compare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146685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143000" y="2514600"/>
            <a:ext cx="7239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i="1"/>
              <a:t>Compare your categories with the following created by aborigines in Australia…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         Categories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146685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91440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Bayi: </a:t>
            </a:r>
            <a:r>
              <a:rPr lang="en-US" b="1" i="1"/>
              <a:t>males, kangaroo, the moon, rainbow, fish, spear</a:t>
            </a:r>
          </a:p>
          <a:p>
            <a:pPr>
              <a:spcBef>
                <a:spcPct val="50000"/>
              </a:spcBef>
            </a:pPr>
            <a:endParaRPr lang="en-US" i="1"/>
          </a:p>
          <a:p>
            <a:pPr>
              <a:spcBef>
                <a:spcPct val="50000"/>
              </a:spcBef>
            </a:pPr>
            <a:r>
              <a:rPr lang="en-US" b="1"/>
              <a:t>Balan: </a:t>
            </a:r>
            <a:r>
              <a:rPr lang="en-US" b="1" i="1"/>
              <a:t>females, dogs, birds, fire, water, sun</a:t>
            </a:r>
            <a:endParaRPr lang="en-US" i="1"/>
          </a:p>
          <a:p>
            <a:endParaRPr lang="en-US">
              <a:latin typeface="Times New Roman" charset="0"/>
            </a:endParaRPr>
          </a:p>
          <a:p>
            <a:endParaRPr lang="en-US">
              <a:latin typeface="Times New Roman" charset="0"/>
            </a:endParaRPr>
          </a:p>
          <a:p>
            <a:endParaRPr lang="en-US">
              <a:latin typeface="Times New Roman" charset="0"/>
            </a:endParaRPr>
          </a:p>
          <a:p>
            <a:endParaRPr lang="en-US">
              <a:latin typeface="Times New Roman" charset="0"/>
            </a:endParaRPr>
          </a:p>
          <a:p>
            <a:endParaRPr lang="en-US">
              <a:latin typeface="Times New Roman" charset="0"/>
            </a:endParaRPr>
          </a:p>
          <a:p>
            <a:r>
              <a:rPr lang="en-US" b="1"/>
              <a:t>Balam: </a:t>
            </a:r>
            <a:r>
              <a:rPr lang="en-US" b="1" i="1"/>
              <a:t>figs, honey, wine, cigarettes</a:t>
            </a:r>
          </a:p>
          <a:p>
            <a:endParaRPr lang="en-US" i="1"/>
          </a:p>
          <a:p>
            <a:pPr>
              <a:spcBef>
                <a:spcPct val="50000"/>
              </a:spcBef>
            </a:pPr>
            <a:r>
              <a:rPr lang="en-US" b="1"/>
              <a:t>Bala: </a:t>
            </a:r>
            <a:r>
              <a:rPr lang="en-US" b="1" i="1"/>
              <a:t>meat, bees, wind, mud</a:t>
            </a:r>
            <a:endParaRPr lang="en-US" sz="3200" i="1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" y="2362200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u="sng">
                <a:latin typeface="Times New Roman" charset="0"/>
              </a:rPr>
              <a:t>myths and beliefs:</a:t>
            </a:r>
            <a:r>
              <a:rPr lang="en-US">
                <a:latin typeface="Times New Roman" charset="0"/>
              </a:rPr>
              <a:t> rainbows are believed to be mythical men</a:t>
            </a:r>
            <a:endParaRPr lang="en-US" i="1"/>
          </a:p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09600" y="3429000"/>
            <a:ext cx="8001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u="sng">
                <a:latin typeface="Times New Roman" charset="0"/>
              </a:rPr>
              <a:t>experience:</a:t>
            </a:r>
            <a:r>
              <a:rPr lang="en-US">
                <a:latin typeface="Times New Roman" charset="0"/>
              </a:rPr>
              <a:t> water extinguishes fire; </a:t>
            </a:r>
            <a:r>
              <a:rPr lang="en-US" u="sng">
                <a:latin typeface="Times New Roman" charset="0"/>
              </a:rPr>
              <a:t>myths and beliefs: </a:t>
            </a:r>
            <a:r>
              <a:rPr lang="en-US">
                <a:latin typeface="Times New Roman" charset="0"/>
              </a:rPr>
              <a:t>birds are believed to be female spirits; </a:t>
            </a:r>
            <a:r>
              <a:rPr lang="en-US" u="sng">
                <a:latin typeface="Times New Roman" charset="0"/>
              </a:rPr>
              <a:t>dangerous and exceptional things</a:t>
            </a:r>
            <a:r>
              <a:rPr lang="en-US">
                <a:latin typeface="Times New Roman" charset="0"/>
              </a:rPr>
              <a:t> are put in a minimally contrasting category: dogs are considered exceptional animals, so they appear in the second class instead of with men</a:t>
            </a:r>
          </a:p>
          <a:p>
            <a:endParaRPr lang="en-US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62000" y="5715000"/>
            <a:ext cx="6019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u="sng">
                <a:latin typeface="Times New Roman" charset="0"/>
              </a:rPr>
              <a:t>experience:</a:t>
            </a:r>
            <a:r>
              <a:rPr lang="en-US">
                <a:latin typeface="Times New Roman" charset="0"/>
              </a:rPr>
              <a:t> wine is made from fruit</a:t>
            </a:r>
            <a:endParaRPr lang="en-US" i="1"/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         Internalization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1466850" cy="157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219200" y="2590800"/>
            <a:ext cx="7239000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ja-JP" altLang="en-US" sz="3200"/>
              <a:t>“</a:t>
            </a:r>
            <a:r>
              <a:rPr lang="en-US" sz="3200"/>
              <a:t>Any higher mental function necessarily goes through an external stage in its development because it is initially a social function.</a:t>
            </a:r>
            <a:r>
              <a:rPr lang="ja-JP" altLang="en-US" sz="3200"/>
              <a:t>”</a:t>
            </a:r>
            <a:endParaRPr lang="en-US" sz="3200"/>
          </a:p>
          <a:p>
            <a:pPr>
              <a:spcBef>
                <a:spcPct val="50000"/>
              </a:spcBef>
            </a:pPr>
            <a:r>
              <a:rPr lang="en-US" sz="3200" i="1"/>
              <a:t>Lev Vygotsky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104775"/>
            <a:ext cx="8255000" cy="11430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3600">
                <a:latin typeface="Arial" charset="0"/>
                <a:ea typeface="ＭＳ Ｐゴシック" charset="0"/>
                <a:cs typeface="ＭＳ Ｐゴシック" charset="0"/>
              </a:rPr>
              <a:t>Comparison of Piaget and Vygotsky</a:t>
            </a:r>
          </a:p>
        </p:txBody>
      </p:sp>
      <p:grpSp>
        <p:nvGrpSpPr>
          <p:cNvPr id="32771" name="Group 3"/>
          <p:cNvGrpSpPr>
            <a:grpSpLocks/>
          </p:cNvGrpSpPr>
          <p:nvPr/>
        </p:nvGrpSpPr>
        <p:grpSpPr bwMode="auto">
          <a:xfrm>
            <a:off x="457200" y="1460500"/>
            <a:ext cx="8229600" cy="4572000"/>
            <a:chOff x="384" y="1200"/>
            <a:chExt cx="4992" cy="2208"/>
          </a:xfrm>
        </p:grpSpPr>
        <p:sp>
          <p:nvSpPr>
            <p:cNvPr id="32772" name="Rectangle 4"/>
            <p:cNvSpPr>
              <a:spLocks noChangeArrowheads="1"/>
            </p:cNvSpPr>
            <p:nvPr/>
          </p:nvSpPr>
          <p:spPr bwMode="auto">
            <a:xfrm>
              <a:off x="384" y="1200"/>
              <a:ext cx="4992" cy="220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2773" name="Group 5"/>
            <p:cNvGrpSpPr>
              <a:grpSpLocks/>
            </p:cNvGrpSpPr>
            <p:nvPr/>
          </p:nvGrpSpPr>
          <p:grpSpPr bwMode="auto">
            <a:xfrm>
              <a:off x="480" y="1335"/>
              <a:ext cx="4800" cy="1977"/>
              <a:chOff x="480" y="1162"/>
              <a:chExt cx="4800" cy="1977"/>
            </a:xfrm>
          </p:grpSpPr>
          <p:grpSp>
            <p:nvGrpSpPr>
              <p:cNvPr id="32774" name="Group 6"/>
              <p:cNvGrpSpPr>
                <a:grpSpLocks/>
              </p:cNvGrpSpPr>
              <p:nvPr/>
            </p:nvGrpSpPr>
            <p:grpSpPr bwMode="auto">
              <a:xfrm>
                <a:off x="480" y="1171"/>
                <a:ext cx="4800" cy="1958"/>
                <a:chOff x="480" y="1162"/>
                <a:chExt cx="4800" cy="1958"/>
              </a:xfrm>
            </p:grpSpPr>
            <p:sp>
              <p:nvSpPr>
                <p:cNvPr id="32783" name="Rectangle 7"/>
                <p:cNvSpPr>
                  <a:spLocks noChangeArrowheads="1"/>
                </p:cNvSpPr>
                <p:nvPr/>
              </p:nvSpPr>
              <p:spPr bwMode="auto">
                <a:xfrm>
                  <a:off x="3680" y="2263"/>
                  <a:ext cx="1600" cy="81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sz="2200"/>
                    <a:t>Instruction important;  zone of proximal development (ZPD)</a:t>
                  </a:r>
                </a:p>
              </p:txBody>
            </p:sp>
            <p:sp>
              <p:nvSpPr>
                <p:cNvPr id="32784" name="Rectangle 8"/>
                <p:cNvSpPr>
                  <a:spLocks noChangeArrowheads="1"/>
                </p:cNvSpPr>
                <p:nvPr/>
              </p:nvSpPr>
              <p:spPr bwMode="auto">
                <a:xfrm>
                  <a:off x="2140" y="2304"/>
                  <a:ext cx="1600" cy="81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sz="2200"/>
                    <a:t>Formal instruction does not have significant impact</a:t>
                  </a:r>
                </a:p>
              </p:txBody>
            </p:sp>
            <p:sp>
              <p:nvSpPr>
                <p:cNvPr id="32785" name="Rectangle 9"/>
                <p:cNvSpPr>
                  <a:spLocks noChangeArrowheads="1"/>
                </p:cNvSpPr>
                <p:nvPr/>
              </p:nvSpPr>
              <p:spPr bwMode="auto">
                <a:xfrm>
                  <a:off x="480" y="2304"/>
                  <a:ext cx="1707" cy="81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sz="2200" b="1"/>
                    <a:t>Role of Instruction</a:t>
                  </a:r>
                </a:p>
              </p:txBody>
            </p:sp>
            <p:sp>
              <p:nvSpPr>
                <p:cNvPr id="32786" name="Rectangle 10"/>
                <p:cNvSpPr>
                  <a:spLocks noChangeArrowheads="1"/>
                </p:cNvSpPr>
                <p:nvPr/>
              </p:nvSpPr>
              <p:spPr bwMode="auto">
                <a:xfrm>
                  <a:off x="3680" y="1450"/>
                  <a:ext cx="1600" cy="85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sz="2200"/>
                    <a:t>More strongly influenced by those more intellectually advanced</a:t>
                  </a:r>
                </a:p>
              </p:txBody>
            </p:sp>
            <p:sp>
              <p:nvSpPr>
                <p:cNvPr id="32787" name="Rectangle 11"/>
                <p:cNvSpPr>
                  <a:spLocks noChangeArrowheads="1"/>
                </p:cNvSpPr>
                <p:nvPr/>
              </p:nvSpPr>
              <p:spPr bwMode="auto">
                <a:xfrm>
                  <a:off x="2080" y="1450"/>
                  <a:ext cx="1600" cy="85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sz="2200"/>
                    <a:t>More strongly influenced by peers</a:t>
                  </a:r>
                </a:p>
              </p:txBody>
            </p:sp>
            <p:sp>
              <p:nvSpPr>
                <p:cNvPr id="32788" name="Rectangle 12"/>
                <p:cNvSpPr>
                  <a:spLocks noChangeArrowheads="1"/>
                </p:cNvSpPr>
                <p:nvPr/>
              </p:nvSpPr>
              <p:spPr bwMode="auto">
                <a:xfrm>
                  <a:off x="480" y="1450"/>
                  <a:ext cx="1600" cy="854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sz="2200" b="1"/>
                    <a:t>Role of Social Interaction</a:t>
                  </a:r>
                </a:p>
              </p:txBody>
            </p:sp>
            <p:sp>
              <p:nvSpPr>
                <p:cNvPr id="32789" name="Rectangle 13"/>
                <p:cNvSpPr>
                  <a:spLocks noChangeArrowheads="1"/>
                </p:cNvSpPr>
                <p:nvPr/>
              </p:nvSpPr>
              <p:spPr bwMode="auto">
                <a:xfrm>
                  <a:off x="3680" y="1162"/>
                  <a:ext cx="1600" cy="288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b="1"/>
                    <a:t>Vygotsky</a:t>
                  </a:r>
                </a:p>
              </p:txBody>
            </p:sp>
            <p:sp>
              <p:nvSpPr>
                <p:cNvPr id="32790" name="Rectangle 14"/>
                <p:cNvSpPr>
                  <a:spLocks noChangeArrowheads="1"/>
                </p:cNvSpPr>
                <p:nvPr/>
              </p:nvSpPr>
              <p:spPr bwMode="auto">
                <a:xfrm>
                  <a:off x="2080" y="1162"/>
                  <a:ext cx="1600" cy="288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r>
                    <a:rPr lang="en-US" b="1"/>
                    <a:t>Piaget</a:t>
                  </a:r>
                </a:p>
              </p:txBody>
            </p:sp>
            <p:sp>
              <p:nvSpPr>
                <p:cNvPr id="32791" name="Rectangle 15"/>
                <p:cNvSpPr>
                  <a:spLocks noChangeArrowheads="1"/>
                </p:cNvSpPr>
                <p:nvPr/>
              </p:nvSpPr>
              <p:spPr bwMode="auto">
                <a:xfrm>
                  <a:off x="480" y="1162"/>
                  <a:ext cx="1600" cy="288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</a:pPr>
                  <a:endParaRPr lang="en-US"/>
                </a:p>
              </p:txBody>
            </p:sp>
          </p:grpSp>
          <p:sp>
            <p:nvSpPr>
              <p:cNvPr id="32775" name="Line 16"/>
              <p:cNvSpPr>
                <a:spLocks noChangeShapeType="1"/>
              </p:cNvSpPr>
              <p:nvPr/>
            </p:nvSpPr>
            <p:spPr bwMode="auto">
              <a:xfrm>
                <a:off x="480" y="1171"/>
                <a:ext cx="48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6" name="Line 17"/>
              <p:cNvSpPr>
                <a:spLocks noChangeShapeType="1"/>
              </p:cNvSpPr>
              <p:nvPr/>
            </p:nvSpPr>
            <p:spPr bwMode="auto">
              <a:xfrm>
                <a:off x="480" y="1459"/>
                <a:ext cx="48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7" name="Line 18"/>
              <p:cNvSpPr>
                <a:spLocks noChangeShapeType="1"/>
              </p:cNvSpPr>
              <p:nvPr/>
            </p:nvSpPr>
            <p:spPr bwMode="auto">
              <a:xfrm>
                <a:off x="480" y="2304"/>
                <a:ext cx="480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8" name="Line 19"/>
              <p:cNvSpPr>
                <a:spLocks noChangeShapeType="1"/>
              </p:cNvSpPr>
              <p:nvPr/>
            </p:nvSpPr>
            <p:spPr bwMode="auto">
              <a:xfrm>
                <a:off x="480" y="3120"/>
                <a:ext cx="4800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79" name="Line 20"/>
              <p:cNvSpPr>
                <a:spLocks noChangeShapeType="1"/>
              </p:cNvSpPr>
              <p:nvPr/>
            </p:nvSpPr>
            <p:spPr bwMode="auto">
              <a:xfrm>
                <a:off x="480" y="1171"/>
                <a:ext cx="0" cy="195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0" name="Line 21"/>
              <p:cNvSpPr>
                <a:spLocks noChangeShapeType="1"/>
              </p:cNvSpPr>
              <p:nvPr/>
            </p:nvSpPr>
            <p:spPr bwMode="auto">
              <a:xfrm>
                <a:off x="2080" y="1162"/>
                <a:ext cx="0" cy="195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1" name="Line 22"/>
              <p:cNvSpPr>
                <a:spLocks noChangeShapeType="1"/>
              </p:cNvSpPr>
              <p:nvPr/>
            </p:nvSpPr>
            <p:spPr bwMode="auto">
              <a:xfrm>
                <a:off x="3696" y="1181"/>
                <a:ext cx="0" cy="193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2" name="Line 23"/>
              <p:cNvSpPr>
                <a:spLocks noChangeShapeType="1"/>
              </p:cNvSpPr>
              <p:nvPr/>
            </p:nvSpPr>
            <p:spPr bwMode="auto">
              <a:xfrm>
                <a:off x="5280" y="1181"/>
                <a:ext cx="0" cy="195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81000"/>
            <a:ext cx="7716838" cy="434975"/>
          </a:xfrm>
        </p:spPr>
        <p:txBody>
          <a:bodyPr/>
          <a:lstStyle/>
          <a:p>
            <a:pPr algn="ctr" eaLnBrk="1" hangingPunct="1"/>
            <a:r>
              <a:rPr lang="en-US" sz="3000">
                <a:latin typeface="Arial" charset="0"/>
                <a:ea typeface="ＭＳ Ｐゴシック" charset="0"/>
                <a:cs typeface="ＭＳ Ｐゴシック" charset="0"/>
              </a:rPr>
              <a:t>Vygotsky</a:t>
            </a:r>
            <a:r>
              <a:rPr lang="ja-JP" altLang="en-US" sz="300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3000">
                <a:latin typeface="Arial" charset="0"/>
                <a:ea typeface="ＭＳ Ｐゴシック" charset="0"/>
                <a:cs typeface="ＭＳ Ｐゴシック" charset="0"/>
              </a:rPr>
              <a:t>s Theory: Assumptions (I)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5725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1.</a:t>
            </a:r>
            <a:r>
              <a:rPr lang="ja-JP" altLang="en-US" b="1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Child-in-activity-in-context</a:t>
            </a:r>
            <a:r>
              <a:rPr lang="ja-JP" altLang="en-US" b="1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 (unit of study)</a:t>
            </a:r>
          </a:p>
          <a:p>
            <a:pPr lvl="1" eaLnBrk="1" hangingPunct="1"/>
            <a:r>
              <a:rPr lang="en-US" sz="2800" i="1">
                <a:latin typeface="Arial" charset="0"/>
                <a:ea typeface="ＭＳ Ｐゴシック" charset="0"/>
              </a:rPr>
              <a:t>What is context?</a:t>
            </a:r>
            <a:endParaRPr lang="en-US" sz="2800">
              <a:latin typeface="Arial" charset="0"/>
              <a:ea typeface="ＭＳ Ｐゴシック" charset="0"/>
            </a:endParaRPr>
          </a:p>
          <a:p>
            <a:pPr lvl="2" eaLnBrk="1" hangingPunct="1"/>
            <a:r>
              <a:rPr lang="en-US" sz="2800">
                <a:latin typeface="Arial" charset="0"/>
                <a:ea typeface="ＭＳ Ｐゴシック" charset="0"/>
              </a:rPr>
              <a:t>Social  </a:t>
            </a:r>
          </a:p>
          <a:p>
            <a:pPr lvl="2" eaLnBrk="1" hangingPunct="1"/>
            <a:r>
              <a:rPr lang="en-US" sz="2800">
                <a:latin typeface="Arial" charset="0"/>
                <a:ea typeface="ＭＳ Ｐゴシック" charset="0"/>
              </a:rPr>
              <a:t>Cultural  </a:t>
            </a:r>
          </a:p>
          <a:p>
            <a:pPr lvl="2" eaLnBrk="1" hangingPunct="1"/>
            <a:r>
              <a:rPr lang="en-US" sz="2800">
                <a:latin typeface="Arial" charset="0"/>
                <a:ea typeface="ＭＳ Ｐゴシック" charset="0"/>
              </a:rPr>
              <a:t>Historical </a:t>
            </a:r>
          </a:p>
          <a:p>
            <a:pPr lvl="2" eaLnBrk="1" hangingPunct="1"/>
            <a:r>
              <a:rPr lang="en-US" sz="2800">
                <a:latin typeface="Arial" charset="0"/>
                <a:ea typeface="ＭＳ Ｐゴシック" charset="0"/>
              </a:rPr>
              <a:t>-----</a:t>
            </a:r>
            <a:r>
              <a:rPr lang="ja-JP" altLang="en-US" sz="2800">
                <a:latin typeface="Arial" charset="0"/>
                <a:ea typeface="ＭＳ Ｐゴシック" charset="0"/>
              </a:rPr>
              <a:t>“</a:t>
            </a:r>
            <a:r>
              <a:rPr lang="en-US" sz="2800">
                <a:latin typeface="Arial" charset="0"/>
                <a:ea typeface="ＭＳ Ｐゴシック" charset="0"/>
              </a:rPr>
              <a:t>Mind</a:t>
            </a:r>
            <a:r>
              <a:rPr lang="ja-JP" altLang="en-US" sz="2800">
                <a:latin typeface="Arial" charset="0"/>
                <a:ea typeface="ＭＳ Ｐゴシック" charset="0"/>
              </a:rPr>
              <a:t>”</a:t>
            </a:r>
            <a:r>
              <a:rPr lang="en-US" sz="2800">
                <a:latin typeface="Arial" charset="0"/>
                <a:ea typeface="ＭＳ Ｐゴシック" charset="0"/>
              </a:rPr>
              <a:t> is socially distributed -----</a:t>
            </a:r>
          </a:p>
          <a:p>
            <a:pPr lvl="1" eaLnBrk="1" hangingPunct="1"/>
            <a:r>
              <a:rPr lang="en-US" sz="2800" i="1">
                <a:latin typeface="Arial" charset="0"/>
                <a:ea typeface="ＭＳ Ｐゴシック" charset="0"/>
              </a:rPr>
              <a:t>What is activity?</a:t>
            </a:r>
            <a:endParaRPr lang="en-US" sz="2800">
              <a:latin typeface="Arial" charset="0"/>
              <a:ea typeface="ＭＳ Ｐゴシック" charset="0"/>
            </a:endParaRPr>
          </a:p>
          <a:p>
            <a:pPr lvl="2" eaLnBrk="1" hangingPunct="1"/>
            <a:r>
              <a:rPr lang="en-US" sz="2800">
                <a:latin typeface="Arial" charset="0"/>
                <a:ea typeface="ＭＳ Ｐゴシック" charset="0"/>
              </a:rPr>
              <a:t>Children behave in ways because they have needs/goals</a:t>
            </a:r>
            <a:endParaRPr lang="en-US">
              <a:latin typeface="Arial" charset="0"/>
              <a:ea typeface="ＭＳ Ｐゴシック" charset="0"/>
            </a:endParaRPr>
          </a:p>
          <a:p>
            <a:pPr lvl="1" eaLnBrk="1" hangingPunct="1">
              <a:buFont typeface="Wingdings" charset="0"/>
              <a:buNone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315200" cy="533400"/>
          </a:xfrm>
        </p:spPr>
        <p:txBody>
          <a:bodyPr/>
          <a:lstStyle/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Vygotsky</a:t>
            </a:r>
            <a:r>
              <a:rPr lang="ja-JP" altLang="en-US" sz="280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s Theory: Assumptions (II)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991600" cy="6019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600" b="1">
                <a:latin typeface="Arial" charset="0"/>
                <a:ea typeface="ＭＳ Ｐゴシック" charset="0"/>
                <a:cs typeface="ＭＳ Ｐゴシック" charset="0"/>
              </a:rPr>
              <a:t>2. Zone of Proximal Development (ZPD):</a:t>
            </a:r>
            <a:r>
              <a:rPr lang="en-US" sz="2100" b="1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600">
                <a:latin typeface="Arial" charset="0"/>
                <a:ea typeface="ＭＳ Ｐゴシック" charset="0"/>
                <a:cs typeface="ＭＳ Ｐゴシック" charset="0"/>
              </a:rPr>
              <a:t>Distance between actual development &amp; higher level of potential development as determined under adult guidance or in collaboration with more capable peers</a:t>
            </a:r>
            <a:endParaRPr lang="en-US" sz="23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3886200" y="4191000"/>
            <a:ext cx="14478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3276600" y="3810000"/>
            <a:ext cx="2667000" cy="1905000"/>
          </a:xfrm>
          <a:prstGeom prst="ellipse">
            <a:avLst/>
          </a:prstGeom>
          <a:noFill/>
          <a:ln w="730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2" name="Oval 6"/>
          <p:cNvSpPr>
            <a:spLocks noChangeArrowheads="1"/>
          </p:cNvSpPr>
          <p:nvPr/>
        </p:nvSpPr>
        <p:spPr bwMode="auto">
          <a:xfrm>
            <a:off x="2819400" y="3352800"/>
            <a:ext cx="3657600" cy="2743200"/>
          </a:xfrm>
          <a:prstGeom prst="ellipse">
            <a:avLst/>
          </a:prstGeom>
          <a:noFill/>
          <a:ln w="730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3" name="Oval 7"/>
          <p:cNvSpPr>
            <a:spLocks noChangeArrowheads="1"/>
          </p:cNvSpPr>
          <p:nvPr/>
        </p:nvSpPr>
        <p:spPr bwMode="auto">
          <a:xfrm>
            <a:off x="2438400" y="3048000"/>
            <a:ext cx="4419600" cy="3352800"/>
          </a:xfrm>
          <a:prstGeom prst="ellipse">
            <a:avLst/>
          </a:prstGeom>
          <a:noFill/>
          <a:ln w="730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609600" y="3048000"/>
            <a:ext cx="1676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>
                <a:latin typeface="Tahoma" charset="0"/>
              </a:rPr>
              <a:t>Issues with ZPD???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nimBg="1"/>
      <p:bldP spid="132101" grpId="0" animBg="1"/>
      <p:bldP spid="132102" grpId="0" animBg="1"/>
      <p:bldP spid="132103" grpId="0" animBg="1"/>
      <p:bldP spid="1321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Vygotsky</a:t>
            </a:r>
            <a:r>
              <a:rPr lang="ja-JP" altLang="en-US" sz="280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s Theory: Assumptions (III)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1387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Learning and Instruction with ZPD</a:t>
            </a:r>
          </a:p>
          <a:p>
            <a:pPr eaLnBrk="1" hangingPunct="1">
              <a:lnSpc>
                <a:spcPct val="90000"/>
              </a:lnSpc>
            </a:pP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Learning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>
                <a:latin typeface="Arial" charset="0"/>
                <a:ea typeface="ＭＳ Ｐゴシック" charset="0"/>
              </a:rPr>
              <a:t>Natural byproduct of involvement in tasks with adults or more competent peers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 i="1" u="sng">
                <a:latin typeface="Arial" charset="0"/>
                <a:ea typeface="ＭＳ Ｐゴシック" charset="0"/>
              </a:rPr>
              <a:t>Vicarious Learning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 i="1" u="sng">
                <a:latin typeface="Arial" charset="0"/>
                <a:ea typeface="ＭＳ Ｐゴシック" charset="0"/>
              </a:rPr>
              <a:t>Private Speech</a:t>
            </a:r>
            <a:r>
              <a:rPr lang="en-US" sz="3000">
                <a:latin typeface="Arial" charset="0"/>
                <a:ea typeface="ＭＳ Ｐゴシック" charset="0"/>
              </a:rPr>
              <a:t>: Thinking aloud</a:t>
            </a:r>
          </a:p>
          <a:p>
            <a:pPr marL="1038225" lvl="2" indent="-285750" eaLnBrk="1" hangingPunct="1">
              <a:lnSpc>
                <a:spcPct val="90000"/>
              </a:lnSpc>
            </a:pPr>
            <a:r>
              <a:rPr lang="en-US" sz="2400">
                <a:latin typeface="Arial" charset="0"/>
                <a:ea typeface="ＭＳ Ｐゴシック" charset="0"/>
              </a:rPr>
              <a:t>Early years: End of task</a:t>
            </a:r>
          </a:p>
          <a:p>
            <a:pPr marL="1038225" lvl="2" indent="-285750" eaLnBrk="1" hangingPunct="1">
              <a:lnSpc>
                <a:spcPct val="90000"/>
              </a:lnSpc>
            </a:pPr>
            <a:r>
              <a:rPr lang="en-US" sz="2400">
                <a:latin typeface="Arial" charset="0"/>
                <a:ea typeface="ＭＳ Ｐゴシック" charset="0"/>
              </a:rPr>
              <a:t>Later years: Beginning, during, and end of task</a:t>
            </a:r>
          </a:p>
          <a:p>
            <a:pPr eaLnBrk="1" hangingPunct="1">
              <a:lnSpc>
                <a:spcPct val="90000"/>
              </a:lnSpc>
            </a:pP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Instruction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 i="1">
                <a:latin typeface="Arial" charset="0"/>
                <a:ea typeface="ＭＳ Ｐゴシック" charset="0"/>
              </a:rPr>
              <a:t>Scaffolding</a:t>
            </a:r>
            <a:endParaRPr lang="en-US" sz="3000">
              <a:latin typeface="Arial" charset="0"/>
              <a:ea typeface="ＭＳ Ｐゴシック" charset="0"/>
            </a:endParaRP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3000" i="1">
                <a:latin typeface="Arial" charset="0"/>
                <a:ea typeface="ＭＳ Ｐゴシック" charset="0"/>
              </a:rPr>
              <a:t>Fading</a:t>
            </a:r>
            <a:endParaRPr lang="en-US" sz="2400" i="1" u="sng">
              <a:latin typeface="Arial" charset="0"/>
              <a:ea typeface="ＭＳ Ｐゴシック" charset="0"/>
            </a:endParaRPr>
          </a:p>
          <a:p>
            <a:pPr marL="742950" lvl="1" indent="-285750"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ortfolio">
  <a:themeElements>
    <a:clrScheme name="Portfolio 1">
      <a:dk1>
        <a:srgbClr val="212164"/>
      </a:dk1>
      <a:lt1>
        <a:srgbClr val="E6DED3"/>
      </a:lt1>
      <a:dk2>
        <a:srgbClr val="5D2204"/>
      </a:dk2>
      <a:lt2>
        <a:srgbClr val="808080"/>
      </a:lt2>
      <a:accent1>
        <a:srgbClr val="D9B18D"/>
      </a:accent1>
      <a:accent2>
        <a:srgbClr val="697B99"/>
      </a:accent2>
      <a:accent3>
        <a:srgbClr val="F0ECE6"/>
      </a:accent3>
      <a:accent4>
        <a:srgbClr val="1B1B54"/>
      </a:accent4>
      <a:accent5>
        <a:srgbClr val="E9D5C5"/>
      </a:accent5>
      <a:accent6>
        <a:srgbClr val="5E6F8A"/>
      </a:accent6>
      <a:hlink>
        <a:srgbClr val="995421"/>
      </a:hlink>
      <a:folHlink>
        <a:srgbClr val="719F68"/>
      </a:folHlink>
    </a:clrScheme>
    <a:fontScheme name="Portfolio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Portfolio 1">
        <a:dk1>
          <a:srgbClr val="212164"/>
        </a:dk1>
        <a:lt1>
          <a:srgbClr val="E6DED3"/>
        </a:lt1>
        <a:dk2>
          <a:srgbClr val="5D2204"/>
        </a:dk2>
        <a:lt2>
          <a:srgbClr val="808080"/>
        </a:lt2>
        <a:accent1>
          <a:srgbClr val="D9B18D"/>
        </a:accent1>
        <a:accent2>
          <a:srgbClr val="697B99"/>
        </a:accent2>
        <a:accent3>
          <a:srgbClr val="F0ECE6"/>
        </a:accent3>
        <a:accent4>
          <a:srgbClr val="1B1B54"/>
        </a:accent4>
        <a:accent5>
          <a:srgbClr val="E9D5C5"/>
        </a:accent5>
        <a:accent6>
          <a:srgbClr val="5E6F8A"/>
        </a:accent6>
        <a:hlink>
          <a:srgbClr val="995421"/>
        </a:hlink>
        <a:folHlink>
          <a:srgbClr val="719F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2004:Templates:Presentations:Designs:Portfolio</Template>
  <TotalTime>323</TotalTime>
  <Words>716</Words>
  <Application>Microsoft Macintosh PowerPoint</Application>
  <PresentationFormat>On-screen Show (4:3)</PresentationFormat>
  <Paragraphs>107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ＭＳ Ｐゴシック</vt:lpstr>
      <vt:lpstr>Wingdings</vt:lpstr>
      <vt:lpstr>Times New Roman</vt:lpstr>
      <vt:lpstr>Tahoma</vt:lpstr>
      <vt:lpstr>Network</vt:lpstr>
      <vt:lpstr>Portfolio</vt:lpstr>
      <vt:lpstr>Development of Cognition and Language: Vygotsky</vt:lpstr>
      <vt:lpstr>          Procedure</vt:lpstr>
      <vt:lpstr>          Compare</vt:lpstr>
      <vt:lpstr>          Categories</vt:lpstr>
      <vt:lpstr>          Internalization</vt:lpstr>
      <vt:lpstr>Comparison of Piaget and Vygotsky</vt:lpstr>
      <vt:lpstr>Vygotsky’s Theory: Assumptions (I)</vt:lpstr>
      <vt:lpstr>Vygotsky’s Theory: Assumptions (II)</vt:lpstr>
      <vt:lpstr>Vygotsky’s Theory: Assumptions (III)</vt:lpstr>
      <vt:lpstr>PowerPoint Presentation</vt:lpstr>
      <vt:lpstr>Language: Suggestions for Teachers </vt:lpstr>
      <vt:lpstr>Evaluation of the Theory</vt:lpstr>
      <vt:lpstr>Language: Stages</vt:lpstr>
      <vt:lpstr>Language: Theories of Language Acquisition</vt:lpstr>
    </vt:vector>
  </TitlesOfParts>
  <Company>Gustavus Adolphus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Educational Psychology: Developing a Professional Knowledge Base</dc:title>
  <dc:creator>Gustavus Adolphus</dc:creator>
  <cp:lastModifiedBy>Information Services</cp:lastModifiedBy>
  <cp:revision>110</cp:revision>
  <dcterms:created xsi:type="dcterms:W3CDTF">2007-06-21T12:21:56Z</dcterms:created>
  <dcterms:modified xsi:type="dcterms:W3CDTF">2011-09-23T20:30:10Z</dcterms:modified>
</cp:coreProperties>
</file>