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2" r:id="rId4"/>
  </p:sldMasterIdLst>
  <p:notesMasterIdLst>
    <p:notesMasterId r:id="rId47"/>
  </p:notesMasterIdLst>
  <p:sldIdLst>
    <p:sldId id="317" r:id="rId5"/>
    <p:sldId id="344" r:id="rId6"/>
    <p:sldId id="284" r:id="rId7"/>
    <p:sldId id="285" r:id="rId8"/>
    <p:sldId id="286" r:id="rId9"/>
    <p:sldId id="287" r:id="rId10"/>
    <p:sldId id="288" r:id="rId11"/>
    <p:sldId id="364" r:id="rId12"/>
    <p:sldId id="289" r:id="rId13"/>
    <p:sldId id="350" r:id="rId14"/>
    <p:sldId id="293" r:id="rId15"/>
    <p:sldId id="295" r:id="rId16"/>
    <p:sldId id="366" r:id="rId17"/>
    <p:sldId id="301" r:id="rId18"/>
    <p:sldId id="332" r:id="rId19"/>
    <p:sldId id="302" r:id="rId20"/>
    <p:sldId id="304" r:id="rId21"/>
    <p:sldId id="351" r:id="rId22"/>
    <p:sldId id="306" r:id="rId23"/>
    <p:sldId id="307" r:id="rId24"/>
    <p:sldId id="309" r:id="rId25"/>
    <p:sldId id="312" r:id="rId26"/>
    <p:sldId id="368" r:id="rId27"/>
    <p:sldId id="367" r:id="rId28"/>
    <p:sldId id="369" r:id="rId29"/>
    <p:sldId id="336" r:id="rId30"/>
    <p:sldId id="338" r:id="rId31"/>
    <p:sldId id="370" r:id="rId32"/>
    <p:sldId id="339" r:id="rId33"/>
    <p:sldId id="365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361" r:id="rId44"/>
    <p:sldId id="371" r:id="rId45"/>
    <p:sldId id="324" r:id="rId4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8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31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2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10/1/15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4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590800"/>
          </a:xfrm>
        </p:spPr>
        <p:txBody>
          <a:bodyPr/>
          <a:lstStyle/>
          <a:p>
            <a:pPr lvl="0">
              <a:defRPr/>
            </a:pPr>
            <a:r>
              <a:rPr lang="en-US" b="1" dirty="0" smtClean="0">
                <a:solidFill>
                  <a:srgbClr val="000000"/>
                </a:solidFill>
              </a:rPr>
              <a:t>Machine-Level Programming II: Control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MCS284: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Computer Organization</a:t>
            </a:r>
            <a:endParaRPr lang="en-US" dirty="0"/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685800" y="4419600"/>
            <a:ext cx="7678738" cy="14478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Instructor: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" charset="0"/>
              </a:rPr>
              <a:t>San </a:t>
            </a:r>
            <a:r>
              <a:rPr lang="en-US" sz="2000" kern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" charset="0"/>
              </a:rPr>
              <a:t>Skulrattanakulchai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Control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Condition codes</a:t>
            </a:r>
          </a:p>
          <a:p>
            <a:r>
              <a:rPr lang="en-US" dirty="0">
                <a:solidFill>
                  <a:srgbClr val="000000"/>
                </a:solidFill>
              </a:rPr>
              <a:t>Conditional branches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863600"/>
          </a:xfrm>
          <a:ln/>
        </p:spPr>
        <p:txBody>
          <a:bodyPr/>
          <a:lstStyle/>
          <a:p>
            <a:r>
              <a:rPr lang="en-US"/>
              <a:t>jX Instructions</a:t>
            </a:r>
          </a:p>
          <a:p>
            <a:pPr marL="552450" lvl="1"/>
            <a:r>
              <a:rPr lang="en-US"/>
              <a:t>Jump to different part of code depending on condition codes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/>
        </p:nvGraphicFramePr>
        <p:xfrm>
          <a:off x="1511300" y="2433638"/>
          <a:ext cx="6096000" cy="3901440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</a:t>
            </a:r>
            <a:r>
              <a:rPr lang="en-US" dirty="0" smtClean="0"/>
              <a:t>Example (Old Style)</a:t>
            </a:r>
            <a:endParaRPr lang="en-US" dirty="0"/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9685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       # x &lt;= 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r>
              <a:rPr lang="en-US" dirty="0" smtClean="0"/>
              <a:t>Generation</a:t>
            </a:r>
          </a:p>
          <a:p>
            <a:pPr marL="279400" lvl="1" indent="0"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shark&gt; 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54207"/>
              </p:ext>
            </p:extLst>
          </p:nvPr>
        </p:nvGraphicFramePr>
        <p:xfrm>
          <a:off x="4800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Expressing with </a:t>
            </a:r>
            <a:r>
              <a:rPr lang="en-US" dirty="0" err="1" smtClean="0"/>
              <a:t>Goto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r>
              <a:rPr lang="en-US" dirty="0" smtClean="0"/>
              <a:t>C allows </a:t>
            </a:r>
            <a:r>
              <a:rPr lang="en-US" b="1" dirty="0" err="1" smtClean="0">
                <a:latin typeface="Courier New"/>
                <a:cs typeface="Courier New"/>
              </a:rPr>
              <a:t>goto</a:t>
            </a:r>
            <a:r>
              <a:rPr lang="en-US" dirty="0"/>
              <a:t> </a:t>
            </a:r>
            <a:r>
              <a:rPr lang="en-US" dirty="0" smtClean="0"/>
              <a:t>statement</a:t>
            </a:r>
          </a:p>
          <a:p>
            <a:r>
              <a:rPr lang="en-US" dirty="0" smtClean="0"/>
              <a:t>Jump to position designated by label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495800" y="2209800"/>
            <a:ext cx="36576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 &lt;=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452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</a:t>
            </a:r>
            <a:r>
              <a:rPr lang="en-US" dirty="0" smtClean="0"/>
              <a:t>Translation (Using Branches)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30700" y="3886200"/>
            <a:ext cx="4432300" cy="2946400"/>
          </a:xfrm>
          <a:ln/>
        </p:spPr>
        <p:txBody>
          <a:bodyPr/>
          <a:lstStyle/>
          <a:p>
            <a:pPr marL="552450" lvl="1"/>
            <a:r>
              <a:rPr lang="en-US" dirty="0" smtClean="0"/>
              <a:t>Create </a:t>
            </a:r>
            <a:r>
              <a:rPr lang="en-US" dirty="0"/>
              <a:t>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5181600" y="23622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5181600" y="28194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: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5105400" y="40386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105400" y="44958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result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sz="1800" b="1" i="1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return result;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Using Conditional Moves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1219200"/>
            <a:ext cx="4889500" cy="4038600"/>
          </a:xfrm>
          <a:ln/>
        </p:spPr>
        <p:txBody>
          <a:bodyPr/>
          <a:lstStyle/>
          <a:p>
            <a:pPr marL="292100"/>
            <a:r>
              <a:rPr lang="en-US" dirty="0" smtClean="0"/>
              <a:t>Conditional Move Instructions</a:t>
            </a:r>
          </a:p>
          <a:p>
            <a:pPr marL="552450" lvl="1"/>
            <a:r>
              <a:rPr lang="en-US" dirty="0" smtClean="0"/>
              <a:t>Instruction supports:</a:t>
            </a:r>
          </a:p>
          <a:p>
            <a:pPr marL="838200" lvl="2">
              <a:buNone/>
            </a:pPr>
            <a:r>
              <a:rPr lang="en-US" dirty="0" smtClean="0"/>
              <a:t>if (Test) </a:t>
            </a:r>
            <a:r>
              <a:rPr lang="en-US" dirty="0" err="1" smtClean="0"/>
              <a:t>Dest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Src</a:t>
            </a:r>
            <a:endParaRPr lang="en-US" dirty="0" smtClean="0"/>
          </a:p>
          <a:p>
            <a:pPr marL="552450" lvl="1"/>
            <a:r>
              <a:rPr lang="en-US" dirty="0" smtClean="0"/>
              <a:t>Supported in post-1995 x86 processors</a:t>
            </a:r>
          </a:p>
          <a:p>
            <a:pPr marL="552450" lvl="1"/>
            <a:r>
              <a:rPr lang="en-US" dirty="0" smtClean="0"/>
              <a:t>GCC tries to use them</a:t>
            </a:r>
          </a:p>
          <a:p>
            <a:pPr marL="838200" lvl="2"/>
            <a:r>
              <a:rPr lang="en-US" dirty="0" smtClean="0"/>
              <a:t>But, only when known to be safe</a:t>
            </a:r>
          </a:p>
          <a:p>
            <a:pPr marL="292100"/>
            <a:r>
              <a:rPr lang="en-US" dirty="0" smtClean="0"/>
              <a:t>Why?</a:t>
            </a:r>
          </a:p>
          <a:p>
            <a:pPr marL="552450" lvl="1"/>
            <a:r>
              <a:rPr lang="en-US" dirty="0" smtClean="0"/>
              <a:t>Branches are very disruptive to instruction flow through pipelines</a:t>
            </a:r>
          </a:p>
          <a:p>
            <a:pPr marL="552450" lvl="1"/>
            <a:r>
              <a:rPr lang="en-US" dirty="0" smtClean="0"/>
              <a:t>Conditional moves do not require control transfer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Conditional Move Example</a:t>
            </a:r>
            <a:endParaRPr lang="en-US" dirty="0"/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22860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  <a:endParaRPr lang="tr-TR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  <a:endParaRPr lang="tr-TR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57200" y="12954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82559"/>
              </p:ext>
            </p:extLst>
          </p:nvPr>
        </p:nvGraphicFramePr>
        <p:xfrm>
          <a:off x="4724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/>
          </p:cNvSpPr>
          <p:nvPr/>
        </p:nvSpPr>
        <p:spPr bwMode="auto">
          <a:xfrm>
            <a:off x="457200" y="11430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Bad Cases for </a:t>
            </a:r>
            <a:r>
              <a:rPr lang="en-US" dirty="0"/>
              <a:t>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151062"/>
            <a:ext cx="4724400" cy="609600"/>
          </a:xfrm>
          <a:ln/>
        </p:spPr>
        <p:txBody>
          <a:bodyPr/>
          <a:lstStyle/>
          <a:p>
            <a:r>
              <a:rPr lang="en-US" sz="2000" dirty="0"/>
              <a:t>Both values get </a:t>
            </a:r>
            <a:r>
              <a:rPr lang="en-US" sz="2000" dirty="0" smtClean="0"/>
              <a:t>computed</a:t>
            </a:r>
          </a:p>
          <a:p>
            <a:r>
              <a:rPr lang="en-US" sz="2000" dirty="0" smtClean="0"/>
              <a:t>Only makes sense when computations are very simple</a:t>
            </a:r>
            <a:endParaRPr lang="en-US" sz="2000" dirty="0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6176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457200" y="3276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85800" y="4284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May have undesirable effects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33400" y="3751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457200" y="50292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685800" y="60372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Must be side-effect free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33400" y="55038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Control</a:t>
            </a:r>
            <a:r>
              <a:rPr lang="en-US" dirty="0">
                <a:solidFill>
                  <a:srgbClr val="7F7F7F"/>
                </a:solidFill>
              </a:rPr>
              <a:t>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 smtClean="0"/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(x);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Count number of 1’s in argument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(“</a:t>
            </a:r>
            <a:r>
              <a:rPr lang="en-US" dirty="0" err="1" smtClean="0"/>
              <a:t>popcount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Use conditional branch to either continue looping or to exit loop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Control</a:t>
            </a:r>
            <a:r>
              <a:rPr lang="en-US" dirty="0">
                <a:solidFill>
                  <a:srgbClr val="000000"/>
                </a:solidFill>
              </a:rPr>
              <a:t>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52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290513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2133600" y="43434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L2:			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%rdi,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t =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	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	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381000" y="15240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37412"/>
              </p:ext>
            </p:extLst>
          </p:nvPr>
        </p:nvGraphicFramePr>
        <p:xfrm>
          <a:off x="4724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4445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334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810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886200" y="1631949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3035300"/>
            <a:ext cx="8382000" cy="37973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6256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…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Statement</a:t>
            </a:r>
            <a:r>
              <a:rPr lang="en-US" sz="2000" b="1" baseline="-25000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304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81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</a:t>
            </a:r>
            <a:r>
              <a:rPr lang="en-US" dirty="0" smtClean="0"/>
              <a:t>Translation #1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“Jump-to-middle” translation</a:t>
            </a:r>
          </a:p>
          <a:p>
            <a:r>
              <a:rPr lang="en-US" dirty="0" smtClean="0"/>
              <a:t>Used with </a:t>
            </a:r>
            <a:r>
              <a:rPr lang="en-US" b="1" dirty="0" smtClean="0">
                <a:latin typeface="Courier New"/>
                <a:cs typeface="Courier New"/>
              </a:rPr>
              <a:t>-</a:t>
            </a:r>
            <a:r>
              <a:rPr lang="en-US" b="1" dirty="0" err="1" smtClean="0">
                <a:latin typeface="Courier New"/>
                <a:cs typeface="Courier New"/>
              </a:rPr>
              <a:t>Og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181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257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3657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While </a:t>
            </a:r>
            <a:r>
              <a:rPr lang="en-US" dirty="0"/>
              <a:t>Loop </a:t>
            </a:r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Compare to do-while version of function</a:t>
            </a:r>
          </a:p>
          <a:p>
            <a:r>
              <a:rPr lang="en-US" dirty="0" smtClean="0"/>
              <a:t>Initial </a:t>
            </a:r>
            <a:r>
              <a:rPr lang="en-US" dirty="0" err="1" smtClean="0"/>
              <a:t>goto</a:t>
            </a:r>
            <a:r>
              <a:rPr lang="en-US" dirty="0" smtClean="0"/>
              <a:t> starts loop at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10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33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1068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</a:t>
            </a:r>
            <a:r>
              <a:rPr lang="en-US" dirty="0" smtClean="0"/>
              <a:t>Translation #2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0" y="1752600"/>
            <a:ext cx="4419600" cy="3992563"/>
          </a:xfrm>
        </p:spPr>
        <p:txBody>
          <a:bodyPr/>
          <a:lstStyle/>
          <a:p>
            <a:r>
              <a:rPr lang="en-US" dirty="0" smtClean="0"/>
              <a:t>“Do-while” conversion</a:t>
            </a:r>
          </a:p>
          <a:p>
            <a:r>
              <a:rPr lang="en-US" dirty="0" smtClean="0"/>
              <a:t>Used with </a:t>
            </a:r>
            <a:r>
              <a:rPr lang="en-US" b="1" dirty="0" smtClean="0">
                <a:latin typeface="Courier New"/>
                <a:cs typeface="Courier New"/>
              </a:rPr>
              <a:t>–O1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1371600" y="2878138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4038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03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if (!x)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While </a:t>
            </a:r>
            <a:r>
              <a:rPr lang="en-US" dirty="0"/>
              <a:t>Loop </a:t>
            </a:r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Compare to do-while version of function</a:t>
            </a:r>
          </a:p>
          <a:p>
            <a:r>
              <a:rPr lang="en-US" dirty="0" smtClean="0"/>
              <a:t>Initial conditional guards entrance to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95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algn="ctr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381000" y="2819400"/>
            <a:ext cx="4495800" cy="3962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181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5181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181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5029200" y="419100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8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238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257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276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For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447800" y="3962400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 smtClean="0">
                <a:latin typeface="+mj-lt"/>
              </a:rPr>
              <a:t>Init</a:t>
            </a:r>
            <a:r>
              <a:rPr lang="en-US" sz="2400" i="1" dirty="0" smtClean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 smtClean="0">
                <a:latin typeface="Courier New" charset="0"/>
              </a:rPr>
              <a:t>while (</a:t>
            </a:r>
            <a:r>
              <a:rPr lang="en-US" sz="2400" i="1" dirty="0" smtClean="0">
                <a:latin typeface="+mj-lt"/>
              </a:rPr>
              <a:t>Test </a:t>
            </a:r>
            <a:r>
              <a:rPr lang="en-US" sz="2400" dirty="0" smtClean="0">
                <a:latin typeface="Courier New" charset="0"/>
              </a:rPr>
              <a:t>) {</a:t>
            </a:r>
            <a:endParaRPr lang="en-US" sz="2400" dirty="0">
              <a:latin typeface="Courier New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 smtClean="0">
                <a:latin typeface="+mj-lt"/>
              </a:rPr>
              <a:t>Body</a:t>
            </a:r>
            <a:endParaRPr lang="en-US" sz="2400" i="1" dirty="0" smtClean="0"/>
          </a:p>
          <a:p>
            <a:pPr algn="l">
              <a:spcBef>
                <a:spcPct val="50000"/>
              </a:spcBef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 smtClean="0">
                <a:latin typeface="+mj-lt"/>
              </a:rPr>
              <a:t>Update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905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While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For-While Conversion</a:t>
            </a:r>
            <a:endParaRPr lang="en-US" dirty="0"/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4419600" y="1143000"/>
            <a:ext cx="4495800" cy="4343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while (</a:t>
            </a:r>
            <a:r>
              <a:rPr lang="en-US" sz="1800" b="1" dirty="0" err="1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381000" y="18605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381000" y="27749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381000" y="38100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228600" y="475615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438150" y="14033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38150" y="2362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57200" y="33528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476250" y="43434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61002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Loop</a:t>
            </a:r>
            <a:r>
              <a:rPr lang="en-US" dirty="0" smtClean="0">
                <a:sym typeface="Wingdings"/>
              </a:rPr>
              <a:t> Do-While Conversion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676900"/>
            <a:ext cx="4191000" cy="876300"/>
          </a:xfrm>
          <a:ln/>
        </p:spPr>
        <p:txBody>
          <a:bodyPr/>
          <a:lstStyle/>
          <a:p>
            <a:r>
              <a:rPr lang="en-US" dirty="0" smtClean="0"/>
              <a:t>Initial test can be optimized away</a:t>
            </a:r>
            <a:endParaRPr lang="en-US" dirty="0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905000"/>
            <a:ext cx="41910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057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724400" y="1371600"/>
            <a:ext cx="4343400" cy="541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pcount_for_goto_dw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(!(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2514600"/>
            <a:ext cx="4924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Init</a:t>
            </a:r>
            <a:endParaRPr lang="en-US" sz="18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29718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6200" y="4038600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Body</a:t>
            </a:r>
            <a:endParaRPr lang="en-US" sz="1800" i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4876800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Update</a:t>
            </a:r>
            <a:endParaRPr lang="en-US" sz="1800" i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0400" y="53340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029200" y="28194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Processor State </a:t>
            </a:r>
            <a:r>
              <a:rPr lang="en-US" dirty="0" smtClean="0"/>
              <a:t>(x86-64, </a:t>
            </a:r>
            <a:r>
              <a:rPr lang="en-US" dirty="0"/>
              <a:t>Partial)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3340100" cy="5435600"/>
          </a:xfrm>
          <a:ln/>
        </p:spPr>
        <p:txBody>
          <a:bodyPr/>
          <a:lstStyle/>
          <a:p>
            <a:r>
              <a:rPr lang="en-US" dirty="0"/>
              <a:t>Information about currently executing program</a:t>
            </a:r>
          </a:p>
          <a:p>
            <a:pPr marL="552450" lvl="1"/>
            <a:r>
              <a:rPr lang="en-US" dirty="0"/>
              <a:t>Temporary data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Location of runtime stack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Location of current code control point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r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ip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Status of recent tests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 dirty="0"/>
              <a:t> )</a:t>
            </a:r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4466772" y="5410200"/>
            <a:ext cx="2057400" cy="30861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4466772" y="1828800"/>
            <a:ext cx="1026974" cy="384721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3799" name="Rectangle 7"/>
          <p:cNvSpPr>
            <a:spLocks/>
          </p:cNvSpPr>
          <p:nvPr/>
        </p:nvSpPr>
        <p:spPr bwMode="auto">
          <a:xfrm>
            <a:off x="1981200" y="5638800"/>
            <a:ext cx="18986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top</a:t>
            </a:r>
          </a:p>
        </p:txBody>
      </p:sp>
      <p:sp>
        <p:nvSpPr>
          <p:cNvPr id="33801" name="Rectangle 9"/>
          <p:cNvSpPr>
            <a:spLocks/>
          </p:cNvSpPr>
          <p:nvPr/>
        </p:nvSpPr>
        <p:spPr bwMode="auto">
          <a:xfrm>
            <a:off x="6676572" y="5334000"/>
            <a:ext cx="20637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Instruction pointer</a:t>
            </a:r>
          </a:p>
        </p:txBody>
      </p:sp>
      <p:sp>
        <p:nvSpPr>
          <p:cNvPr id="33802" name="Rectangle 10"/>
          <p:cNvSpPr>
            <a:spLocks/>
          </p:cNvSpPr>
          <p:nvPr/>
        </p:nvSpPr>
        <p:spPr bwMode="auto">
          <a:xfrm>
            <a:off x="44858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33803" name="Rectangle 11"/>
          <p:cNvSpPr>
            <a:spLocks/>
          </p:cNvSpPr>
          <p:nvPr/>
        </p:nvSpPr>
        <p:spPr bwMode="auto">
          <a:xfrm>
            <a:off x="51589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33804" name="Rectangle 12"/>
          <p:cNvSpPr>
            <a:spLocks/>
          </p:cNvSpPr>
          <p:nvPr/>
        </p:nvSpPr>
        <p:spPr bwMode="auto">
          <a:xfrm>
            <a:off x="58320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33805" name="Rectangle 13"/>
          <p:cNvSpPr>
            <a:spLocks/>
          </p:cNvSpPr>
          <p:nvPr/>
        </p:nvSpPr>
        <p:spPr bwMode="auto">
          <a:xfrm>
            <a:off x="65051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33806" name="Rectangle 14"/>
          <p:cNvSpPr>
            <a:spLocks/>
          </p:cNvSpPr>
          <p:nvPr/>
        </p:nvSpPr>
        <p:spPr bwMode="auto">
          <a:xfrm>
            <a:off x="7189788" y="6019800"/>
            <a:ext cx="1801812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466772" y="2286000"/>
            <a:ext cx="4296228" cy="2743200"/>
            <a:chOff x="762000" y="1143000"/>
            <a:chExt cx="7518400" cy="4800600"/>
          </a:xfrm>
        </p:grpSpPr>
        <p:sp>
          <p:nvSpPr>
            <p:cNvPr id="27" name="Rectangle 1"/>
            <p:cNvSpPr>
              <a:spLocks/>
            </p:cNvSpPr>
            <p:nvPr/>
          </p:nvSpPr>
          <p:spPr bwMode="auto">
            <a:xfrm>
              <a:off x="762000" y="4800600"/>
              <a:ext cx="3556000" cy="53340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%rsp</a:t>
              </a:r>
            </a:p>
          </p:txBody>
        </p:sp>
        <p:sp>
          <p:nvSpPr>
            <p:cNvPr id="28" name="Rectangle 22"/>
            <p:cNvSpPr>
              <a:spLocks/>
            </p:cNvSpPr>
            <p:nvPr/>
          </p:nvSpPr>
          <p:spPr bwMode="auto">
            <a:xfrm>
              <a:off x="47244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%r8</a:t>
              </a:r>
            </a:p>
          </p:txBody>
        </p:sp>
        <p:sp>
          <p:nvSpPr>
            <p:cNvPr id="29" name="Rectangle 23"/>
            <p:cNvSpPr>
              <a:spLocks/>
            </p:cNvSpPr>
            <p:nvPr/>
          </p:nvSpPr>
          <p:spPr bwMode="auto">
            <a:xfrm>
              <a:off x="47244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%r9</a:t>
              </a:r>
            </a:p>
          </p:txBody>
        </p:sp>
        <p:sp>
          <p:nvSpPr>
            <p:cNvPr id="30" name="Rectangle 24"/>
            <p:cNvSpPr>
              <a:spLocks/>
            </p:cNvSpPr>
            <p:nvPr/>
          </p:nvSpPr>
          <p:spPr bwMode="auto">
            <a:xfrm>
              <a:off x="47244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31" name="Rectangle 25"/>
            <p:cNvSpPr>
              <a:spLocks/>
            </p:cNvSpPr>
            <p:nvPr/>
          </p:nvSpPr>
          <p:spPr bwMode="auto">
            <a:xfrm>
              <a:off x="47244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32" name="Rectangle 26"/>
            <p:cNvSpPr>
              <a:spLocks/>
            </p:cNvSpPr>
            <p:nvPr/>
          </p:nvSpPr>
          <p:spPr bwMode="auto">
            <a:xfrm>
              <a:off x="47244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33" name="Rectangle 27"/>
            <p:cNvSpPr>
              <a:spLocks/>
            </p:cNvSpPr>
            <p:nvPr/>
          </p:nvSpPr>
          <p:spPr bwMode="auto">
            <a:xfrm>
              <a:off x="47244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34" name="Rectangle 28"/>
            <p:cNvSpPr>
              <a:spLocks/>
            </p:cNvSpPr>
            <p:nvPr/>
          </p:nvSpPr>
          <p:spPr bwMode="auto">
            <a:xfrm>
              <a:off x="4724400" y="4800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  <p:sp>
          <p:nvSpPr>
            <p:cNvPr id="35" name="Rectangle 29"/>
            <p:cNvSpPr>
              <a:spLocks/>
            </p:cNvSpPr>
            <p:nvPr/>
          </p:nvSpPr>
          <p:spPr bwMode="auto">
            <a:xfrm>
              <a:off x="47244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%r15</a:t>
              </a:r>
            </a:p>
          </p:txBody>
        </p:sp>
        <p:sp>
          <p:nvSpPr>
            <p:cNvPr id="36" name="Rectangle 30"/>
            <p:cNvSpPr>
              <a:spLocks/>
            </p:cNvSpPr>
            <p:nvPr/>
          </p:nvSpPr>
          <p:spPr bwMode="auto">
            <a:xfrm>
              <a:off x="7620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7" name="Rectangle 31"/>
            <p:cNvSpPr>
              <a:spLocks/>
            </p:cNvSpPr>
            <p:nvPr/>
          </p:nvSpPr>
          <p:spPr bwMode="auto">
            <a:xfrm>
              <a:off x="7620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8" name="Rectangle 32"/>
            <p:cNvSpPr>
              <a:spLocks/>
            </p:cNvSpPr>
            <p:nvPr/>
          </p:nvSpPr>
          <p:spPr bwMode="auto">
            <a:xfrm>
              <a:off x="7620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%rcx</a:t>
              </a:r>
            </a:p>
          </p:txBody>
        </p:sp>
        <p:sp>
          <p:nvSpPr>
            <p:cNvPr id="39" name="Rectangle 33"/>
            <p:cNvSpPr>
              <a:spLocks/>
            </p:cNvSpPr>
            <p:nvPr/>
          </p:nvSpPr>
          <p:spPr bwMode="auto">
            <a:xfrm>
              <a:off x="7620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%rdx</a:t>
              </a:r>
            </a:p>
          </p:txBody>
        </p:sp>
        <p:sp>
          <p:nvSpPr>
            <p:cNvPr id="40" name="Rectangle 34"/>
            <p:cNvSpPr>
              <a:spLocks/>
            </p:cNvSpPr>
            <p:nvPr/>
          </p:nvSpPr>
          <p:spPr bwMode="auto">
            <a:xfrm>
              <a:off x="7620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%rsi</a:t>
              </a:r>
            </a:p>
          </p:txBody>
        </p:sp>
        <p:sp>
          <p:nvSpPr>
            <p:cNvPr id="41" name="Rectangle 35"/>
            <p:cNvSpPr>
              <a:spLocks/>
            </p:cNvSpPr>
            <p:nvPr/>
          </p:nvSpPr>
          <p:spPr bwMode="auto">
            <a:xfrm>
              <a:off x="7620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%rdi</a:t>
              </a:r>
            </a:p>
          </p:txBody>
        </p:sp>
        <p:sp>
          <p:nvSpPr>
            <p:cNvPr id="42" name="Rectangle 36"/>
            <p:cNvSpPr>
              <a:spLocks/>
            </p:cNvSpPr>
            <p:nvPr/>
          </p:nvSpPr>
          <p:spPr bwMode="auto">
            <a:xfrm>
              <a:off x="7620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%rbp</a:t>
              </a:r>
            </a:p>
          </p:txBody>
        </p:sp>
      </p:grpSp>
      <p:cxnSp>
        <p:nvCxnSpPr>
          <p:cNvPr id="3" name="Straight Arrow Connector 2"/>
          <p:cNvCxnSpPr>
            <a:endCxn id="27" idx="1"/>
          </p:cNvCxnSpPr>
          <p:nvPr/>
        </p:nvCxnSpPr>
        <p:spPr bwMode="auto">
          <a:xfrm flipV="1">
            <a:off x="3657600" y="4528457"/>
            <a:ext cx="809172" cy="11865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 smtClean="0">
                <a:solidFill>
                  <a:srgbClr val="7F7F7F"/>
                </a:solidFill>
              </a:rPr>
              <a:t>Control</a:t>
            </a:r>
            <a:r>
              <a:rPr lang="en-US" b="1" dirty="0">
                <a:solidFill>
                  <a:srgbClr val="7F7F7F"/>
                </a:solidFill>
              </a:rPr>
              <a:t>: Condition codes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b="1" dirty="0"/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44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22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0" y="1803400"/>
            <a:ext cx="3810000" cy="50292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 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3034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25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 Structure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7235825" y="15875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6030913" y="15875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Targ0: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7235825" y="25781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6030913" y="25781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Targ1: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7235825" y="35687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2</a:t>
            </a: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6030913" y="35687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Targ2:</a:t>
            </a:r>
          </a:p>
        </p:txBody>
      </p:sp>
      <p:sp>
        <p:nvSpPr>
          <p:cNvPr id="22538" name="Rectangle 10"/>
          <p:cNvSpPr>
            <a:spLocks/>
          </p:cNvSpPr>
          <p:nvPr/>
        </p:nvSpPr>
        <p:spPr bwMode="auto">
          <a:xfrm>
            <a:off x="7204075" y="57023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5694363" y="5702300"/>
            <a:ext cx="13096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20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</a:p>
        </p:txBody>
      </p:sp>
      <p:sp>
        <p:nvSpPr>
          <p:cNvPr id="22540" name="Rectangle 12"/>
          <p:cNvSpPr>
            <a:spLocks/>
          </p:cNvSpPr>
          <p:nvPr/>
        </p:nvSpPr>
        <p:spPr bwMode="auto">
          <a:xfrm>
            <a:off x="7702550" y="4559300"/>
            <a:ext cx="227013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1" name="Rectangle 13"/>
          <p:cNvSpPr>
            <a:spLocks/>
          </p:cNvSpPr>
          <p:nvPr/>
        </p:nvSpPr>
        <p:spPr bwMode="auto">
          <a:xfrm>
            <a:off x="3937000" y="1714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</a:t>
            </a:r>
          </a:p>
        </p:txBody>
      </p:sp>
      <p:sp>
        <p:nvSpPr>
          <p:cNvPr id="22542" name="Rectangle 14"/>
          <p:cNvSpPr>
            <a:spLocks/>
          </p:cNvSpPr>
          <p:nvPr/>
        </p:nvSpPr>
        <p:spPr bwMode="auto">
          <a:xfrm>
            <a:off x="3937000" y="2095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</a:t>
            </a:r>
          </a:p>
        </p:txBody>
      </p:sp>
      <p:sp>
        <p:nvSpPr>
          <p:cNvPr id="22543" name="Rectangle 15"/>
          <p:cNvSpPr>
            <a:spLocks/>
          </p:cNvSpPr>
          <p:nvPr/>
        </p:nvSpPr>
        <p:spPr bwMode="auto">
          <a:xfrm>
            <a:off x="3937000" y="2476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</a:t>
            </a:r>
          </a:p>
        </p:txBody>
      </p:sp>
      <p:sp>
        <p:nvSpPr>
          <p:cNvPr id="22544" name="Rectangle 16"/>
          <p:cNvSpPr>
            <a:spLocks/>
          </p:cNvSpPr>
          <p:nvPr/>
        </p:nvSpPr>
        <p:spPr bwMode="auto">
          <a:xfrm>
            <a:off x="3937000" y="37719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18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</a:t>
            </a:r>
          </a:p>
        </p:txBody>
      </p:sp>
      <p:sp>
        <p:nvSpPr>
          <p:cNvPr id="22545" name="Rectangle 17"/>
          <p:cNvSpPr>
            <a:spLocks/>
          </p:cNvSpPr>
          <p:nvPr/>
        </p:nvSpPr>
        <p:spPr bwMode="auto">
          <a:xfrm>
            <a:off x="3937000" y="2857500"/>
            <a:ext cx="1270000" cy="9144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6" name="Rectangle 18"/>
          <p:cNvSpPr>
            <a:spLocks/>
          </p:cNvSpPr>
          <p:nvPr/>
        </p:nvSpPr>
        <p:spPr bwMode="auto">
          <a:xfrm>
            <a:off x="3111500" y="1701800"/>
            <a:ext cx="852488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jtab:</a:t>
            </a:r>
          </a:p>
        </p:txBody>
      </p:sp>
      <p:sp>
        <p:nvSpPr>
          <p:cNvPr id="22547" name="Rectangle 19"/>
          <p:cNvSpPr>
            <a:spLocks/>
          </p:cNvSpPr>
          <p:nvPr/>
        </p:nvSpPr>
        <p:spPr bwMode="auto">
          <a:xfrm>
            <a:off x="304800" y="5092700"/>
            <a:ext cx="2667000" cy="3937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*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[x]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;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</p:txBody>
      </p:sp>
      <p:sp>
        <p:nvSpPr>
          <p:cNvPr id="22548" name="Rectangle 20"/>
          <p:cNvSpPr>
            <a:spLocks/>
          </p:cNvSpPr>
          <p:nvPr/>
        </p:nvSpPr>
        <p:spPr bwMode="auto">
          <a:xfrm>
            <a:off x="304800" y="1663700"/>
            <a:ext cx="2298700" cy="26035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switch(x) {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val_0: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0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• • 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</a:t>
            </a:r>
            <a:r>
              <a:rPr lang="en-US" sz="1800" dirty="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}</a:t>
            </a:r>
          </a:p>
        </p:txBody>
      </p:sp>
      <p:sp>
        <p:nvSpPr>
          <p:cNvPr id="22549" name="Rectangle 21"/>
          <p:cNvSpPr>
            <a:spLocks/>
          </p:cNvSpPr>
          <p:nvPr/>
        </p:nvSpPr>
        <p:spPr bwMode="auto">
          <a:xfrm>
            <a:off x="285750" y="1295400"/>
            <a:ext cx="139065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Switch Form</a:t>
            </a:r>
          </a:p>
        </p:txBody>
      </p:sp>
      <p:sp>
        <p:nvSpPr>
          <p:cNvPr id="22550" name="Rectangle 22"/>
          <p:cNvSpPr>
            <a:spLocks/>
          </p:cNvSpPr>
          <p:nvPr/>
        </p:nvSpPr>
        <p:spPr bwMode="auto">
          <a:xfrm>
            <a:off x="271463" y="4724400"/>
            <a:ext cx="2633859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Translation (Extended C)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551" name="Rectangle 23"/>
          <p:cNvSpPr>
            <a:spLocks/>
          </p:cNvSpPr>
          <p:nvPr/>
        </p:nvSpPr>
        <p:spPr bwMode="auto">
          <a:xfrm>
            <a:off x="3725863" y="1282700"/>
            <a:ext cx="1268412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2552" name="Rectangle 24"/>
          <p:cNvSpPr>
            <a:spLocks/>
          </p:cNvSpPr>
          <p:nvPr/>
        </p:nvSpPr>
        <p:spPr bwMode="auto">
          <a:xfrm>
            <a:off x="6923088" y="1219200"/>
            <a:ext cx="1462087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Targets</a:t>
            </a:r>
          </a:p>
        </p:txBody>
      </p:sp>
    </p:spTree>
    <p:extLst>
      <p:ext uri="{BB962C8B-B14F-4D97-AF65-F5344CB8AC3E}">
        <p14:creationId xmlns:p14="http://schemas.microsoft.com/office/powerpoint/2010/main" val="5384936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99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457200" y="13763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3048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$6,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   # x:6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*.L4(,%rdi,8)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1295400" y="5334000"/>
            <a:ext cx="9906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38200" y="59436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What range of values takes default?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00" y="5943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 not initialized here</a:t>
            </a:r>
            <a:endParaRPr lang="en-US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88483"/>
              </p:ext>
            </p:extLst>
          </p:nvPr>
        </p:nvGraphicFramePr>
        <p:xfrm>
          <a:off x="5181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4639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457200" y="13509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switch_eg(long x, long y, long z)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76200" y="5334000"/>
            <a:ext cx="1004888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>
            <a:off x="1066800" y="5410200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6172200" y="2286000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248400" y="2667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4586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23838" indent="-2238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2" name="Rectangle 1"/>
          <p:cNvSpPr>
            <a:spLocks/>
          </p:cNvSpPr>
          <p:nvPr/>
        </p:nvSpPr>
        <p:spPr bwMode="auto">
          <a:xfrm>
            <a:off x="1143000" y="4241800"/>
            <a:ext cx="5867400" cy="2082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      # x:6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           # Use default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836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156200"/>
          </a:xfrm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</a:t>
            </a:r>
            <a:r>
              <a:rPr lang="en-US" dirty="0" smtClean="0"/>
              <a:t>8 </a:t>
            </a:r>
            <a:r>
              <a:rPr lang="en-US" dirty="0"/>
              <a:t>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L8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L4(,%rdi,8)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endParaRPr lang="en-US" dirty="0"/>
          </a:p>
          <a:p>
            <a:pPr marL="552450" lvl="1"/>
            <a:r>
              <a:rPr lang="en-US" dirty="0"/>
              <a:t>Must scale by factor of </a:t>
            </a:r>
            <a:r>
              <a:rPr lang="en-US" dirty="0" smtClean="0"/>
              <a:t>8 (addresses are 8 bytes)</a:t>
            </a:r>
            <a:endParaRPr lang="en-US" dirty="0"/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+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x*8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5257800" y="1646238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5486400" y="21336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973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/>
          </p:cNvSpPr>
          <p:nvPr/>
        </p:nvSpPr>
        <p:spPr bwMode="auto">
          <a:xfrm>
            <a:off x="1130300" y="19812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419600" y="1600200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L9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581400" y="2743200"/>
            <a:ext cx="1371600" cy="27241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568700" y="2146300"/>
            <a:ext cx="1390650" cy="7366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570288" y="2906713"/>
            <a:ext cx="1392237" cy="23653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575050" y="3403600"/>
            <a:ext cx="1390650" cy="271463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581400" y="3670300"/>
            <a:ext cx="1373188" cy="17970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581400" y="3905250"/>
            <a:ext cx="1295400" cy="6667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581400" y="4159250"/>
            <a:ext cx="1295400" cy="6413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41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1)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case 1:	  // .L3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193612"/>
              </p:ext>
            </p:extLst>
          </p:nvPr>
        </p:nvGraphicFramePr>
        <p:xfrm>
          <a:off x="1752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505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Handling Fall-Through</a:t>
            </a:r>
            <a:endParaRPr lang="en-US" dirty="0"/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6172200" y="4419600"/>
            <a:ext cx="2743200" cy="762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4191000" y="21336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6172200" y="51816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endCxn id="17" idx="1"/>
          </p:cNvCxnSpPr>
          <p:nvPr/>
        </p:nvCxnSpPr>
        <p:spPr bwMode="auto">
          <a:xfrm flipV="1">
            <a:off x="1752600" y="2628900"/>
            <a:ext cx="24384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16" idx="1"/>
          </p:cNvCxnSpPr>
          <p:nvPr/>
        </p:nvCxnSpPr>
        <p:spPr bwMode="auto">
          <a:xfrm>
            <a:off x="1905000" y="37338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7" idx="2"/>
          </p:cNvCxnSpPr>
          <p:nvPr/>
        </p:nvCxnSpPr>
        <p:spPr bwMode="auto">
          <a:xfrm>
            <a:off x="5562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150164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2, x == 3)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3962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.L5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Case 2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L6     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.L9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Case 3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39769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4332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(Implicit Setting)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Single bit registers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 Carry Flag (for unsigned)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 Zero Flag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 Overflow Flag (for signed</a:t>
            </a:r>
            <a:r>
              <a:rPr lang="en-US" dirty="0" smtClean="0"/>
              <a:t>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 smtClean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smtClean="0"/>
              <a:t>Implicitly </a:t>
            </a:r>
            <a:r>
              <a:rPr lang="en-US" dirty="0"/>
              <a:t>set (think of it as side effect) by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dirty="0" smtClean="0"/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↔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 smtClean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smtClean="0"/>
              <a:t>Not </a:t>
            </a:r>
            <a:r>
              <a:rPr lang="en-US" dirty="0"/>
              <a:t>set by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 smtClean="0"/>
              <a:t> instruction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5, x == 6, default)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# Case 5,6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# Default: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$2,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2819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5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// .L7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// .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038513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2660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Summarizing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C Control</a:t>
            </a:r>
          </a:p>
          <a:p>
            <a:pPr marL="546100" lvl="1"/>
            <a:r>
              <a:rPr lang="en-US" dirty="0"/>
              <a:t>if-then-else</a:t>
            </a:r>
          </a:p>
          <a:p>
            <a:pPr marL="546100" lvl="1"/>
            <a:r>
              <a:rPr lang="en-US" dirty="0"/>
              <a:t>do-while</a:t>
            </a:r>
          </a:p>
          <a:p>
            <a:pPr marL="546100" lvl="1"/>
            <a:r>
              <a:rPr lang="en-US" dirty="0"/>
              <a:t>while, for</a:t>
            </a:r>
          </a:p>
          <a:p>
            <a:pPr marL="546100" lvl="1"/>
            <a:r>
              <a:rPr lang="en-US" dirty="0" smtClean="0"/>
              <a:t>switch</a:t>
            </a:r>
            <a:endParaRPr lang="en-US" dirty="0"/>
          </a:p>
          <a:p>
            <a:r>
              <a:rPr lang="en-US" dirty="0"/>
              <a:t>Assembler Control</a:t>
            </a:r>
          </a:p>
          <a:p>
            <a:pPr marL="546100" lvl="1"/>
            <a:r>
              <a:rPr lang="en-US" dirty="0"/>
              <a:t>Conditional jump</a:t>
            </a:r>
          </a:p>
          <a:p>
            <a:pPr marL="546100" lvl="1"/>
            <a:r>
              <a:rPr lang="en-US" dirty="0"/>
              <a:t>Conditional move</a:t>
            </a:r>
          </a:p>
          <a:p>
            <a:pPr marL="546100" lvl="1"/>
            <a:r>
              <a:rPr lang="en-US" dirty="0"/>
              <a:t>Indirect </a:t>
            </a:r>
            <a:r>
              <a:rPr lang="en-US" dirty="0" smtClean="0"/>
              <a:t>jump (via jump tables)</a:t>
            </a:r>
            <a:endParaRPr lang="en-US" dirty="0"/>
          </a:p>
          <a:p>
            <a:pPr marL="546100" lvl="1"/>
            <a:r>
              <a:rPr lang="en-US" dirty="0" smtClean="0"/>
              <a:t>Compiler generates code sequence </a:t>
            </a:r>
            <a:r>
              <a:rPr lang="en-US" dirty="0"/>
              <a:t>to implement more complex control</a:t>
            </a:r>
          </a:p>
          <a:p>
            <a:r>
              <a:rPr lang="en-US" dirty="0"/>
              <a:t>Standard Techniques</a:t>
            </a:r>
          </a:p>
          <a:p>
            <a:pPr marL="546100" lvl="1"/>
            <a:r>
              <a:rPr lang="en-US" dirty="0"/>
              <a:t>L</a:t>
            </a:r>
            <a:r>
              <a:rPr lang="en-US" dirty="0" smtClean="0"/>
              <a:t>oops </a:t>
            </a:r>
            <a:r>
              <a:rPr lang="en-US" dirty="0"/>
              <a:t>converted to do-while </a:t>
            </a:r>
            <a:r>
              <a:rPr lang="en-US" dirty="0" smtClean="0"/>
              <a:t>or jump-to-middle form</a:t>
            </a:r>
            <a:endParaRPr lang="en-US" dirty="0"/>
          </a:p>
          <a:p>
            <a:pPr marL="546100" lvl="1"/>
            <a:r>
              <a:rPr lang="en-US" dirty="0" smtClean="0"/>
              <a:t>Large </a:t>
            </a:r>
            <a:r>
              <a:rPr lang="en-US" dirty="0"/>
              <a:t>switch statements use jump tables</a:t>
            </a:r>
          </a:p>
          <a:p>
            <a:pPr marL="546100" lvl="1"/>
            <a:r>
              <a:rPr lang="en-US" dirty="0"/>
              <a:t>Sparse switch statements may use decision </a:t>
            </a:r>
            <a:r>
              <a:rPr lang="en-US" dirty="0" smtClean="0"/>
              <a:t>trees (if-</a:t>
            </a:r>
            <a:r>
              <a:rPr lang="en-US" dirty="0" err="1" smtClean="0"/>
              <a:t>elseif</a:t>
            </a:r>
            <a:r>
              <a:rPr lang="en-US" dirty="0" smtClean="0"/>
              <a:t>-</a:t>
            </a:r>
            <a:r>
              <a:rPr lang="en-US" dirty="0" err="1" smtClean="0"/>
              <a:t>elseif</a:t>
            </a:r>
            <a:r>
              <a:rPr lang="en-US" dirty="0" smtClean="0"/>
              <a:t>-else)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17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45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Today</a:t>
            </a:r>
          </a:p>
          <a:p>
            <a:pPr marL="552450" lvl="1"/>
            <a:r>
              <a:rPr lang="en-US" dirty="0" smtClean="0"/>
              <a:t>Control</a:t>
            </a:r>
            <a:r>
              <a:rPr lang="en-US" dirty="0"/>
              <a:t>: Condition codes</a:t>
            </a:r>
          </a:p>
          <a:p>
            <a:pPr marL="552450" lvl="1"/>
            <a:r>
              <a:rPr lang="en-US" dirty="0"/>
              <a:t>Conditional </a:t>
            </a:r>
            <a:r>
              <a:rPr lang="en-US" dirty="0" smtClean="0"/>
              <a:t>branches &amp; conditional moves</a:t>
            </a:r>
            <a:endParaRPr lang="en-US" dirty="0"/>
          </a:p>
          <a:p>
            <a:pPr marL="552450" lvl="1"/>
            <a:r>
              <a:rPr lang="en-US" dirty="0" smtClean="0"/>
              <a:t>Loops</a:t>
            </a:r>
          </a:p>
          <a:p>
            <a:pPr marL="552450" lvl="1"/>
            <a:r>
              <a:rPr lang="en-US" dirty="0" smtClean="0"/>
              <a:t>Switch statements</a:t>
            </a:r>
            <a:endParaRPr lang="en-US" dirty="0"/>
          </a:p>
          <a:p>
            <a:r>
              <a:rPr lang="en-US" dirty="0"/>
              <a:t>Next Time</a:t>
            </a:r>
          </a:p>
          <a:p>
            <a:pPr marL="552450" lvl="1"/>
            <a:r>
              <a:rPr lang="en-US" dirty="0" smtClean="0"/>
              <a:t>Stack</a:t>
            </a:r>
            <a:endParaRPr lang="en-US" dirty="0"/>
          </a:p>
          <a:p>
            <a:pPr marL="552450" lvl="1"/>
            <a:r>
              <a:rPr lang="en-US" dirty="0"/>
              <a:t>Call / return</a:t>
            </a:r>
          </a:p>
          <a:p>
            <a:pPr marL="552450" lvl="1"/>
            <a:r>
              <a:rPr lang="en-US" dirty="0"/>
              <a:t>Procedure call discipline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Compare)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Setting by Compare Instruction</a:t>
            </a:r>
          </a:p>
          <a:p>
            <a:pPr marL="317500" lvl="1" indent="0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 smtClean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/>
          </a:p>
          <a:p>
            <a:pPr marL="317500" lvl="1" indent="0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 dirty="0"/>
              <a:t> without setting destination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(used for unsigned comparisons)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dirty="0"/>
              <a:t> (as signed)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 || (a&lt;0 &amp;&amp; b&gt;0 &amp;&amp; (a-b)&gt;0)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Test)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Setting by Test instruction</a:t>
            </a:r>
          </a:p>
          <a:p>
            <a:pPr marL="317500" lvl="1" indent="0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 smtClean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 smtClean="0"/>
          </a:p>
          <a:p>
            <a:pPr marL="603250" lvl="2" indent="0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/>
              <a:t>Sets condition codes based on value of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dirty="0"/>
              <a:t>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 dirty="0"/>
          </a:p>
          <a:p>
            <a:pPr marL="317500" lvl="1" indent="0"/>
            <a:r>
              <a:rPr lang="en-US" dirty="0"/>
              <a:t>Useful to have one of the operands be a mask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Set</a:t>
            </a:r>
            <a:r>
              <a:rPr lang="en-US" dirty="0" smtClean="0"/>
              <a:t> low-order byte of destination to 0 or 1 based </a:t>
            </a:r>
            <a:r>
              <a:rPr lang="en-US" dirty="0"/>
              <a:t>on combinations of condition </a:t>
            </a:r>
            <a:r>
              <a:rPr lang="en-US" dirty="0" smtClean="0"/>
              <a:t>codes</a:t>
            </a:r>
          </a:p>
          <a:p>
            <a:pPr marL="552450" lvl="1"/>
            <a:r>
              <a:rPr lang="en-US" dirty="0" smtClean="0"/>
              <a:t>Does not alter remaining 7 bytes</a:t>
            </a:r>
          </a:p>
          <a:p>
            <a:pPr marL="552450" lvl="1"/>
            <a:endParaRPr lang="en-US" dirty="0"/>
          </a:p>
        </p:txBody>
      </p:sp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1295400" y="2976880"/>
          <a:ext cx="6096000" cy="3576320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 smtClean="0"/>
              <a:t>Can reference low-order byte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3657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36576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36576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%cl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36576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%dl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36576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36576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3649650" y="4838700"/>
            <a:ext cx="655649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3657600" y="54356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76200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r8b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76200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r9b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76200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r10b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76200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r11b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76200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r12b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76200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r13b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7620000" y="4838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r14b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7620000" y="5448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r15b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3343952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66294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			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			# Set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%al,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55700"/>
            <a:ext cx="5880100" cy="33274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r>
              <a:rPr lang="en-US" dirty="0"/>
              <a:t>One of </a:t>
            </a:r>
            <a:r>
              <a:rPr lang="en-US" dirty="0" smtClean="0"/>
              <a:t>addressable </a:t>
            </a:r>
            <a:r>
              <a:rPr lang="en-US" dirty="0"/>
              <a:t>byte registers</a:t>
            </a:r>
          </a:p>
          <a:p>
            <a:pPr marL="552450" lvl="1"/>
            <a:r>
              <a:rPr lang="en-US" dirty="0"/>
              <a:t>Does not alter remaining </a:t>
            </a:r>
            <a:r>
              <a:rPr lang="en-US" dirty="0" smtClean="0"/>
              <a:t>bytes</a:t>
            </a:r>
            <a:endParaRPr lang="en-US" dirty="0"/>
          </a:p>
          <a:p>
            <a:pPr marL="552450" lvl="1"/>
            <a:r>
              <a:rPr lang="en-US" dirty="0"/>
              <a:t>Typically use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 smtClean="0"/>
              <a:t> </a:t>
            </a:r>
            <a:r>
              <a:rPr lang="en-US" dirty="0"/>
              <a:t>to finish </a:t>
            </a:r>
            <a:r>
              <a:rPr lang="en-US" dirty="0" smtClean="0"/>
              <a:t>job</a:t>
            </a:r>
          </a:p>
          <a:p>
            <a:pPr marL="838200" lvl="2"/>
            <a:r>
              <a:rPr lang="en-US" dirty="0" smtClean="0"/>
              <a:t>32-bit instructions also set upper 32 bits to 0</a:t>
            </a:r>
            <a:endParaRPr lang="en-US" dirty="0"/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1143000" y="3886200"/>
            <a:ext cx="34290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5258"/>
              </p:ext>
            </p:extLst>
          </p:nvPr>
        </p:nvGraphicFramePr>
        <p:xfrm>
          <a:off x="5638800" y="3733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22458</TotalTime>
  <Pages>0</Pages>
  <Words>3412</Words>
  <Characters>0</Characters>
  <Application>Microsoft Macintosh PowerPoint</Application>
  <PresentationFormat>On-screen Show (4:3)</PresentationFormat>
  <Lines>0</Lines>
  <Paragraphs>958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Title Slide</vt:lpstr>
      <vt:lpstr>Title and Content: Build</vt:lpstr>
      <vt:lpstr>Title and Content</vt:lpstr>
      <vt:lpstr>Title Only</vt:lpstr>
      <vt:lpstr>Machine-Level Programming II: Control  MCS284: Computer Organization</vt:lpstr>
      <vt:lpstr>Today</vt:lpstr>
      <vt:lpstr>Processor State (x86-64, Partial)</vt:lpstr>
      <vt:lpstr>Condition Codes (Implicit Setting)</vt:lpstr>
      <vt:lpstr>Condition Codes (Explicit Setting: Compare)</vt:lpstr>
      <vt:lpstr>Condition Codes (Explicit Setting: Test)</vt:lpstr>
      <vt:lpstr>Reading Condition Codes</vt:lpstr>
      <vt:lpstr>x86-64 Integer Registers</vt:lpstr>
      <vt:lpstr>Reading Condition Codes (Cont.)</vt:lpstr>
      <vt:lpstr>Today</vt:lpstr>
      <vt:lpstr>Jumping</vt:lpstr>
      <vt:lpstr>Conditional Branch Example (Old Style)</vt:lpstr>
      <vt:lpstr>Expressing with Goto Code</vt:lpstr>
      <vt:lpstr>General Conditional Expression Translation (Using Branches)</vt:lpstr>
      <vt:lpstr>Using Conditional Moves</vt:lpstr>
      <vt:lpstr>Conditional Move Example</vt:lpstr>
      <vt:lpstr>Bad Cases for Conditional Move</vt:lpstr>
      <vt:lpstr>Today</vt:lpstr>
      <vt:lpstr>“Do-While” Loop Example</vt:lpstr>
      <vt:lpstr>“Do-While” Loop Compilation</vt:lpstr>
      <vt:lpstr>General “Do-While” Translation</vt:lpstr>
      <vt:lpstr>General “While” Translation #1</vt:lpstr>
      <vt:lpstr>While Loop Example #1</vt:lpstr>
      <vt:lpstr>General “While” Translation #2</vt:lpstr>
      <vt:lpstr>While Loop Example #2</vt:lpstr>
      <vt:lpstr>“For” Loop Form</vt:lpstr>
      <vt:lpstr>“For” Loop  While Loop</vt:lpstr>
      <vt:lpstr>For-While Conversion</vt:lpstr>
      <vt:lpstr>“For” Loop Do-While Conversion</vt:lpstr>
      <vt:lpstr>Today</vt:lpstr>
      <vt:lpstr>Switch Statement Example</vt:lpstr>
      <vt:lpstr>Jump Table Structure</vt:lpstr>
      <vt:lpstr>Switch Statement Example</vt:lpstr>
      <vt:lpstr>Switch Statement Example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Summarizing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Gustavus User</cp:lastModifiedBy>
  <cp:revision>1054</cp:revision>
  <cp:lastPrinted>2013-09-12T14:46:51Z</cp:lastPrinted>
  <dcterms:created xsi:type="dcterms:W3CDTF">2012-09-13T15:33:55Z</dcterms:created>
  <dcterms:modified xsi:type="dcterms:W3CDTF">2015-10-01T07:01:52Z</dcterms:modified>
</cp:coreProperties>
</file>