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42" r:id="rId2"/>
    <p:sldId id="1308" r:id="rId3"/>
    <p:sldId id="1337" r:id="rId4"/>
    <p:sldId id="1324" r:id="rId5"/>
    <p:sldId id="1243" r:id="rId6"/>
    <p:sldId id="1290" r:id="rId7"/>
    <p:sldId id="1291" r:id="rId8"/>
    <p:sldId id="1292" r:id="rId9"/>
    <p:sldId id="1293" r:id="rId10"/>
    <p:sldId id="1294" r:id="rId11"/>
    <p:sldId id="1300" r:id="rId12"/>
    <p:sldId id="1301" r:id="rId13"/>
    <p:sldId id="1302" r:id="rId14"/>
    <p:sldId id="1298" r:id="rId15"/>
    <p:sldId id="1257" r:id="rId16"/>
    <p:sldId id="1303" r:id="rId17"/>
    <p:sldId id="1305" r:id="rId18"/>
    <p:sldId id="1309" r:id="rId19"/>
    <p:sldId id="1323" r:id="rId20"/>
    <p:sldId id="1264" r:id="rId21"/>
    <p:sldId id="1330" r:id="rId22"/>
    <p:sldId id="1331" r:id="rId23"/>
    <p:sldId id="1332" r:id="rId24"/>
    <p:sldId id="1335" r:id="rId25"/>
    <p:sldId id="1313" r:id="rId26"/>
    <p:sldId id="1273" r:id="rId27"/>
    <p:sldId id="1274" r:id="rId28"/>
    <p:sldId id="1275" r:id="rId29"/>
    <p:sldId id="1276" r:id="rId30"/>
    <p:sldId id="1277" r:id="rId31"/>
    <p:sldId id="1278" r:id="rId32"/>
    <p:sldId id="1279" r:id="rId33"/>
    <p:sldId id="1280" r:id="rId34"/>
    <p:sldId id="1281" r:id="rId35"/>
    <p:sldId id="1282" r:id="rId36"/>
    <p:sldId id="1314" r:id="rId37"/>
    <p:sldId id="1322" r:id="rId38"/>
    <p:sldId id="1315" r:id="rId39"/>
    <p:sldId id="1316" r:id="rId40"/>
    <p:sldId id="1317" r:id="rId41"/>
    <p:sldId id="1318" r:id="rId42"/>
    <p:sldId id="1319" r:id="rId43"/>
    <p:sldId id="1320" r:id="rId44"/>
    <p:sldId id="1321" r:id="rId45"/>
    <p:sldId id="1336" r:id="rId46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6F5BD"/>
    <a:srgbClr val="D5F1CF"/>
    <a:srgbClr val="F1C7C7"/>
    <a:srgbClr val="E2AC00"/>
    <a:srgbClr val="A9E39D"/>
    <a:srgbClr val="FF9999"/>
    <a:srgbClr val="8C4040"/>
    <a:srgbClr val="5C5C9A"/>
    <a:srgbClr val="676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2" autoAdjust="0"/>
    <p:restoredTop sz="94649" autoAdjust="0"/>
  </p:normalViewPr>
  <p:slideViewPr>
    <p:cSldViewPr snapToObjects="1">
      <p:cViewPr varScale="1">
        <p:scale>
          <a:sx n="95" d="100"/>
          <a:sy n="95" d="100"/>
        </p:scale>
        <p:origin x="-1472" y="-104"/>
      </p:cViewPr>
      <p:guideLst>
        <p:guide orient="horz" pos="28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tags" Target="tags/tag1.xml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roh:Google%20Drive:ics3:mem:corei7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-2129023784"/>
        <c:axId val="-2129291240"/>
        <c:axId val="-2128639848"/>
      </c:surface3DChart>
      <c:catAx>
        <c:axId val="-2129023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9291240"/>
        <c:crosses val="autoZero"/>
        <c:auto val="1"/>
        <c:lblAlgn val="ctr"/>
        <c:lblOffset val="100"/>
        <c:noMultiLvlLbl val="0"/>
      </c:catAx>
      <c:valAx>
        <c:axId val="-2129291240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9023784"/>
        <c:crosses val="autoZero"/>
        <c:crossBetween val="midCat"/>
        <c:majorUnit val="2000.0"/>
        <c:minorUnit val="500.0"/>
      </c:valAx>
      <c:serAx>
        <c:axId val="-212863984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929124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4.649999999999998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4.64</c:v>
                </c:pt>
                <c:pt idx="3">
                  <c:v>4.689999999999999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4.14</c:v>
                </c:pt>
                <c:pt idx="2">
                  <c:v>4.359999999999998</c:v>
                </c:pt>
                <c:pt idx="3">
                  <c:v>4.47</c:v>
                </c:pt>
                <c:pt idx="4">
                  <c:v>4.52</c:v>
                </c:pt>
                <c:pt idx="5">
                  <c:v>4.56</c:v>
                </c:pt>
                <c:pt idx="6">
                  <c:v>4.57</c:v>
                </c:pt>
                <c:pt idx="7">
                  <c:v>4.6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2.3</c:v>
                </c:pt>
                <c:pt idx="4">
                  <c:v>2.23</c:v>
                </c:pt>
                <c:pt idx="5">
                  <c:v>2.18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50.0</c:v>
                </c:pt>
                <c:pt idx="1">
                  <c:v>100.0</c:v>
                </c:pt>
                <c:pt idx="2">
                  <c:v>150.0</c:v>
                </c:pt>
                <c:pt idx="3">
                  <c:v>200.0</c:v>
                </c:pt>
                <c:pt idx="4">
                  <c:v>250.0</c:v>
                </c:pt>
                <c:pt idx="5">
                  <c:v>300.0</c:v>
                </c:pt>
                <c:pt idx="6">
                  <c:v>350.0</c:v>
                </c:pt>
                <c:pt idx="7">
                  <c:v>400.0</c:v>
                </c:pt>
                <c:pt idx="8">
                  <c:v>450.0</c:v>
                </c:pt>
                <c:pt idx="9">
                  <c:v>500.0</c:v>
                </c:pt>
                <c:pt idx="10">
                  <c:v>550.0</c:v>
                </c:pt>
                <c:pt idx="11">
                  <c:v>600.0</c:v>
                </c:pt>
                <c:pt idx="12">
                  <c:v>650.0</c:v>
                </c:pt>
                <c:pt idx="13">
                  <c:v>700.0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2.03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794376"/>
        <c:axId val="-2130814200"/>
      </c:lineChart>
      <c:catAx>
        <c:axId val="-2130794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0814200"/>
        <c:crossesAt val="0.0"/>
        <c:auto val="1"/>
        <c:lblAlgn val="ctr"/>
        <c:lblOffset val="100"/>
        <c:noMultiLvlLbl val="0"/>
      </c:catAx>
      <c:valAx>
        <c:axId val="-2130814200"/>
        <c:scaling>
          <c:logBase val="10.0"/>
          <c:orientation val="minMax"/>
          <c:min val="1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-2130794376"/>
        <c:crosses val="autoZero"/>
        <c:crossBetween val="between"/>
        <c:minorUnit val="10.0"/>
      </c:valAx>
      <c:spPr>
        <a:solidFill>
          <a:schemeClr val="bg1"/>
        </a:solidFill>
      </c:spPr>
    </c:plotArea>
    <c:legend>
      <c:legendPos val="r"/>
      <c:layout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43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7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3612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Cache Memories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MCS284</a:t>
            </a:r>
            <a:r>
              <a:rPr lang="en-US" sz="2000" b="0" dirty="0" smtClean="0"/>
              <a:t>: Computer </a:t>
            </a:r>
            <a:r>
              <a:rPr lang="en-US" sz="2000" b="0" dirty="0" smtClean="0"/>
              <a:t>Organization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6819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If tag doesn’t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40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Direct-Mapped Cache Simulation</a:t>
            </a:r>
            <a:endParaRPr lang="en-US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11513" y="1391766"/>
            <a:ext cx="6161087" cy="31675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M</a:t>
            </a:r>
            <a:r>
              <a:rPr lang="en-US" sz="2000" b="0" dirty="0">
                <a:latin typeface="Calibri"/>
                <a:cs typeface="Calibri"/>
              </a:rPr>
              <a:t>=16 </a:t>
            </a:r>
            <a:r>
              <a:rPr lang="en-US" sz="2000" b="0" dirty="0" smtClean="0">
                <a:latin typeface="Calibri"/>
                <a:cs typeface="Calibri"/>
              </a:rPr>
              <a:t>bytes (4-bit addresses), </a:t>
            </a:r>
            <a:r>
              <a:rPr lang="en-US" sz="2000" b="0" dirty="0">
                <a:latin typeface="Calibri"/>
                <a:cs typeface="Calibri"/>
              </a:rPr>
              <a:t>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S=4 sets, E=1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endParaRPr lang="en-US" sz="2000" b="0" dirty="0" smtClean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Address </a:t>
            </a:r>
            <a:r>
              <a:rPr lang="en-US" sz="2000" b="0" dirty="0">
                <a:latin typeface="Calibri"/>
                <a:cs typeface="Calibri"/>
              </a:rPr>
              <a:t>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</a:t>
            </a:r>
            <a:r>
              <a:rPr lang="en-US" sz="2000" u="sng" dirty="0">
                <a:latin typeface="Calibri"/>
                <a:cs typeface="Calibri"/>
              </a:rPr>
              <a:t>11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</a:t>
            </a:r>
            <a:r>
              <a:rPr lang="en-US" sz="2000" u="sng" dirty="0">
                <a:latin typeface="Calibri"/>
                <a:cs typeface="Calibri"/>
              </a:rPr>
              <a:t>00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6513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x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84200" y="1295400"/>
            <a:ext cx="5289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t</a:t>
            </a:r>
            <a:r>
              <a:rPr lang="en-US" sz="2000" b="0" dirty="0">
                <a:latin typeface="Calibri"/>
                <a:cs typeface="Calibri"/>
              </a:rPr>
              <a:t>=1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1212850" y="1295400"/>
            <a:ext cx="5407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err="1">
                <a:latin typeface="Calibri"/>
                <a:cs typeface="Calibri"/>
              </a:rPr>
              <a:t>s</a:t>
            </a:r>
            <a:r>
              <a:rPr lang="en-US" sz="2000" b="0" dirty="0">
                <a:latin typeface="Calibri"/>
                <a:cs typeface="Calibri"/>
              </a:rPr>
              <a:t>=2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52625" y="1295400"/>
            <a:ext cx="57522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182688" y="1633736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1898650" y="1633736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75"/>
          <p:cNvGrpSpPr>
            <a:grpSpLocks/>
          </p:cNvGrpSpPr>
          <p:nvPr/>
        </p:nvGrpSpPr>
        <p:grpSpPr bwMode="auto">
          <a:xfrm>
            <a:off x="3352800" y="5137150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516" name="Rectangle 12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517" name="Rectangle 13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149519" name="Rectangle 15"/>
          <p:cNvSpPr>
            <a:spLocks noChangeArrowheads="1"/>
          </p:cNvSpPr>
          <p:nvPr/>
        </p:nvSpPr>
        <p:spPr bwMode="auto">
          <a:xfrm>
            <a:off x="3502025" y="4724400"/>
            <a:ext cx="3109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v</a:t>
            </a:r>
          </a:p>
        </p:txBody>
      </p:sp>
      <p:sp>
        <p:nvSpPr>
          <p:cNvPr id="149520" name="Rectangle 16"/>
          <p:cNvSpPr>
            <a:spLocks noChangeArrowheads="1"/>
          </p:cNvSpPr>
          <p:nvPr/>
        </p:nvSpPr>
        <p:spPr bwMode="auto">
          <a:xfrm>
            <a:off x="3979862" y="4724400"/>
            <a:ext cx="53126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Tag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4937125" y="4724400"/>
            <a:ext cx="74141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Block</a:t>
            </a: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352800" y="54467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3" name="Rectangle 19"/>
          <p:cNvSpPr>
            <a:spLocks noChangeArrowheads="1"/>
          </p:cNvSpPr>
          <p:nvPr/>
        </p:nvSpPr>
        <p:spPr bwMode="auto">
          <a:xfrm>
            <a:off x="3927475" y="54467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4" name="Rectangle 20"/>
          <p:cNvSpPr>
            <a:spLocks noChangeArrowheads="1"/>
          </p:cNvSpPr>
          <p:nvPr/>
        </p:nvSpPr>
        <p:spPr bwMode="auto">
          <a:xfrm>
            <a:off x="4595812" y="54467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5" name="Rectangle 21"/>
          <p:cNvSpPr>
            <a:spLocks noChangeArrowheads="1"/>
          </p:cNvSpPr>
          <p:nvPr/>
        </p:nvSpPr>
        <p:spPr bwMode="auto">
          <a:xfrm>
            <a:off x="3352800" y="577056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6" name="Rectangle 22"/>
          <p:cNvSpPr>
            <a:spLocks noChangeArrowheads="1"/>
          </p:cNvSpPr>
          <p:nvPr/>
        </p:nvSpPr>
        <p:spPr bwMode="auto">
          <a:xfrm>
            <a:off x="3927475" y="577056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4595812" y="577056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3352800" y="609441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29" name="Rectangle 25"/>
          <p:cNvSpPr>
            <a:spLocks noChangeArrowheads="1"/>
          </p:cNvSpPr>
          <p:nvPr/>
        </p:nvSpPr>
        <p:spPr bwMode="auto">
          <a:xfrm>
            <a:off x="3927475" y="609441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530" name="Rectangle 26"/>
          <p:cNvSpPr>
            <a:spLocks noChangeArrowheads="1"/>
          </p:cNvSpPr>
          <p:nvPr/>
        </p:nvSpPr>
        <p:spPr bwMode="auto">
          <a:xfrm>
            <a:off x="4595812" y="609441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49678" name="Text Box 174"/>
          <p:cNvSpPr txBox="1">
            <a:spLocks noChangeArrowheads="1"/>
          </p:cNvSpPr>
          <p:nvPr/>
        </p:nvSpPr>
        <p:spPr bwMode="auto">
          <a:xfrm>
            <a:off x="6657975" y="29688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176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1" name="Rectangle 177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2" name="Rectangle 178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3" name="Rectangle 179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149684" name="Text Box 180"/>
          <p:cNvSpPr txBox="1">
            <a:spLocks noChangeArrowheads="1"/>
          </p:cNvSpPr>
          <p:nvPr/>
        </p:nvSpPr>
        <p:spPr bwMode="auto">
          <a:xfrm>
            <a:off x="6748463" y="3273623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149685" name="Text Box 181"/>
          <p:cNvSpPr txBox="1">
            <a:spLocks noChangeArrowheads="1"/>
          </p:cNvSpPr>
          <p:nvPr/>
        </p:nvSpPr>
        <p:spPr bwMode="auto">
          <a:xfrm>
            <a:off x="6657975" y="354806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3352800" y="6096000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87" name="Rectangle 18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88" name="Rectangle 18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89" name="Rectangle 18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149690" name="Text Box 186"/>
          <p:cNvSpPr txBox="1">
            <a:spLocks noChangeArrowheads="1"/>
          </p:cNvSpPr>
          <p:nvPr/>
        </p:nvSpPr>
        <p:spPr bwMode="auto">
          <a:xfrm>
            <a:off x="6657975" y="38832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187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2" name="Rectangle 188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3" name="Rectangle 189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4" name="Rectangle 190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149695" name="Text Box 191"/>
          <p:cNvSpPr txBox="1">
            <a:spLocks noChangeArrowheads="1"/>
          </p:cNvSpPr>
          <p:nvPr/>
        </p:nvSpPr>
        <p:spPr bwMode="auto">
          <a:xfrm>
            <a:off x="6657975" y="4188023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6" name="Group 192"/>
          <p:cNvGrpSpPr>
            <a:grpSpLocks/>
          </p:cNvGrpSpPr>
          <p:nvPr/>
        </p:nvGrpSpPr>
        <p:grpSpPr bwMode="auto">
          <a:xfrm>
            <a:off x="3352800" y="514032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149697" name="Rectangle 193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149698" name="Rectangle 194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49699" name="Rectangle 195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667000" y="51170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67000" y="542239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67000" y="572772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67000" y="60330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678" grpId="0"/>
      <p:bldP spid="149684" grpId="0"/>
      <p:bldP spid="149685" grpId="0"/>
      <p:bldP spid="149690" grpId="0"/>
      <p:bldP spid="1496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61660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 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3922713" y="5213015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3922713" y="6030577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101182" cy="762000"/>
          </a:xfrm>
        </p:spPr>
        <p:txBody>
          <a:bodyPr/>
          <a:lstStyle/>
          <a:p>
            <a:r>
              <a:rPr lang="en-US" dirty="0" smtClean="0"/>
              <a:t>2-Way Set Associative Cache Simulation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3211513" y="1712243"/>
            <a:ext cx="5475287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M=16 byte addresses, B=2 bytes/block,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S=2 sets, E=2</a:t>
            </a:r>
            <a:r>
              <a:rPr lang="en-US" sz="2000" b="0" dirty="0" smtClean="0">
                <a:latin typeface="Calibri"/>
                <a:cs typeface="Calibri"/>
              </a:rPr>
              <a:t> blocks/</a:t>
            </a:r>
            <a:r>
              <a:rPr lang="en-US" sz="2000" b="0" dirty="0">
                <a:latin typeface="Calibri"/>
                <a:cs typeface="Calibri"/>
              </a:rPr>
              <a:t>set</a:t>
            </a:r>
          </a:p>
          <a:p>
            <a:pPr algn="l">
              <a:lnSpc>
                <a:spcPct val="100000"/>
              </a:lnSpc>
            </a:pPr>
            <a:endParaRPr lang="en-US" sz="2000" b="0" dirty="0">
              <a:latin typeface="Calibri"/>
              <a:cs typeface="Calibri"/>
            </a:endParaRP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Address trace (</a:t>
            </a:r>
            <a:r>
              <a:rPr lang="en-US" sz="2000" b="0" dirty="0" smtClean="0">
                <a:latin typeface="Calibri"/>
                <a:cs typeface="Calibri"/>
              </a:rPr>
              <a:t>reads, one byte per read)</a:t>
            </a:r>
            <a:r>
              <a:rPr lang="en-US" sz="2000" b="0" dirty="0">
                <a:latin typeface="Calibri"/>
                <a:cs typeface="Calibri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</a:t>
            </a:r>
            <a:r>
              <a:rPr lang="en-US" sz="2000" u="sng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],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</a:t>
            </a:r>
            <a:r>
              <a:rPr lang="en-US" sz="2000" u="sng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45720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576262" y="150745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04912" y="150745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944687" y="150745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1174750" y="1841500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1890712" y="1841500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2713" y="5106988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071938" y="4724400"/>
            <a:ext cx="3169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4549775" y="4724400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</a:t>
            </a:r>
            <a:r>
              <a:rPr lang="en-US" sz="2000" dirty="0" smtClean="0">
                <a:latin typeface="Calibri"/>
                <a:cs typeface="Calibri"/>
              </a:rPr>
              <a:t>ag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410200" y="4724400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smtClean="0">
                <a:latin typeface="Calibri"/>
                <a:cs typeface="Calibri"/>
              </a:rPr>
              <a:t>Block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922713" y="5416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4497388" y="5416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5165725" y="5416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3922713" y="592455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497388" y="592455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5165725" y="592455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922713" y="6248400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4497388" y="6248400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5165725" y="6248400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6657975" y="2984698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922713" y="5110163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M[0-1]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748463" y="32766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6657975" y="35814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922713" y="5921375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M[6-7]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6657975" y="3886200"/>
            <a:ext cx="647111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922713" y="5413375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M[8-9]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6748463" y="4191000"/>
            <a:ext cx="462265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2575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27045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27045" y="60314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1004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307387" cy="5322887"/>
          </a:xfrm>
        </p:spPr>
        <p:txBody>
          <a:bodyPr lIns="90360" tIns="44280" rIns="90360" bIns="4428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Multiple copies of data exist: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L1, L2, L3, Main Memory,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write-hit?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Write-through </a:t>
            </a:r>
            <a:r>
              <a:rPr lang="en-GB" dirty="0" smtClean="0"/>
              <a:t>(write immediately to memory)</a:t>
            </a:r>
          </a:p>
          <a:p>
            <a:pPr lvl="1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Write-back </a:t>
            </a:r>
            <a:r>
              <a:rPr lang="en-GB" dirty="0" smtClean="0"/>
              <a:t>(defer write to memory until replacement of line)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Need a dirty bit (line different from memory or not)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Write-allocate </a:t>
            </a:r>
            <a:r>
              <a:rPr lang="en-GB" dirty="0" smtClean="0"/>
              <a:t>(load into cache, update line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No-write-allocate </a:t>
            </a:r>
            <a:r>
              <a:rPr lang="en-GB" dirty="0" smtClean="0"/>
              <a:t>(writes straight to memory, does not load into cache)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Typical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Write-through + No-write-allocate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 smtClean="0"/>
              <a:t>Write-back + Write-allocate</a:t>
            </a:r>
          </a:p>
          <a:p>
            <a:pPr eaLnBrk="1" hangingPunct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89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40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22763" y="2781300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7800" y="2781300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28600" y="6057900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71850" y="53721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</a:t>
            </a:r>
            <a:r>
              <a:rPr lang="en-US" sz="1800" dirty="0" err="1" smtClean="0">
                <a:latin typeface="Calibri" pitchFamily="34" charset="0"/>
              </a:rPr>
              <a:t>d</a:t>
            </a:r>
            <a:r>
              <a:rPr lang="en-US" sz="1800" dirty="0" smtClean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 smtClean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94725" cy="497205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Miss Rate</a:t>
            </a:r>
          </a:p>
          <a:p>
            <a:pPr lvl="1"/>
            <a:r>
              <a:rPr lang="en-GB" dirty="0" smtClean="0"/>
              <a:t>Fraction of memory references not found in cache (misses / accesses)</a:t>
            </a:r>
            <a:br>
              <a:rPr lang="en-GB" dirty="0" smtClean="0"/>
            </a:br>
            <a:r>
              <a:rPr lang="en-GB" dirty="0" smtClean="0"/>
              <a:t>= 1 – hit rate</a:t>
            </a:r>
          </a:p>
          <a:p>
            <a:pPr lvl="1"/>
            <a:r>
              <a:rPr lang="en-GB" dirty="0" smtClean="0"/>
              <a:t>Typical numbers (in percentages):</a:t>
            </a:r>
          </a:p>
          <a:p>
            <a:pPr lvl="2"/>
            <a:r>
              <a:rPr lang="en-GB" dirty="0" smtClean="0"/>
              <a:t>3-10% for L1</a:t>
            </a:r>
          </a:p>
          <a:p>
            <a:pPr lvl="2"/>
            <a:r>
              <a:rPr lang="en-GB" dirty="0" smtClean="0"/>
              <a:t>can be quite small (e.g., &lt; 1%) for L2, depending on size, etc.</a:t>
            </a:r>
          </a:p>
          <a:p>
            <a:r>
              <a:rPr lang="en-GB" dirty="0" smtClean="0"/>
              <a:t>Hit Time</a:t>
            </a:r>
          </a:p>
          <a:p>
            <a:pPr lvl="1"/>
            <a:r>
              <a:rPr lang="en-GB" dirty="0" smtClean="0"/>
              <a:t>Time to deliver a line in the cache to the processor</a:t>
            </a:r>
          </a:p>
          <a:p>
            <a:pPr lvl="2"/>
            <a:r>
              <a:rPr lang="en-GB" dirty="0" smtClean="0"/>
              <a:t>includes time to determine whether the line is in the cache</a:t>
            </a:r>
          </a:p>
          <a:p>
            <a:pPr lvl="1"/>
            <a:r>
              <a:rPr lang="en-GB" dirty="0" smtClean="0"/>
              <a:t>Typical numbers:</a:t>
            </a:r>
          </a:p>
          <a:p>
            <a:pPr lvl="2"/>
            <a:r>
              <a:rPr lang="en-GB" dirty="0" smtClean="0"/>
              <a:t>4 clock cycle for L1</a:t>
            </a:r>
          </a:p>
          <a:p>
            <a:pPr lvl="2"/>
            <a:r>
              <a:rPr lang="en-GB" dirty="0" smtClean="0"/>
              <a:t>10 clock cycles for L2</a:t>
            </a:r>
          </a:p>
          <a:p>
            <a:r>
              <a:rPr lang="en-GB" dirty="0" smtClean="0"/>
              <a:t>Miss Penalty</a:t>
            </a:r>
          </a:p>
          <a:p>
            <a:pPr lvl="1"/>
            <a:r>
              <a:rPr lang="en-GB" dirty="0" smtClean="0"/>
              <a:t>Additional time required because of a miss</a:t>
            </a:r>
          </a:p>
          <a:p>
            <a:pPr lvl="2"/>
            <a:r>
              <a:rPr lang="en-GB" dirty="0" smtClean="0"/>
              <a:t>typically 50-200 cycles for main memory (Trend: increasing!)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dirty="0" smtClean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memory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Cache Friendly Code</a:t>
            </a:r>
            <a:endParaRPr lang="en-US"/>
          </a:p>
        </p:txBody>
      </p:sp>
      <p:sp>
        <p:nvSpPr>
          <p:cNvPr id="1607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 smtClean="0"/>
              <a:t>Make the common case go fast</a:t>
            </a:r>
          </a:p>
          <a:p>
            <a:pPr lvl="1"/>
            <a:r>
              <a:rPr lang="en-US" dirty="0" smtClean="0"/>
              <a:t>Focus on the inner loops of the core functions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Minimize the misses in the inner loops</a:t>
            </a:r>
          </a:p>
          <a:p>
            <a:pPr lvl="1"/>
            <a:r>
              <a:rPr lang="en-US" dirty="0" smtClean="0"/>
              <a:t>Repeated references to variables are good (</a:t>
            </a:r>
            <a:r>
              <a:rPr lang="en-US" dirty="0" smtClean="0">
                <a:solidFill>
                  <a:srgbClr val="FF0000"/>
                </a:solidFill>
              </a:rPr>
              <a:t>temporal locality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Stride-1 reference patterns are good (</a:t>
            </a:r>
            <a:r>
              <a:rPr lang="en-US" dirty="0" smtClean="0">
                <a:solidFill>
                  <a:srgbClr val="FF0000"/>
                </a:solidFill>
              </a:rPr>
              <a:t>spatial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876" y="4800600"/>
            <a:ext cx="8518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Key idea: Our qualitative notion of locality is quantified through our understanding of cache memories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Cache organization and operation</a:t>
            </a:r>
          </a:p>
          <a:p>
            <a:r>
              <a:rPr lang="en-US" dirty="0" smtClean="0"/>
              <a:t>Performance impact of caches</a:t>
            </a:r>
          </a:p>
          <a:p>
            <a:pPr lvl="1"/>
            <a:r>
              <a:rPr lang="en-US" dirty="0" smtClean="0"/>
              <a:t>The memory mountain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rgbClr val="BFBFBF"/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88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 throughput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memory per second (MB/</a:t>
            </a:r>
            <a:r>
              <a:rPr lang="en-US" dirty="0" err="1"/>
              <a:t>s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Memory mountain: </a:t>
            </a:r>
            <a:r>
              <a:rPr lang="en-US" dirty="0" smtClean="0"/>
              <a:t>Measured </a:t>
            </a:r>
            <a:r>
              <a:rPr lang="en-US" dirty="0"/>
              <a:t>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592093" cy="762000"/>
          </a:xfrm>
        </p:spPr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" y="918656"/>
            <a:ext cx="6318391" cy="586314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* </a:t>
            </a:r>
            <a:r>
              <a:rPr lang="en-US" sz="1500" dirty="0" smtClean="0">
                <a:solidFill>
                  <a:srgbClr val="CB2418"/>
                </a:solidFill>
                <a:latin typeface="Menlo-Regular"/>
              </a:rPr>
              <a:t>Global array to traverse */</a:t>
            </a:r>
          </a:p>
          <a:p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/* test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- Iterate over first "</a:t>
            </a:r>
            <a:r>
              <a:rPr lang="en-US" sz="15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" elements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of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       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array “data” with stride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of "stride", using </a:t>
            </a:r>
            <a:endParaRPr lang="en-US" sz="1500" dirty="0" smtClean="0">
              <a:solidFill>
                <a:srgbClr val="9D0003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9D0003"/>
                </a:solidFill>
                <a:latin typeface="Menlo-Regular"/>
              </a:rPr>
              <a:t>*        using 4x4 </a:t>
            </a:r>
            <a:r>
              <a:rPr lang="en-US" sz="1500" dirty="0">
                <a:solidFill>
                  <a:srgbClr val="9D0003"/>
                </a:solidFill>
                <a:latin typeface="Menlo-Regular"/>
              </a:rPr>
              <a:t>loop unrolling.                                                            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5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 smtClean="0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*2,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*3,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=stride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*4;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 smtClean="0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smtClean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= length - sx4;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5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5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5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5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1" y="1447800"/>
            <a:ext cx="2514600" cy="2362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1" y="14478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 smtClean="0">
                <a:latin typeface="Courier New"/>
                <a:cs typeface="Courier New"/>
              </a:rPr>
              <a:t>test()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with many </a:t>
            </a:r>
            <a:r>
              <a:rPr lang="en-US" sz="1800" dirty="0" smtClean="0">
                <a:latin typeface="Calibri" pitchFamily="34" charset="0"/>
              </a:rPr>
              <a:t>combinations </a:t>
            </a:r>
            <a:r>
              <a:rPr lang="en-US" sz="1800" dirty="0">
                <a:latin typeface="Calibri" pitchFamily="34" charset="0"/>
              </a:rPr>
              <a:t>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 stride: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2. Call test() again and measure the read throughput(MB/s)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81400" y="6477000"/>
            <a:ext cx="286808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mountain.c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5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4824581" cy="762000"/>
          </a:xfrm>
        </p:spPr>
        <p:txBody>
          <a:bodyPr/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46529220"/>
              </p:ext>
            </p:extLst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086600" y="304800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Core i7 </a:t>
            </a:r>
            <a:r>
              <a:rPr lang="en-US" sz="1800" dirty="0" err="1" smtClean="0"/>
              <a:t>Haswell</a:t>
            </a:r>
            <a:endParaRPr lang="en-US" sz="1800" dirty="0" smtClean="0"/>
          </a:p>
          <a:p>
            <a:pPr algn="l"/>
            <a:r>
              <a:rPr lang="en-US" sz="1800" dirty="0" smtClean="0"/>
              <a:t>2.1 GHz</a:t>
            </a:r>
          </a:p>
          <a:p>
            <a:pPr algn="l"/>
            <a:r>
              <a:rPr lang="en-US" sz="1800" dirty="0" smtClean="0"/>
              <a:t>32 KB L1 d-cache</a:t>
            </a:r>
          </a:p>
          <a:p>
            <a:pPr algn="l"/>
            <a:r>
              <a:rPr lang="en-US" sz="1800" dirty="0" smtClean="0"/>
              <a:t>256 KB L2 cache</a:t>
            </a:r>
          </a:p>
          <a:p>
            <a:pPr algn="l"/>
            <a:r>
              <a:rPr lang="en-US" sz="1800" dirty="0" smtClean="0"/>
              <a:t>8 MB L3 cache</a:t>
            </a:r>
          </a:p>
          <a:p>
            <a:pPr algn="l"/>
            <a:r>
              <a:rPr lang="en-US" sz="1800" dirty="0" smtClean="0"/>
              <a:t>64 B block size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54" name="TextBox 53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512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/>
              <a:t>Rearranging loops to improve spatial locality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Example</a:t>
            </a:r>
            <a:endParaRPr lang="en-US"/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3641725" cy="4972050"/>
          </a:xfrm>
        </p:spPr>
        <p:txBody>
          <a:bodyPr/>
          <a:lstStyle/>
          <a:p>
            <a:r>
              <a:rPr lang="en-US" dirty="0" smtClean="0"/>
              <a:t>Description:</a:t>
            </a:r>
          </a:p>
          <a:p>
            <a:pPr lvl="1"/>
            <a:r>
              <a:rPr lang="en-US" dirty="0" smtClean="0"/>
              <a:t>Multiply N x N matrices</a:t>
            </a:r>
          </a:p>
          <a:p>
            <a:pPr lvl="1"/>
            <a:r>
              <a:rPr lang="en-US" dirty="0" smtClean="0"/>
              <a:t>Matrix elements are </a:t>
            </a:r>
            <a:r>
              <a:rPr lang="en-US" dirty="0" smtClean="0">
                <a:latin typeface="Calibri"/>
                <a:cs typeface="Calibri"/>
              </a:rPr>
              <a:t>double</a:t>
            </a:r>
            <a:r>
              <a:rPr lang="en-US" dirty="0" smtClean="0">
                <a:latin typeface="+mj-lt"/>
                <a:cs typeface="Courier New"/>
              </a:rPr>
              <a:t>s</a:t>
            </a:r>
            <a:r>
              <a:rPr lang="en-US" dirty="0" smtClean="0"/>
              <a:t> (8 bytes)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 total operations</a:t>
            </a:r>
          </a:p>
          <a:p>
            <a:pPr lvl="1"/>
            <a:r>
              <a:rPr lang="en-US" dirty="0" smtClean="0"/>
              <a:t>N reads per source element</a:t>
            </a:r>
          </a:p>
          <a:p>
            <a:pPr lvl="1"/>
            <a:r>
              <a:rPr lang="en-US" dirty="0" smtClean="0"/>
              <a:t>N values summed per destination</a:t>
            </a:r>
          </a:p>
          <a:p>
            <a:pPr lvl="2"/>
            <a:r>
              <a:rPr lang="en-US" dirty="0" smtClean="0"/>
              <a:t>but may be able to hold in register</a:t>
            </a:r>
            <a:endParaRPr lang="en-US" dirty="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270375" y="1546225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ijk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 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162800" y="1295400"/>
            <a:ext cx="1878718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Variable </a:t>
            </a:r>
            <a:r>
              <a:rPr lang="en-US" sz="1800" i="1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sz="1800" b="0" i="1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1" dirty="0">
                <a:solidFill>
                  <a:srgbClr val="FF0000"/>
                </a:solidFill>
                <a:latin typeface="Comic Sans MS" charset="0"/>
              </a:rPr>
              <a:t>held in register</a:t>
            </a:r>
            <a:endParaRPr lang="en-US" sz="1800" b="0" dirty="0">
              <a:solidFill>
                <a:srgbClr val="FF0000"/>
              </a:solidFill>
              <a:latin typeface="Comic Sans MS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348413" y="1933575"/>
            <a:ext cx="1676400" cy="695325"/>
            <a:chOff x="3936" y="2064"/>
            <a:chExt cx="1056" cy="288"/>
          </a:xfrm>
        </p:grpSpPr>
        <p:sp>
          <p:nvSpPr>
            <p:cNvPr id="167942" name="Line 6"/>
            <p:cNvSpPr>
              <a:spLocks noChangeShapeType="1"/>
            </p:cNvSpPr>
            <p:nvPr/>
          </p:nvSpPr>
          <p:spPr bwMode="auto">
            <a:xfrm flipH="1">
              <a:off x="3936" y="235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43" name="Line 7"/>
            <p:cNvSpPr>
              <a:spLocks noChangeShapeType="1"/>
            </p:cNvSpPr>
            <p:nvPr/>
          </p:nvSpPr>
          <p:spPr bwMode="auto">
            <a:xfrm flipH="1">
              <a:off x="4848" y="2064"/>
              <a:ext cx="144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58000" y="4022928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Miss Rate Analysis for Matrix Multiply</a:t>
            </a:r>
            <a:endParaRPr lang="en-US"/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Block size = 32B (big enough for four </a:t>
            </a:r>
            <a:r>
              <a:rPr lang="en-US" dirty="0" smtClean="0">
                <a:latin typeface="Calibri"/>
                <a:cs typeface="Calibri"/>
              </a:rPr>
              <a:t>doubles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Matrix dimension (N) is very large</a:t>
            </a:r>
          </a:p>
          <a:p>
            <a:pPr lvl="2"/>
            <a:r>
              <a:rPr lang="en-US" dirty="0" smtClean="0"/>
              <a:t>Approximate 1/N as 0.0</a:t>
            </a:r>
          </a:p>
          <a:p>
            <a:pPr lvl="1"/>
            <a:r>
              <a:rPr lang="en-US" dirty="0" smtClean="0"/>
              <a:t>Cache is not even big enough to hold multiple rows</a:t>
            </a:r>
          </a:p>
          <a:p>
            <a:r>
              <a:rPr lang="en-US" dirty="0" smtClean="0"/>
              <a:t>Analysis Method:</a:t>
            </a:r>
          </a:p>
          <a:p>
            <a:pPr lvl="1"/>
            <a:r>
              <a:rPr lang="en-US" dirty="0" smtClean="0"/>
              <a:t>Look at access pattern of inner loop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alibri" pitchFamily="34" charset="0"/>
              </a:rPr>
              <a:t>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N;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a[0][i];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block size (B) &gt;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</a:t>
            </a:r>
            <a:r>
              <a:rPr lang="en-US" dirty="0" err="1" smtClean="0">
                <a:latin typeface="Calibri"/>
                <a:cs typeface="Calibri"/>
              </a:rPr>
              <a:t>sizeof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a</a:t>
            </a:r>
            <a:r>
              <a:rPr lang="en-US" baseline="-25000" dirty="0" err="1" smtClean="0">
                <a:latin typeface="Calibri"/>
                <a:cs typeface="Calibri"/>
              </a:rPr>
              <a:t>ij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/>
              <a:t>/ </a:t>
            </a:r>
            <a:r>
              <a:rPr lang="en-US" dirty="0"/>
              <a:t>B</a:t>
            </a:r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latin typeface="Courier New" charset="0"/>
              </a:rPr>
              <a:t>for (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= 0;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 &lt; </a:t>
            </a:r>
            <a:r>
              <a:rPr lang="en-US" b="0" dirty="0" err="1">
                <a:latin typeface="Courier New" charset="0"/>
              </a:rPr>
              <a:t>n</a:t>
            </a:r>
            <a:r>
              <a:rPr lang="en-US" b="0" dirty="0">
                <a:latin typeface="Courier New" charset="0"/>
              </a:rPr>
              <a:t>; </a:t>
            </a:r>
            <a:r>
              <a:rPr lang="en-US" b="0" dirty="0" err="1">
                <a:latin typeface="Courier New" charset="0"/>
              </a:rPr>
              <a:t>i</a:t>
            </a:r>
            <a:r>
              <a:rPr lang="en-US" b="0" dirty="0">
                <a:latin typeface="Courier New" charset="0"/>
              </a:rPr>
              <a:t>++)</a:t>
            </a:r>
          </a:p>
          <a:p>
            <a:pPr lvl="2">
              <a:lnSpc>
                <a:spcPct val="97000"/>
              </a:lnSpc>
              <a:buFont typeface="Wingdings" charset="2"/>
              <a:buNone/>
            </a:pPr>
            <a:r>
              <a:rPr lang="en-US" sz="2000" b="0" dirty="0">
                <a:solidFill>
                  <a:schemeClr val="tx1"/>
                </a:solidFill>
                <a:latin typeface="Courier New" charset="0"/>
              </a:rPr>
              <a:t>sum += a[i][0];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  <a:endParaRPr lang="en-US" dirty="0" smtClean="0"/>
          </a:p>
          <a:p>
            <a:pPr lvl="2">
              <a:lnSpc>
                <a:spcPct val="97000"/>
              </a:lnSpc>
            </a:pPr>
            <a:r>
              <a:rPr lang="en-US" dirty="0" smtClean="0"/>
              <a:t>miss </a:t>
            </a:r>
            <a:r>
              <a:rPr lang="en-US" dirty="0"/>
              <a:t>rate = 1 (i.e. 100%)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Matrix Multiplication (ijk)</a:t>
            </a:r>
            <a:endParaRPr lang="en-US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527050" y="1765300"/>
            <a:ext cx="44926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ijk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c[i][j</a:t>
            </a:r>
            <a:r>
              <a:rPr lang="en-US" sz="1800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 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07365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</a:t>
            </a:r>
            <a:r>
              <a:rPr lang="en-US" b="0" u="sng" dirty="0" smtClean="0">
                <a:latin typeface="Calibri"/>
                <a:cs typeface="Calibri"/>
              </a:rPr>
              <a:t>per inner loop iteration</a:t>
            </a:r>
            <a:r>
              <a:rPr lang="en-US" sz="2400" b="0" u="sng" dirty="0" smtClean="0">
                <a:latin typeface="Calibri"/>
                <a:cs typeface="Calibri"/>
              </a:rPr>
              <a:t>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1249" y="4219576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913" y="2476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Arial"/>
                <a:cs typeface="Arial"/>
              </a:rPr>
              <a:t>Example Memory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2450" y="342900"/>
            <a:ext cx="6902450" cy="6456363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94391" y="834509"/>
            <a:ext cx="723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95400" y="1283385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4793" y="3821797"/>
            <a:ext cx="1582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6309" y="4847322"/>
            <a:ext cx="2699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13138" y="1265238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62300" y="1903413"/>
            <a:ext cx="1671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9713" y="2655888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6200" y="3473450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3825" y="3625166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5838" y="3586163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8100" y="5947460"/>
            <a:ext cx="29561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Web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73306" y="5375119"/>
            <a:ext cx="2062758" cy="7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4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8150" y="4632325"/>
            <a:ext cx="457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95400" y="194854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62526" y="1641476"/>
            <a:ext cx="28384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73588" y="973465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4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65751" y="2403473"/>
            <a:ext cx="2628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5325" y="644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7025" y="13536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6025" y="204100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9625" y="2796659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4163" y="37951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450" y="4912797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0175" y="1137553"/>
            <a:ext cx="106271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0488" y="954088"/>
            <a:ext cx="0" cy="21542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00" y="5743575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95400" y="2780397"/>
            <a:ext cx="112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10250" y="3305501"/>
            <a:ext cx="28765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7350" y="5963722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99690" y="4238399"/>
            <a:ext cx="218418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disk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blocks 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retrieved from local </a:t>
            </a: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disks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58092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(jik)</a:t>
            </a: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00038" y="1779588"/>
            <a:ext cx="4721225" cy="28343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jik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(k=0; k&lt;n; k++)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sum += a[i][k]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c[i][j] = sum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55689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788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931150" y="265430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700713" y="323532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6919913" y="3235325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8077200" y="3235325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7010400" y="2660650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5575300" y="3028950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157913" y="2854325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767513" y="2320925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8089900" y="296545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2047" name="Rectangle 15"/>
          <p:cNvSpPr>
            <a:spLocks noChangeArrowheads="1"/>
          </p:cNvSpPr>
          <p:nvPr/>
        </p:nvSpPr>
        <p:spPr bwMode="auto">
          <a:xfrm>
            <a:off x="7910513" y="2625725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5548313" y="1787525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5334000" y="4244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2051" name="Line 19"/>
          <p:cNvSpPr>
            <a:spLocks noChangeShapeType="1"/>
          </p:cNvSpPr>
          <p:nvPr/>
        </p:nvSpPr>
        <p:spPr bwMode="auto">
          <a:xfrm flipV="1">
            <a:off x="5891213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3" name="Rectangle 21"/>
          <p:cNvSpPr>
            <a:spLocks noChangeArrowheads="1"/>
          </p:cNvSpPr>
          <p:nvPr/>
        </p:nvSpPr>
        <p:spPr bwMode="auto">
          <a:xfrm>
            <a:off x="6535738" y="4244975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 flipV="1">
            <a:off x="7092951" y="35814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6" name="Rectangle 24"/>
          <p:cNvSpPr>
            <a:spLocks noChangeArrowheads="1"/>
          </p:cNvSpPr>
          <p:nvPr/>
        </p:nvSpPr>
        <p:spPr bwMode="auto">
          <a:xfrm>
            <a:off x="7884466" y="4244975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2057" name="Line 25"/>
          <p:cNvSpPr>
            <a:spLocks noChangeShapeType="1"/>
          </p:cNvSpPr>
          <p:nvPr/>
        </p:nvSpPr>
        <p:spPr bwMode="auto">
          <a:xfrm flipV="1">
            <a:off x="8223251" y="3587750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444500" y="4868863"/>
            <a:ext cx="5446713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0.25	1.0	0.0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4256291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(kij)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52438" y="1770063"/>
            <a:ext cx="4264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kij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&lt;n;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r = a[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sz="1800" dirty="0">
                <a:latin typeface="Courier New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5289669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</a:t>
            </a:r>
            <a:r>
              <a:rPr lang="en-US" sz="2000" b="0" dirty="0" err="1">
                <a:latin typeface="Calibri"/>
                <a:cs typeface="Calibri"/>
              </a:rPr>
              <a:t>i,k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324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7467600" y="38639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93666" y="38719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 flipV="1">
            <a:off x="5632451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8956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(ikj)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90538" y="1757363"/>
            <a:ext cx="43148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ikj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(i=0; i&lt;n; i++)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a[i][k];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r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3403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65595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7727950" y="23780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8316913" y="257810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7734300" y="27527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5422900" y="27654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72088" y="2349500"/>
            <a:ext cx="577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(i,k)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7148513" y="23495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(k,*)</a:t>
            </a:r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6565900" y="252412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5383213" y="18161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4098" name="Rectangle 18"/>
          <p:cNvSpPr>
            <a:spLocks noChangeArrowheads="1"/>
          </p:cNvSpPr>
          <p:nvPr/>
        </p:nvSpPr>
        <p:spPr bwMode="auto">
          <a:xfrm>
            <a:off x="6324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 flipV="1">
            <a:off x="6881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7467600" y="4016375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Row-wise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V="1">
            <a:off x="8024813" y="3352800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4" name="Rectangle 24"/>
          <p:cNvSpPr>
            <a:spLocks noChangeArrowheads="1"/>
          </p:cNvSpPr>
          <p:nvPr/>
        </p:nvSpPr>
        <p:spPr bwMode="auto">
          <a:xfrm>
            <a:off x="5227638" y="4024313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Fixed</a:t>
            </a: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5632450" y="3360738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4106" name="Rectangle 26"/>
          <p:cNvSpPr>
            <a:spLocks noChangeArrowheads="1"/>
          </p:cNvSpPr>
          <p:nvPr/>
        </p:nvSpPr>
        <p:spPr bwMode="auto">
          <a:xfrm>
            <a:off x="444500" y="4868863"/>
            <a:ext cx="51943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 per</a:t>
            </a:r>
            <a:r>
              <a:rPr lang="en-US" sz="2400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0.0	0.25	0.25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971800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(jki)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66738" y="1766888"/>
            <a:ext cx="4352925" cy="2515817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/* </a:t>
            </a:r>
            <a:r>
              <a:rPr lang="en-US" sz="1800" dirty="0" err="1">
                <a:latin typeface="Courier New" charset="0"/>
              </a:rPr>
              <a:t>jki</a:t>
            </a:r>
            <a:r>
              <a:rPr lang="en-US" sz="1800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for (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j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for (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k</a:t>
            </a:r>
            <a:r>
              <a:rPr lang="en-US" sz="1800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>
                <a:latin typeface="Courier New" charset="0"/>
              </a:rPr>
              <a:t> = </a:t>
            </a:r>
            <a:r>
              <a:rPr lang="en-US" sz="1800" dirty="0" err="1">
                <a:latin typeface="Courier New" charset="0"/>
              </a:rPr>
              <a:t>b[k][j</a:t>
            </a:r>
            <a:r>
              <a:rPr lang="en-US" sz="1800" dirty="0"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for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=0;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&lt;</a:t>
            </a:r>
            <a:r>
              <a:rPr lang="en-US" sz="1800" dirty="0" err="1">
                <a:latin typeface="Courier New" charset="0"/>
              </a:rPr>
              <a:t>n</a:t>
            </a:r>
            <a:r>
              <a:rPr lang="en-US" sz="1800" dirty="0">
                <a:latin typeface="Courier New" charset="0"/>
              </a:rPr>
              <a:t>; 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c[i][j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+=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800" dirty="0" err="1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dirty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}	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403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65595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7727950" y="2432050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5472113" y="29591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6691313" y="29591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7848600" y="29591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7656513" y="20574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j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6692900" y="2832100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6475413" y="2416175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268913" y="16002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V="1">
            <a:off x="5803900" y="24257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 flipV="1">
            <a:off x="7886700" y="2438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5522913" y="20574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(*,</a:t>
            </a:r>
            <a:r>
              <a:rPr lang="en-US" sz="2000" b="0" dirty="0" err="1">
                <a:latin typeface="Calibri"/>
                <a:cs typeface="Calibri"/>
              </a:rPr>
              <a:t>k</a:t>
            </a:r>
            <a:r>
              <a:rPr lang="en-US" sz="2000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5133853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smtClean="0">
                <a:latin typeface="Calibri"/>
                <a:cs typeface="Calibri"/>
              </a:rPr>
              <a:t>Column-</a:t>
            </a:r>
            <a:endParaRPr lang="en-US" sz="2000" b="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V="1">
            <a:off x="5638800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5" name="Rectangle 21"/>
          <p:cNvSpPr>
            <a:spLocks noChangeArrowheads="1"/>
          </p:cNvSpPr>
          <p:nvPr/>
        </p:nvSpPr>
        <p:spPr bwMode="auto">
          <a:xfrm>
            <a:off x="7467600" y="3866679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V="1">
            <a:off x="8024813" y="333598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28" name="Rectangle 24"/>
          <p:cNvSpPr>
            <a:spLocks noChangeArrowheads="1"/>
          </p:cNvSpPr>
          <p:nvPr/>
        </p:nvSpPr>
        <p:spPr bwMode="auto">
          <a:xfrm>
            <a:off x="6477000" y="3866679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 flipV="1">
            <a:off x="6815785" y="3343921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/>
              <a:cs typeface="Calibri"/>
            </a:endParaRPr>
          </a:p>
        </p:txBody>
      </p:sp>
      <p:sp>
        <p:nvSpPr>
          <p:cNvPr id="175130" name="Rectangle 26"/>
          <p:cNvSpPr>
            <a:spLocks noChangeArrowheads="1"/>
          </p:cNvSpPr>
          <p:nvPr/>
        </p:nvSpPr>
        <p:spPr bwMode="auto">
          <a:xfrm>
            <a:off x="444500" y="4868863"/>
            <a:ext cx="549275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u="sng" dirty="0">
                <a:latin typeface="Calibri"/>
                <a:cs typeface="Calibri"/>
              </a:rPr>
              <a:t>Misses per</a:t>
            </a:r>
            <a:r>
              <a:rPr lang="en-US" b="0" u="sng" dirty="0" smtClean="0">
                <a:latin typeface="Calibri"/>
                <a:cs typeface="Calibri"/>
              </a:rPr>
              <a:t>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</a:t>
            </a:r>
            <a:r>
              <a:rPr lang="en-US" b="0" u="sng" dirty="0">
                <a:latin typeface="Calibri"/>
                <a:cs typeface="Calibri"/>
              </a:rPr>
              <a:t>A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B</a:t>
            </a:r>
            <a:r>
              <a:rPr lang="en-US" b="0" dirty="0">
                <a:latin typeface="Calibri"/>
                <a:cs typeface="Calibri"/>
              </a:rPr>
              <a:t>	</a:t>
            </a:r>
            <a:r>
              <a:rPr lang="en-US" b="0" u="sng" dirty="0">
                <a:latin typeface="Calibri"/>
                <a:cs typeface="Calibri"/>
              </a:rPr>
              <a:t>C</a:t>
            </a:r>
            <a:endParaRPr lang="en-US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122837" y="3985737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Multiplication (kji)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17538" y="1782763"/>
            <a:ext cx="4518025" cy="25158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/* kji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r =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for (i=0; i&lt;n; i++)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   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c[i][j] += a[i][k] * r;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	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56578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68770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8045450" y="260667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89613" y="312420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008813" y="312420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8229600" y="312420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</a:t>
            </a: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974013" y="227330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7010400" y="3006725"/>
            <a:ext cx="50800" cy="50800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6792913" y="2590800"/>
            <a:ext cx="58023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(k,j)</a:t>
            </a: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5586413" y="182880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121400" y="26003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V="1">
            <a:off x="8204200" y="261302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5840413" y="2273300"/>
            <a:ext cx="6466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(*,k)</a:t>
            </a:r>
          </a:p>
        </p:txBody>
      </p:sp>
      <p:sp>
        <p:nvSpPr>
          <p:cNvPr id="176146" name="Rectangle 18"/>
          <p:cNvSpPr>
            <a:spLocks noChangeArrowheads="1"/>
          </p:cNvSpPr>
          <p:nvPr/>
        </p:nvSpPr>
        <p:spPr bwMode="auto">
          <a:xfrm>
            <a:off x="6817666" y="4165600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V="1">
            <a:off x="7156451" y="350996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49" name="Rectangle 21"/>
          <p:cNvSpPr>
            <a:spLocks noChangeArrowheads="1"/>
          </p:cNvSpPr>
          <p:nvPr/>
        </p:nvSpPr>
        <p:spPr bwMode="auto">
          <a:xfrm>
            <a:off x="5410200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6150" name="Line 22"/>
          <p:cNvSpPr>
            <a:spLocks noChangeShapeType="1"/>
          </p:cNvSpPr>
          <p:nvPr/>
        </p:nvSpPr>
        <p:spPr bwMode="auto">
          <a:xfrm flipV="1">
            <a:off x="59674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7924001" y="4165600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Column-</a:t>
            </a:r>
          </a:p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176153" name="Line 25"/>
          <p:cNvSpPr>
            <a:spLocks noChangeShapeType="1"/>
          </p:cNvSpPr>
          <p:nvPr/>
        </p:nvSpPr>
        <p:spPr bwMode="auto">
          <a:xfrm flipV="1">
            <a:off x="8405813" y="3502025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444500" y="4868863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Misses</a:t>
            </a:r>
            <a:r>
              <a:rPr lang="en-US" sz="2400" b="0" u="sng" dirty="0" smtClean="0">
                <a:latin typeface="Calibri"/>
                <a:cs typeface="Calibri"/>
              </a:rPr>
              <a:t> per inner loop iteration:</a:t>
            </a:r>
            <a:endParaRPr lang="en-US" sz="2400" b="0" u="sng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1.0	0.0	1.0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283174" y="3962400"/>
            <a:ext cx="189842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Summary of Matrix Multiplication</a:t>
            </a:r>
            <a:endParaRPr lang="en-US" dirty="0"/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486400" y="13716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b="0" dirty="0">
                <a:latin typeface="Calibri"/>
                <a:cs typeface="Calibri"/>
              </a:rPr>
              <a:t>2 loads, 0 stores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486400" y="3313113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kij (&amp; ikj):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0.5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486400" y="5184775"/>
            <a:ext cx="2221761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jki (&amp; kji):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>
                <a:latin typeface="Calibri"/>
                <a:cs typeface="Calibri"/>
              </a:rPr>
              <a:t> </a:t>
            </a:r>
            <a:r>
              <a:rPr lang="en-US" sz="2000" b="0">
                <a:latin typeface="Calibri"/>
                <a:cs typeface="Calibri"/>
              </a:rPr>
              <a:t>2 loads, 1 store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>
                <a:latin typeface="Calibri"/>
                <a:cs typeface="Calibri"/>
              </a:rPr>
              <a:t> misses/iter = </a:t>
            </a:r>
            <a:r>
              <a:rPr lang="en-US" sz="2000">
                <a:latin typeface="Calibri"/>
                <a:cs typeface="Calibri"/>
              </a:rPr>
              <a:t>2.0</a:t>
            </a:r>
            <a:endParaRPr lang="en-US" sz="2000" b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058863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 smtClean="0">
                <a:latin typeface="Courier New" charset="0"/>
              </a:rPr>
              <a:t>for </a:t>
            </a:r>
            <a:r>
              <a:rPr lang="en-US" sz="1400" dirty="0">
                <a:latin typeface="Courier New" charset="0"/>
              </a:rPr>
              <a:t>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  sum += </a:t>
            </a:r>
            <a:r>
              <a:rPr lang="en-US" sz="1400" dirty="0" err="1">
                <a:latin typeface="Courier New" charset="0"/>
              </a:rPr>
              <a:t>a[i][k</a:t>
            </a:r>
            <a:r>
              <a:rPr lang="en-US" sz="1400" dirty="0">
                <a:latin typeface="Courier New" charset="0"/>
              </a:rPr>
              <a:t>] * </a:t>
            </a:r>
            <a:r>
              <a:rPr lang="en-US" sz="1400" dirty="0" err="1">
                <a:latin typeface="Courier New" charset="0"/>
              </a:rPr>
              <a:t>b[k][j</a:t>
            </a:r>
            <a:r>
              <a:rPr lang="en-US" sz="1400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221038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(i=0; i&lt;n; i++)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r = a[i][k];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c[i][j]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7843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for (i=0; i&lt;n; i++)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   c[i][j] += a[i][k]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Matrix Multiply Performance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2503"/>
              </p:ext>
            </p:extLst>
          </p:nvPr>
        </p:nvGraphicFramePr>
        <p:xfrm>
          <a:off x="228600" y="1447800"/>
          <a:ext cx="8686800" cy="525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13501" y="3124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jik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1549933"/>
            <a:ext cx="926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kji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8628" y="541020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 smtClean="0">
                <a:solidFill>
                  <a:srgbClr val="FF0000"/>
                </a:solidFill>
                <a:latin typeface="Calibri" pitchFamily="34" charset="0"/>
              </a:rPr>
              <a:t>ikj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Cache organization and operation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Performance impact of caches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memory mountain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Rearranging loops to improve spatial locality</a:t>
            </a:r>
          </a:p>
          <a:p>
            <a:pPr lvl="1"/>
            <a:r>
              <a:rPr lang="en-US" dirty="0" smtClean="0"/>
              <a:t>Using blocking to improve temporal locality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45070"/>
            <a:ext cx="7591425" cy="762000"/>
          </a:xfrm>
        </p:spPr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4276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51427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52425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9862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5720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8768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4102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893212" cy="2798202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(j = 0; j &lt; n; j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c[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*n + j] </a:t>
            </a:r>
            <a:r>
              <a:rPr lang="en-US" sz="1600" dirty="0">
                <a:latin typeface="Courier New" pitchFamily="49" charset="0"/>
              </a:rPr>
              <a:t>+= a[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*n + </a:t>
            </a:r>
            <a:r>
              <a:rPr lang="en-US" sz="1600" dirty="0" smtClean="0">
                <a:latin typeface="Courier New" pitchFamily="49" charset="0"/>
              </a:rPr>
              <a:t>k] * b[k*n + j];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Second iteration: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624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039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4732" y="3654624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654623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3536865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c = (double *) </a:t>
            </a:r>
            <a:r>
              <a:rPr lang="en-US" sz="1600" dirty="0" err="1" smtClean="0">
                <a:latin typeface="Courier New" pitchFamily="49" charset="0"/>
              </a:rPr>
              <a:t>calloc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mmm</a:t>
            </a:r>
            <a:r>
              <a:rPr lang="en-US" sz="1600" dirty="0" smtClean="0">
                <a:latin typeface="Courier New" pitchFamily="49" charset="0"/>
              </a:rPr>
              <a:t>(double </a:t>
            </a:r>
            <a:r>
              <a:rPr lang="en-US" sz="1600" dirty="0">
                <a:latin typeface="Courier New" pitchFamily="49" charset="0"/>
              </a:rPr>
              <a:t>*a, double *b, </a:t>
            </a:r>
            <a:r>
              <a:rPr lang="en-US" sz="1600" dirty="0" smtClean="0">
                <a:latin typeface="Courier New" pitchFamily="49" charset="0"/>
              </a:rPr>
              <a:t>double *c,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n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</a:rPr>
              <a:t>j, k;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+=B)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for (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 smtClean="0">
                <a:latin typeface="Courier New" pitchFamily="49" charset="0"/>
              </a:rPr>
              <a:t>j </a:t>
            </a:r>
            <a:r>
              <a:rPr lang="en-US" sz="1600" dirty="0">
                <a:latin typeface="Courier New" pitchFamily="49" charset="0"/>
              </a:rPr>
              <a:t>&lt; n; </a:t>
            </a:r>
            <a:r>
              <a:rPr lang="en-US" sz="16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              for (i1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; i1 &lt; </a:t>
            </a:r>
            <a:r>
              <a:rPr lang="en-US" sz="1600" dirty="0" err="1" smtClean="0">
                <a:latin typeface="Courier New" pitchFamily="49" charset="0"/>
              </a:rPr>
              <a:t>i+B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for (j1 = j; j1 &lt; </a:t>
            </a:r>
            <a:r>
              <a:rPr lang="en-US" sz="1600" dirty="0" err="1" smtClean="0">
                <a:latin typeface="Courier New" pitchFamily="49" charset="0"/>
              </a:rPr>
              <a:t>j+B</a:t>
            </a:r>
            <a:r>
              <a:rPr lang="en-US" sz="1600" dirty="0" smtClean="0">
                <a:latin typeface="Courier New" pitchFamily="49" charset="0"/>
              </a:rPr>
              <a:t>; j++)</a:t>
            </a:r>
          </a:p>
          <a:p>
            <a:r>
              <a:rPr lang="en-US" sz="1600" dirty="0" smtClean="0">
                <a:latin typeface="Courier New" pitchFamily="49" charset="0"/>
              </a:rPr>
              <a:t>                          for (k1 = k; k1 &lt; </a:t>
            </a:r>
            <a:r>
              <a:rPr lang="en-US" sz="1600" dirty="0" err="1" smtClean="0">
                <a:latin typeface="Courier New" pitchFamily="49" charset="0"/>
              </a:rPr>
              <a:t>k+B</a:t>
            </a:r>
            <a:r>
              <a:rPr lang="en-US" sz="1600" dirty="0" smtClean="0">
                <a:latin typeface="Courier New" pitchFamily="49" charset="0"/>
              </a:rPr>
              <a:t>; k++)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</a:rPr>
              <a:t>                  c[i1*n+j1]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smtClean="0">
                <a:latin typeface="Courier New" pitchFamily="49" charset="0"/>
              </a:rPr>
              <a:t>a[i1*n </a:t>
            </a:r>
            <a:r>
              <a:rPr lang="en-US" sz="1600" dirty="0">
                <a:latin typeface="Courier New" pitchFamily="49" charset="0"/>
              </a:rPr>
              <a:t>+ </a:t>
            </a:r>
            <a:r>
              <a:rPr lang="en-US" sz="1600" dirty="0" smtClean="0">
                <a:latin typeface="Courier New" pitchFamily="49" charset="0"/>
              </a:rPr>
              <a:t>k1]*b[k1*n + j1];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6598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486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010400" y="4343400"/>
            <a:ext cx="203694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matmult</a:t>
            </a: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/</a:t>
            </a: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bmm.c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4083" y="5552267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0104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2306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3548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488157" y="6493935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16138" y="55607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Second (block) iteration: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264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476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016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638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 (9/8) * n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Blocking: 1/(4B) * n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Suggest largest possible block size B, but limit 3B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endParaRPr lang="en-US" sz="2000" b="0" dirty="0" smtClean="0"/>
          </a:p>
          <a:p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memories can have significant performance impact</a:t>
            </a:r>
          </a:p>
          <a:p>
            <a:endParaRPr lang="en-US" dirty="0" smtClean="0"/>
          </a:p>
          <a:p>
            <a:r>
              <a:rPr lang="en-US" dirty="0" smtClean="0"/>
              <a:t>You can write your programs to exploit this!</a:t>
            </a:r>
          </a:p>
          <a:p>
            <a:pPr lvl="1"/>
            <a:r>
              <a:rPr lang="en-US" dirty="0" smtClean="0"/>
              <a:t>Focus on the inner loops, where bulk of computations and memory accesses occur. </a:t>
            </a:r>
          </a:p>
          <a:p>
            <a:pPr lvl="1"/>
            <a:r>
              <a:rPr lang="en-US" dirty="0" smtClean="0"/>
              <a:t>Try to maximize spatial locality by reading data objects with sequentially with stride 1.</a:t>
            </a:r>
          </a:p>
          <a:p>
            <a:pPr lvl="1"/>
            <a:r>
              <a:rPr lang="en-US" dirty="0" smtClean="0"/>
              <a:t>Try to maximize temporal locality by using a data object as often as possible once it’s read from memory.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ache memories </a:t>
            </a:r>
            <a:r>
              <a:rPr lang="en-US" dirty="0" smtClean="0"/>
              <a:t>are small, fast SRAM-based memories managed automatically in hardware</a:t>
            </a:r>
          </a:p>
          <a:p>
            <a:pPr lvl="1"/>
            <a:r>
              <a:rPr lang="en-US" dirty="0" smtClean="0"/>
              <a:t>Hold frequently accessed blocks of main memory</a:t>
            </a:r>
          </a:p>
          <a:p>
            <a:r>
              <a:rPr lang="en-US" dirty="0" smtClean="0"/>
              <a:t>CPU looks first for data in cache, then in main memory</a:t>
            </a:r>
          </a:p>
          <a:p>
            <a:r>
              <a:rPr lang="en-US" dirty="0" smtClean="0"/>
              <a:t>Typical system structure:</a:t>
            </a:r>
            <a:endParaRPr lang="en-US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5653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Main</a:t>
            </a:r>
          </a:p>
          <a:p>
            <a:pPr algn="ctr"/>
            <a:r>
              <a:rPr lang="en-US" sz="1600"/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789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818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I/O</a:t>
            </a:r>
          </a:p>
          <a:p>
            <a:pPr algn="ctr"/>
            <a:r>
              <a:rPr lang="en-US" sz="1600"/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789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818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4622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4760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897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5035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5172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4622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965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4486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613022" y="4316998"/>
            <a:ext cx="114777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5378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4279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74448" y="3988385"/>
            <a:ext cx="93246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656720" y="5155198"/>
            <a:ext cx="11291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5446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76451" y="5155198"/>
            <a:ext cx="117572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5446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4719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/>
              <a:t>Cache </a:t>
            </a:r>
          </a:p>
          <a:p>
            <a:pPr algn="ctr"/>
            <a:r>
              <a:rPr lang="en-US" sz="1600" dirty="0" smtClean="0"/>
              <a:t>memory</a:t>
            </a:r>
            <a:endParaRPr lang="en-US" sz="1600" dirty="0"/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5240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767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>
            <a:endCxn id="61" idx="1"/>
          </p:cNvCxnSpPr>
          <p:nvPr/>
        </p:nvCxnSpPr>
        <p:spPr bwMode="auto">
          <a:xfrm flipV="1">
            <a:off x="6553202" y="2070349"/>
            <a:ext cx="596798" cy="1041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50000" y="1885683"/>
            <a:ext cx="47000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96000" y="2338583"/>
            <a:ext cx="914400" cy="1384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971766" y="227835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702122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392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096000" y="5112603"/>
            <a:ext cx="3151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C = S x E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943288" y="63362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 rot="5400000" flipH="1" flipV="1">
            <a:off x="2285206" y="6158528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/>
      <p:bldP spid="10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0213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92556" y="610766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867506" y="6138001"/>
            <a:ext cx="30480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4000" y="3810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222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4848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5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7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9653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50643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8971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86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94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102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4000" y="2438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222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4848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5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7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9653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50643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8971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86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94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102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4000" y="4876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222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4848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5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7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9653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50643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8971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86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94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102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3124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10897</TotalTime>
  <Words>3943</Words>
  <Application>Microsoft Macintosh PowerPoint</Application>
  <PresentationFormat>On-screen Show (4:3)</PresentationFormat>
  <Paragraphs>1019</Paragraphs>
  <Slides>45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template2007</vt:lpstr>
      <vt:lpstr>Cache Memories  MCS284: Computer Organization</vt:lpstr>
      <vt:lpstr>Today</vt:lpstr>
      <vt:lpstr>Example Memory       Hierarchy</vt:lpstr>
      <vt:lpstr>General Cache Concept</vt:lpstr>
      <vt:lpstr>Cache Memories</vt:lpstr>
      <vt:lpstr>General Cache Organization (S, E, B)</vt:lpstr>
      <vt:lpstr>Cache Read</vt:lpstr>
      <vt:lpstr>Example: Direct Mapped Cache (E = 1)</vt:lpstr>
      <vt:lpstr>Example: Direct Mapped Cache (E = 1)</vt:lpstr>
      <vt:lpstr>Example: Direct Mapped Cache (E = 1)</vt:lpstr>
      <vt:lpstr>Direct-Mapped Cache Simulation</vt:lpstr>
      <vt:lpstr>E-way Set Associative Cache (Here: E = 2)</vt:lpstr>
      <vt:lpstr>E-way Set Associative Cache (Here: E = 2)</vt:lpstr>
      <vt:lpstr>E-way Set Associative Cache (Here: E = 2)</vt:lpstr>
      <vt:lpstr>2-Way Set Associative Cache Simulation</vt:lpstr>
      <vt:lpstr>What about writes?</vt:lpstr>
      <vt:lpstr>Intel Core i7 Cache Hierarchy</vt:lpstr>
      <vt:lpstr>Cache Performance Metrics</vt:lpstr>
      <vt:lpstr>Let’s think about those numbers</vt:lpstr>
      <vt:lpstr>Writing Cache Friendly Code</vt:lpstr>
      <vt:lpstr>Today</vt:lpstr>
      <vt:lpstr>The Memory Mountain</vt:lpstr>
      <vt:lpstr>Memory Mountain Test Function</vt:lpstr>
      <vt:lpstr>The Memory Mountain</vt:lpstr>
      <vt:lpstr>Today</vt:lpstr>
      <vt:lpstr>Matrix Multiplication Example</vt:lpstr>
      <vt:lpstr>Miss Rate Analysis for Matrix Multiply</vt:lpstr>
      <vt:lpstr>Layout of C Arrays in Memory (review)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Today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Blocking Summary</vt:lpstr>
      <vt:lpstr>Cache Summary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523</cp:revision>
  <cp:lastPrinted>2012-10-02T07:07:18Z</cp:lastPrinted>
  <dcterms:created xsi:type="dcterms:W3CDTF">2012-10-02T17:26:51Z</dcterms:created>
  <dcterms:modified xsi:type="dcterms:W3CDTF">2015-10-01T22:24:37Z</dcterms:modified>
</cp:coreProperties>
</file>