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542" r:id="rId2"/>
    <p:sldId id="1411" r:id="rId3"/>
    <p:sldId id="1262" r:id="rId4"/>
    <p:sldId id="1286" r:id="rId5"/>
    <p:sldId id="1285" r:id="rId6"/>
    <p:sldId id="1264" r:id="rId7"/>
    <p:sldId id="1412" r:id="rId8"/>
    <p:sldId id="1265" r:id="rId9"/>
    <p:sldId id="1266" r:id="rId10"/>
    <p:sldId id="1268" r:id="rId11"/>
    <p:sldId id="1289" r:id="rId12"/>
    <p:sldId id="1290" r:id="rId13"/>
    <p:sldId id="1291" r:id="rId14"/>
    <p:sldId id="1292" r:id="rId15"/>
    <p:sldId id="1293" r:id="rId16"/>
    <p:sldId id="1294" r:id="rId17"/>
    <p:sldId id="1430" r:id="rId18"/>
    <p:sldId id="1273" r:id="rId19"/>
    <p:sldId id="1414" r:id="rId20"/>
    <p:sldId id="1274" r:id="rId21"/>
    <p:sldId id="1295" r:id="rId22"/>
    <p:sldId id="1277" r:id="rId23"/>
    <p:sldId id="1415" r:id="rId24"/>
    <p:sldId id="1278" r:id="rId25"/>
    <p:sldId id="1416" r:id="rId26"/>
    <p:sldId id="1427" r:id="rId27"/>
    <p:sldId id="1428" r:id="rId28"/>
    <p:sldId id="1417" r:id="rId29"/>
    <p:sldId id="1418" r:id="rId30"/>
    <p:sldId id="1419" r:id="rId31"/>
    <p:sldId id="1420" r:id="rId32"/>
    <p:sldId id="1421" r:id="rId33"/>
    <p:sldId id="1431" r:id="rId34"/>
    <p:sldId id="1422" r:id="rId35"/>
    <p:sldId id="1423" r:id="rId36"/>
    <p:sldId id="1424" r:id="rId37"/>
    <p:sldId id="1425" r:id="rId38"/>
    <p:sldId id="1429" r:id="rId39"/>
    <p:sldId id="1426" r:id="rId40"/>
  </p:sldIdLst>
  <p:sldSz cx="9144000" cy="6858000" type="screen4x3"/>
  <p:notesSz cx="7302500" cy="9586913"/>
  <p:custDataLst>
    <p:tags r:id="rId4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EBEB"/>
    <a:srgbClr val="DEDFF5"/>
    <a:srgbClr val="F5F5F5"/>
    <a:srgbClr val="FFFFFF"/>
    <a:srgbClr val="DBF2DA"/>
    <a:srgbClr val="F6D2D2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4649" autoAdjust="0"/>
  </p:normalViewPr>
  <p:slideViewPr>
    <p:cSldViewPr snapToObjects="1">
      <p:cViewPr>
        <p:scale>
          <a:sx n="100" d="100"/>
          <a:sy n="100" d="100"/>
        </p:scale>
        <p:origin x="-1136" y="-104"/>
      </p:cViewPr>
      <p:guideLst>
        <p:guide orient="horz" pos="33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240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viewProps" Target="viewProps.xml"/><Relationship Id="rId47" Type="http://schemas.openxmlformats.org/officeDocument/2006/relationships/theme" Target="theme/theme1.xml"/><Relationship Id="rId48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tags" Target="tags/tag1.xml"/><Relationship Id="rId4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53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24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19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29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1264660" y="726233"/>
            <a:ext cx="4774840" cy="35819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4924" tIns="47462" rIns="94924" bIns="4746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2560" y="4554112"/>
            <a:ext cx="5357380" cy="431640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lIns="91288" tIns="45644" rIns="91288" bIns="45644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849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2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Virtual Memory: Concepts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MCS-284</a:t>
            </a:r>
            <a:r>
              <a:rPr lang="en-US" sz="2000" b="0" dirty="0" smtClean="0"/>
              <a:t>: Computer Organization</a:t>
            </a:r>
            <a:endParaRPr lang="en-US" sz="2000" b="0" dirty="0" smtClean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Instructor: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San </a:t>
            </a:r>
            <a:r>
              <a:rPr lang="en-US" dirty="0" err="1" smtClean="0"/>
              <a:t>Skulrattanakulchai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Enabling Data Structure: Page Table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147763"/>
            <a:ext cx="8307387" cy="12906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 </a:t>
            </a:r>
            <a:r>
              <a:rPr lang="en-GB" i="1" dirty="0">
                <a:solidFill>
                  <a:srgbClr val="C00000"/>
                </a:solidFill>
              </a:rPr>
              <a:t>page table </a:t>
            </a:r>
            <a:r>
              <a:rPr lang="en-GB" dirty="0"/>
              <a:t>is an array of page table entries (PTEs) that maps virtual pages to physical </a:t>
            </a:r>
            <a:r>
              <a:rPr lang="en-GB" dirty="0" smtClean="0"/>
              <a:t>pages. 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Per-process kernel data structure in DRAM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400675" y="43592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87500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187575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word that is in physical memory (DRAM cache hit)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6515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2516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VM word that is not in physical memory (DRAM cache miss)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victim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09831" y="5791200"/>
            <a:ext cx="5786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Key point</a:t>
            </a:r>
            <a:r>
              <a:rPr lang="en-US" sz="1800" dirty="0" smtClean="0">
                <a:latin typeface="Calibri" pitchFamily="34" charset="0"/>
              </a:rPr>
              <a:t>: Waiting until the miss to copy the page to DRAM is known as </a:t>
            </a:r>
            <a:r>
              <a:rPr lang="en-US" sz="1800" i="1" dirty="0" smtClean="0">
                <a:solidFill>
                  <a:srgbClr val="FF0000"/>
                </a:solidFill>
                <a:latin typeface="Calibri" pitchFamily="34" charset="0"/>
              </a:rPr>
              <a:t>demand paging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3261139" y="38512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Allocating a new page (VP 5) of virtual memory.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61139" y="40798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61139" y="4308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61139" y="27082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261139" y="29368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61139" y="31654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61139" y="33940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61139" y="36226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213870" y="45782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488527" y="17653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6606002" y="28037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6606002" y="30130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086639" y="420052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 flipV="1">
            <a:off x="4086639" y="28305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V="1">
            <a:off x="4112039" y="26019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4061239" y="23733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540914" y="37623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2956339" y="4079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956339" y="4308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2956339" y="3851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956339" y="27082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956339" y="29368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956339" y="31654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6339" y="33940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2956339" y="36226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2727739" y="24034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2964366" y="26781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2965159" y="29110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2964366" y="33768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2965159" y="35839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2964366" y="38233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2965159" y="42827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2964366" y="40498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" name="Text Box 36"/>
          <p:cNvSpPr txBox="1">
            <a:spLocks noChangeArrowheads="1"/>
          </p:cNvSpPr>
          <p:nvPr/>
        </p:nvSpPr>
        <p:spPr bwMode="auto">
          <a:xfrm>
            <a:off x="2965159" y="31439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" name="Text Box 37"/>
          <p:cNvSpPr txBox="1">
            <a:spLocks noChangeArrowheads="1"/>
          </p:cNvSpPr>
          <p:nvPr/>
        </p:nvSpPr>
        <p:spPr bwMode="auto">
          <a:xfrm>
            <a:off x="3327814" y="19145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39" name="Text Box 38"/>
          <p:cNvSpPr txBox="1">
            <a:spLocks noChangeArrowheads="1"/>
          </p:cNvSpPr>
          <p:nvPr/>
        </p:nvSpPr>
        <p:spPr bwMode="auto">
          <a:xfrm>
            <a:off x="2349736" y="26430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40" name="Text Box 39"/>
          <p:cNvSpPr txBox="1">
            <a:spLocks noChangeArrowheads="1"/>
          </p:cNvSpPr>
          <p:nvPr/>
        </p:nvSpPr>
        <p:spPr bwMode="auto">
          <a:xfrm>
            <a:off x="2346561" y="4255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971252" y="23129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6606002" y="25781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6606002" y="23495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4035839" y="44069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4035839" y="4178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4035839" y="3270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Oval 46"/>
          <p:cNvSpPr>
            <a:spLocks noChangeArrowheads="1"/>
          </p:cNvSpPr>
          <p:nvPr/>
        </p:nvSpPr>
        <p:spPr bwMode="auto">
          <a:xfrm>
            <a:off x="4035839" y="30353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7983952" y="29733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6613939" y="43910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613939" y="47015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613939" y="53225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613939" y="59378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613939" y="62484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54" name="Oval 53"/>
          <p:cNvSpPr>
            <a:spLocks noChangeArrowheads="1"/>
          </p:cNvSpPr>
          <p:nvPr/>
        </p:nvSpPr>
        <p:spPr bwMode="auto">
          <a:xfrm>
            <a:off x="4035839" y="34794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4080289" y="37195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4035839" y="36893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6"/>
          <p:cNvSpPr>
            <a:spLocks noChangeShapeType="1"/>
          </p:cNvSpPr>
          <p:nvPr/>
        </p:nvSpPr>
        <p:spPr bwMode="auto">
          <a:xfrm flipV="1">
            <a:off x="4086639" y="30749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613939" y="50120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6613939" y="56273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</a:t>
            </a: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5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>
            <a:off x="4094576" y="3932835"/>
            <a:ext cx="2519363" cy="173736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Oval 63"/>
          <p:cNvSpPr>
            <a:spLocks noChangeArrowheads="1"/>
          </p:cNvSpPr>
          <p:nvPr/>
        </p:nvSpPr>
        <p:spPr bwMode="auto">
          <a:xfrm>
            <a:off x="4043776" y="391061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38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Locality to the Rescue Again!</a:t>
            </a:r>
            <a:endParaRPr lang="en-GB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28738"/>
            <a:ext cx="8307387" cy="522446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Virtual memory </a:t>
            </a:r>
            <a:r>
              <a:rPr lang="en-GB" dirty="0" smtClean="0"/>
              <a:t>seems terribly inefficient, but it works because of locality. </a:t>
            </a:r>
            <a:endParaRPr lang="en-GB" dirty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At any point in time, programs tend to access a set of active virtual pages called the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  <a:endParaRPr lang="en-GB" dirty="0">
              <a:solidFill>
                <a:srgbClr val="C00000"/>
              </a:solidFill>
            </a:endParaRP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 SUM(working set sizes) &gt; main memory size ) 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62468" y="569913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7850188" cy="12573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Key idea: each process has its own virtual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It can view memory as a simple linear array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Mapping function scatters addresses through physical </a:t>
            </a:r>
            <a:r>
              <a:rPr lang="en-GB" dirty="0" smtClean="0"/>
              <a:t>memory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Well-chosen mappings can improve locality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1462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203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3697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6340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127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2253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4809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7330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2429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8619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051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350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027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4583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104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203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8393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22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47807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7365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39896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2452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037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7593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189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2745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5330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1942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7422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0700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3444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087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8608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8871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023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29718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54001" y="533400"/>
            <a:ext cx="86106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</a:t>
            </a:r>
            <a:r>
              <a:rPr lang="en-GB" dirty="0" smtClean="0"/>
              <a:t>Management</a:t>
            </a:r>
            <a:endParaRPr lang="en-GB" dirty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190500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Memory allocation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virtual page can be mapped to any physical page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 virtual page can be stored in different physical pages at different times</a:t>
            </a:r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Sharing code and data among processes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Map virtual pages to the same physical page (here: PP 6)</a:t>
            </a:r>
            <a:endParaRPr lang="en-GB" dirty="0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993775" y="32224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1: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31356" y="3196562"/>
            <a:ext cx="1066800" cy="1175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 (DRAM)</a:t>
            </a:r>
          </a:p>
        </p:txBody>
      </p:sp>
      <p:sp>
        <p:nvSpPr>
          <p:cNvPr id="21528" name="Rectangle 24"/>
          <p:cNvSpPr>
            <a:spLocks noChangeArrowheads="1"/>
          </p:cNvSpPr>
          <p:nvPr/>
        </p:nvSpPr>
        <p:spPr bwMode="auto">
          <a:xfrm>
            <a:off x="2359919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2192338" y="44459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6629400" y="4710241"/>
            <a:ext cx="1449388" cy="512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(e.g., read-only </a:t>
            </a:r>
            <a:endParaRPr lang="en-GB" sz="1400" b="1" dirty="0" smtClean="0">
              <a:latin typeface="Calibri" pitchFamily="34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</a:rPr>
              <a:t>library </a:t>
            </a:r>
            <a:r>
              <a:rPr lang="en-GB" sz="1400" b="1" dirty="0">
                <a:latin typeface="Calibri" pitchFamily="34" charset="0"/>
              </a:rPr>
              <a:t>code)</a:t>
            </a:r>
          </a:p>
        </p:txBody>
      </p:sp>
      <p:sp>
        <p:nvSpPr>
          <p:cNvPr id="21544" name="Rectangle 40"/>
          <p:cNvSpPr>
            <a:spLocks noChangeArrowheads="1"/>
          </p:cNvSpPr>
          <p:nvPr/>
        </p:nvSpPr>
        <p:spPr bwMode="auto">
          <a:xfrm>
            <a:off x="993775" y="5203686"/>
            <a:ext cx="1368425" cy="116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Space for Process 2: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2616556" y="3301595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6556" y="3557182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16556" y="380923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616556" y="431918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49" name="Text Box 38"/>
          <p:cNvSpPr txBox="1">
            <a:spLocks noChangeArrowheads="1"/>
          </p:cNvSpPr>
          <p:nvPr/>
        </p:nvSpPr>
        <p:spPr bwMode="auto">
          <a:xfrm>
            <a:off x="2838717" y="3938158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2359919" y="51274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2192338" y="6427113"/>
            <a:ext cx="446981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N-1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2616556" y="527899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616556" y="553458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1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2616556" y="578664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VP 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2616556" y="6296583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Text Box 38"/>
          <p:cNvSpPr txBox="1">
            <a:spLocks noChangeArrowheads="1"/>
          </p:cNvSpPr>
          <p:nvPr/>
        </p:nvSpPr>
        <p:spPr bwMode="auto">
          <a:xfrm>
            <a:off x="2838717" y="5915559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5715000" y="32986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715000" y="355268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715000" y="3812769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715000" y="406589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715000" y="432148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715000" y="457997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715000" y="483556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5715000" y="509512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5715000" y="535071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715000" y="5609211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715000" y="6270486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8" name="Text Box 38"/>
          <p:cNvSpPr txBox="1">
            <a:spLocks noChangeArrowheads="1"/>
          </p:cNvSpPr>
          <p:nvPr/>
        </p:nvSpPr>
        <p:spPr bwMode="auto">
          <a:xfrm>
            <a:off x="5960177" y="5818470"/>
            <a:ext cx="427745" cy="41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 dirty="0">
                <a:solidFill>
                  <a:srgbClr val="003300"/>
                </a:solidFill>
                <a:latin typeface="Calibri" pitchFamily="34" charset="0"/>
              </a:rPr>
              <a:t>...</a:t>
            </a: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474234" y="3146286"/>
            <a:ext cx="279400" cy="30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72" name="Rectangle 26"/>
          <p:cNvSpPr>
            <a:spLocks noChangeArrowheads="1"/>
          </p:cNvSpPr>
          <p:nvPr/>
        </p:nvSpPr>
        <p:spPr bwMode="auto">
          <a:xfrm>
            <a:off x="5261580" y="6420674"/>
            <a:ext cx="485453" cy="3005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M</a:t>
            </a:r>
            <a:r>
              <a:rPr lang="en-GB" sz="1400" b="1" dirty="0" smtClean="0">
                <a:latin typeface="Calibri" pitchFamily="34" charset="0"/>
              </a:rPr>
              <a:t>-1</a:t>
            </a:r>
            <a:endParaRPr lang="en-GB" sz="1400" b="1" dirty="0">
              <a:latin typeface="Calibri" pitchFamily="34" charset="0"/>
            </a:endParaRPr>
          </a:p>
        </p:txBody>
      </p:sp>
      <p:cxnSp>
        <p:nvCxnSpPr>
          <p:cNvPr id="74" name="Straight Arrow Connector 73"/>
          <p:cNvCxnSpPr>
            <a:stCxn id="46" idx="3"/>
            <a:endCxn id="59" idx="1"/>
          </p:cNvCxnSpPr>
          <p:nvPr/>
        </p:nvCxnSpPr>
        <p:spPr bwMode="auto">
          <a:xfrm>
            <a:off x="3530956" y="3684976"/>
            <a:ext cx="2184044" cy="255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6" name="Straight Arrow Connector 75"/>
          <p:cNvCxnSpPr>
            <a:stCxn id="47" idx="3"/>
            <a:endCxn id="63" idx="1"/>
          </p:cNvCxnSpPr>
          <p:nvPr/>
        </p:nvCxnSpPr>
        <p:spPr bwMode="auto">
          <a:xfrm>
            <a:off x="3530956" y="3937033"/>
            <a:ext cx="2184044" cy="10263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Arrow Connector 77"/>
          <p:cNvCxnSpPr>
            <a:stCxn id="54" idx="3"/>
            <a:endCxn id="63" idx="1"/>
          </p:cNvCxnSpPr>
          <p:nvPr/>
        </p:nvCxnSpPr>
        <p:spPr bwMode="auto">
          <a:xfrm flipV="1">
            <a:off x="3530956" y="4963358"/>
            <a:ext cx="2184044" cy="9510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0" name="Straight Arrow Connector 79"/>
          <p:cNvCxnSpPr>
            <a:stCxn id="53" idx="3"/>
            <a:endCxn id="65" idx="1"/>
          </p:cNvCxnSpPr>
          <p:nvPr/>
        </p:nvCxnSpPr>
        <p:spPr bwMode="auto">
          <a:xfrm flipV="1">
            <a:off x="3530956" y="5478509"/>
            <a:ext cx="2184044" cy="18386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3911530" y="3048000"/>
            <a:ext cx="135005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</a:p>
          <a:p>
            <a:pPr algn="ctr"/>
            <a:r>
              <a:rPr lang="en-GB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translation</a:t>
            </a:r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3603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Simplifying Linking and Loading</a:t>
            </a:r>
          </a:p>
        </p:txBody>
      </p:sp>
      <p:sp>
        <p:nvSpPr>
          <p:cNvPr id="23578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3962400" cy="4778910"/>
          </a:xfrm>
          <a:ln/>
        </p:spPr>
        <p:txBody>
          <a:bodyPr/>
          <a:lstStyle/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Linking</a:t>
            </a:r>
            <a:r>
              <a:rPr lang="en-GB" b="0" dirty="0">
                <a:effectLst/>
              </a:rPr>
              <a:t> 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Each program has similar virtual address space</a:t>
            </a:r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 smtClean="0"/>
              <a:t>Code</a:t>
            </a:r>
            <a:r>
              <a:rPr lang="en-GB" sz="1800" dirty="0"/>
              <a:t>, stack, and shared libraries always start at the same address</a:t>
            </a:r>
          </a:p>
          <a:p>
            <a:pPr lvl="1">
              <a:spcBef>
                <a:spcPts val="563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/>
          </a:p>
          <a:p>
            <a:pPr marL="228600" indent="-228600">
              <a:spcBef>
                <a:spcPts val="1250"/>
              </a:spcBef>
              <a:tabLst>
                <a:tab pos="28733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Loading </a:t>
            </a:r>
          </a:p>
          <a:p>
            <a:pPr marL="457200" lvl="1" indent="-228600">
              <a:lnSpc>
                <a:spcPct val="94000"/>
              </a:lnSpc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b="1" dirty="0" err="1" smtClean="0">
                <a:latin typeface="Courier New" pitchFamily="49" charset="0"/>
                <a:cs typeface="Courier New" pitchFamily="49" charset="0"/>
              </a:rPr>
              <a:t>execve</a:t>
            </a:r>
            <a:r>
              <a:rPr lang="en-GB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800" dirty="0" smtClean="0"/>
              <a:t>allocates virtual pages for .text and .data sections &amp; creates PTEs marked as invalid</a:t>
            </a:r>
            <a:endParaRPr lang="en-GB" sz="1800" dirty="0"/>
          </a:p>
          <a:p>
            <a:pPr marL="457200" lvl="1" indent="-228600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/>
              <a:t>The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.text </a:t>
            </a:r>
            <a:r>
              <a:rPr lang="en-GB" sz="1800" dirty="0"/>
              <a:t>and </a:t>
            </a:r>
            <a:r>
              <a:rPr lang="en-GB" sz="1800" b="1" dirty="0">
                <a:latin typeface="Courier New" pitchFamily="49" charset="0"/>
                <a:cs typeface="Courier New" pitchFamily="49" charset="0"/>
              </a:rPr>
              <a:t>.data </a:t>
            </a:r>
            <a:r>
              <a:rPr lang="en-GB" sz="1800" dirty="0"/>
              <a:t>sections are copied, page by page, on demand by the virtual memory </a:t>
            </a:r>
            <a:r>
              <a:rPr lang="en-GB" sz="1800" dirty="0" smtClean="0"/>
              <a:t>system</a:t>
            </a:r>
            <a:endParaRPr lang="en-GB" sz="1800" dirty="0"/>
          </a:p>
          <a:p>
            <a:pPr>
              <a:spcBef>
                <a:spcPts val="1125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1800" dirty="0">
              <a:solidFill>
                <a:srgbClr val="000066"/>
              </a:solidFill>
              <a:effectLst/>
            </a:endParaRPr>
          </a:p>
        </p:txBody>
      </p: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4998661" y="1262063"/>
            <a:ext cx="2789237" cy="487362"/>
          </a:xfrm>
          <a:prstGeom prst="rect">
            <a:avLst/>
          </a:prstGeom>
          <a:solidFill>
            <a:srgbClr val="F1C7C7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Kernel virtual memory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4998661" y="2963863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Memory-mapped region for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shared libraries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4998661" y="3629025"/>
            <a:ext cx="2789237" cy="723900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4998662" y="4350808"/>
            <a:ext cx="2789237" cy="669925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Run-time heap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by 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malloc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4998661" y="2054225"/>
            <a:ext cx="2789237" cy="906463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19"/>
          <p:cNvSpPr>
            <a:spLocks noChangeShapeType="1"/>
          </p:cNvSpPr>
          <p:nvPr/>
        </p:nvSpPr>
        <p:spPr bwMode="auto">
          <a:xfrm flipV="1">
            <a:off x="6388782" y="3957638"/>
            <a:ext cx="1588" cy="3841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4998661" y="1719263"/>
            <a:ext cx="2789237" cy="563562"/>
          </a:xfrm>
          <a:prstGeom prst="rect">
            <a:avLst/>
          </a:prstGeom>
          <a:solidFill>
            <a:srgbClr val="D5F1CF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stack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(created at runtime)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 flipV="1">
            <a:off x="6388782" y="2738438"/>
            <a:ext cx="1588" cy="2317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6388782" y="2282825"/>
            <a:ext cx="1588" cy="228600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4998661" y="6312958"/>
            <a:ext cx="2789238" cy="396875"/>
          </a:xfrm>
          <a:prstGeom prst="rect">
            <a:avLst/>
          </a:prstGeom>
          <a:solidFill>
            <a:schemeClr val="bg1">
              <a:lumMod val="75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Unused</a:t>
            </a:r>
          </a:p>
        </p:txBody>
      </p:sp>
      <p:sp>
        <p:nvSpPr>
          <p:cNvPr id="62" name="Text Box 24"/>
          <p:cNvSpPr txBox="1">
            <a:spLocks noChangeArrowheads="1"/>
          </p:cNvSpPr>
          <p:nvPr/>
        </p:nvSpPr>
        <p:spPr bwMode="auto">
          <a:xfrm>
            <a:off x="4733026" y="6531510"/>
            <a:ext cx="285954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63" name="Text Box 25"/>
          <p:cNvSpPr txBox="1">
            <a:spLocks noChangeArrowheads="1"/>
          </p:cNvSpPr>
          <p:nvPr/>
        </p:nvSpPr>
        <p:spPr bwMode="auto">
          <a:xfrm>
            <a:off x="8146053" y="2108200"/>
            <a:ext cx="869831" cy="8085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latin typeface="Courier New" pitchFamily="49" charset="0"/>
                <a:ea typeface="msgothic" charset="0"/>
                <a:cs typeface="msgothic" charset="0"/>
              </a:rPr>
              <a:t>%</a:t>
            </a:r>
            <a:r>
              <a:rPr lang="en-GB" sz="1600" b="1" dirty="0" err="1" smtClean="0">
                <a:latin typeface="Courier New" pitchFamily="49" charset="0"/>
                <a:ea typeface="msgothic" charset="0"/>
                <a:cs typeface="msgothic" charset="0"/>
              </a:rPr>
              <a:t>rsp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endParaRPr lang="en-GB" sz="1600" b="1" dirty="0">
              <a:latin typeface="Calibri" pitchFamily="34" charset="0"/>
              <a:ea typeface="msgothic" charset="0"/>
              <a:cs typeface="msgothic" charset="0"/>
            </a:endParaRP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(stack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pointer)</a:t>
            </a:r>
          </a:p>
        </p:txBody>
      </p:sp>
      <p:sp>
        <p:nvSpPr>
          <p:cNvPr id="64" name="Line 26"/>
          <p:cNvSpPr>
            <a:spLocks noChangeShapeType="1"/>
          </p:cNvSpPr>
          <p:nvPr/>
        </p:nvSpPr>
        <p:spPr bwMode="auto">
          <a:xfrm flipH="1">
            <a:off x="7839666" y="2279650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" name="Text Box 27"/>
          <p:cNvSpPr txBox="1">
            <a:spLocks noChangeArrowheads="1"/>
          </p:cNvSpPr>
          <p:nvPr/>
        </p:nvSpPr>
        <p:spPr bwMode="auto">
          <a:xfrm>
            <a:off x="8008032" y="990600"/>
            <a:ext cx="1149972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Memory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invisible to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user code</a:t>
            </a:r>
          </a:p>
        </p:txBody>
      </p:sp>
      <p:sp>
        <p:nvSpPr>
          <p:cNvPr id="66" name="Line 28"/>
          <p:cNvSpPr>
            <a:spLocks noChangeShapeType="1"/>
          </p:cNvSpPr>
          <p:nvPr/>
        </p:nvSpPr>
        <p:spPr bwMode="auto">
          <a:xfrm flipV="1">
            <a:off x="7855632" y="1257568"/>
            <a:ext cx="1588" cy="460375"/>
          </a:xfrm>
          <a:prstGeom prst="line">
            <a:avLst/>
          </a:prstGeom>
          <a:noFill/>
          <a:ln w="324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8200120" y="4173538"/>
            <a:ext cx="552052" cy="32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>
                <a:latin typeface="Courier New" pitchFamily="49" charset="0"/>
                <a:ea typeface="msgothic" charset="0"/>
                <a:cs typeface="msgothic" charset="0"/>
              </a:rPr>
              <a:t>brk</a:t>
            </a: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7815945" y="4340225"/>
            <a:ext cx="384175" cy="1588"/>
          </a:xfrm>
          <a:prstGeom prst="line">
            <a:avLst/>
          </a:prstGeom>
          <a:noFill/>
          <a:ln w="324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2"/>
          <p:cNvSpPr txBox="1">
            <a:spLocks noChangeArrowheads="1"/>
          </p:cNvSpPr>
          <p:nvPr/>
        </p:nvSpPr>
        <p:spPr bwMode="auto">
          <a:xfrm>
            <a:off x="3985528" y="6189452"/>
            <a:ext cx="1043672" cy="2991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ourier New" pitchFamily="49" charset="0"/>
                <a:ea typeface="msgothic" charset="0"/>
                <a:cs typeface="msgothic" charset="0"/>
              </a:rPr>
              <a:t>0x400000</a:t>
            </a:r>
            <a:endParaRPr lang="en-GB" sz="1400" b="1" dirty="0"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4998661" y="5017558"/>
            <a:ext cx="2789238" cy="669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Read/write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bss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4998661" y="5643033"/>
            <a:ext cx="2789238" cy="669925"/>
          </a:xfrm>
          <a:prstGeom prst="rect">
            <a:avLst/>
          </a:prstGeom>
          <a:solidFill>
            <a:srgbClr val="F6F5BD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Read-only segment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.init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.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text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, </a:t>
            </a:r>
            <a:r>
              <a:rPr lang="en-GB" sz="1600" b="1" dirty="0">
                <a:latin typeface="Courier New" pitchFamily="49" charset="0"/>
                <a:ea typeface="msgothic" charset="0"/>
                <a:cs typeface="msgothic" charset="0"/>
              </a:rPr>
              <a:t>.</a:t>
            </a:r>
            <a:r>
              <a:rPr lang="en-GB" sz="1600" b="1" dirty="0" err="1">
                <a:latin typeface="Courier New" pitchFamily="49" charset="0"/>
                <a:ea typeface="msgothic" charset="0"/>
                <a:cs typeface="msgothic" charset="0"/>
              </a:rPr>
              <a:t>rodata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</p:txBody>
      </p:sp>
      <p:sp>
        <p:nvSpPr>
          <p:cNvPr id="72" name="AutoShape 36"/>
          <p:cNvSpPr>
            <a:spLocks/>
          </p:cNvSpPr>
          <p:nvPr/>
        </p:nvSpPr>
        <p:spPr bwMode="auto">
          <a:xfrm>
            <a:off x="7836582" y="5026025"/>
            <a:ext cx="76200" cy="1295400"/>
          </a:xfrm>
          <a:prstGeom prst="rightBrace">
            <a:avLst>
              <a:gd name="adj1" fmla="val 141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7988982" y="5010150"/>
            <a:ext cx="1149459" cy="1300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Loaded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from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the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executable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file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25" y="381000"/>
            <a:ext cx="88931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VM </a:t>
            </a:r>
            <a:r>
              <a:rPr lang="en-GB" dirty="0"/>
              <a:t>as a Tool for Memory Protection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8668" y="1212321"/>
            <a:ext cx="8307387" cy="1293812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Extend PTEs with permission bits</a:t>
            </a:r>
          </a:p>
          <a:p>
            <a:pPr>
              <a:lnSpc>
                <a:spcPct val="83000"/>
              </a:lnSpc>
              <a:spcBef>
                <a:spcPts val="120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fault handler checks these before remapping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violated, send process SIGSEGV (segmentation fault)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400" y="2870188"/>
            <a:ext cx="1072087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</a:t>
            </a:r>
            <a:r>
              <a:rPr lang="en-GB" sz="18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</a:t>
            </a: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4297363" y="2871788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976441" y="2871788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16199" y="2871788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4003675" y="31765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1951037" y="31765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636837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4003675" y="34813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4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19510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636837" y="34813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003675" y="3786188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2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19510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533400" y="31718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533400" y="34766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534987" y="3781425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05213" y="4167188"/>
            <a:ext cx="246062" cy="456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  <a:p>
            <a:pPr algn="ctr">
              <a:lnSpc>
                <a:spcPct val="49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•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52400" y="5099453"/>
            <a:ext cx="1075293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j: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2636837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1356256" y="2871788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1262062" y="31765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1262062" y="34813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1262062" y="3786188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2" name="Text Box 46"/>
          <p:cNvSpPr txBox="1">
            <a:spLocks noChangeArrowheads="1"/>
          </p:cNvSpPr>
          <p:nvPr/>
        </p:nvSpPr>
        <p:spPr bwMode="auto">
          <a:xfrm>
            <a:off x="4300538" y="5080000"/>
            <a:ext cx="86626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Address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81879" y="5080000"/>
            <a:ext cx="649664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READ</a:t>
            </a:r>
          </a:p>
        </p:txBody>
      </p:sp>
      <p:sp>
        <p:nvSpPr>
          <p:cNvPr id="24624" name="Text Box 48"/>
          <p:cNvSpPr txBox="1">
            <a:spLocks noChangeArrowheads="1"/>
          </p:cNvSpPr>
          <p:nvPr/>
        </p:nvSpPr>
        <p:spPr bwMode="auto">
          <a:xfrm>
            <a:off x="2621637" y="5080000"/>
            <a:ext cx="738727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WRITE</a:t>
            </a:r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4006850" y="53848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9</a:t>
            </a:r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1959650" y="5384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2645450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4006850" y="56896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6</a:t>
            </a:r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19596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2645450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4006850" y="5994400"/>
            <a:ext cx="1524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PP 11</a:t>
            </a:r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19596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2645450" y="59944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4" name="Text Box 58"/>
          <p:cNvSpPr txBox="1">
            <a:spLocks noChangeArrowheads="1"/>
          </p:cNvSpPr>
          <p:nvPr/>
        </p:nvSpPr>
        <p:spPr bwMode="auto">
          <a:xfrm>
            <a:off x="1361694" y="5080000"/>
            <a:ext cx="52392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SUP</a:t>
            </a:r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1270675" y="53848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1270675" y="56896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1270675" y="5994400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  <p:sp>
        <p:nvSpPr>
          <p:cNvPr id="24638" name="Text Box 62"/>
          <p:cNvSpPr txBox="1">
            <a:spLocks noChangeArrowheads="1"/>
          </p:cNvSpPr>
          <p:nvPr/>
        </p:nvSpPr>
        <p:spPr bwMode="auto">
          <a:xfrm>
            <a:off x="659488" y="53863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0:</a:t>
            </a:r>
          </a:p>
        </p:txBody>
      </p:sp>
      <p:sp>
        <p:nvSpPr>
          <p:cNvPr id="24639" name="Text Box 63"/>
          <p:cNvSpPr txBox="1">
            <a:spLocks noChangeArrowheads="1"/>
          </p:cNvSpPr>
          <p:nvPr/>
        </p:nvSpPr>
        <p:spPr bwMode="auto">
          <a:xfrm>
            <a:off x="659488" y="56911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1:</a:t>
            </a:r>
          </a:p>
        </p:txBody>
      </p:sp>
      <p:sp>
        <p:nvSpPr>
          <p:cNvPr id="24640" name="Text Box 64"/>
          <p:cNvSpPr txBox="1">
            <a:spLocks noChangeArrowheads="1"/>
          </p:cNvSpPr>
          <p:nvPr/>
        </p:nvSpPr>
        <p:spPr bwMode="auto">
          <a:xfrm>
            <a:off x="661075" y="5995988"/>
            <a:ext cx="62010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VP 2:</a:t>
            </a: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7086600" y="2548468"/>
            <a:ext cx="1676400" cy="6323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</a:t>
            </a:r>
            <a:r>
              <a:rPr lang="en-GB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Space</a:t>
            </a:r>
            <a:endParaRPr lang="en-GB" sz="1800" i="1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7161212" y="318086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7161212" y="3436449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161212" y="3694945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2</a:t>
            </a:r>
          </a:p>
        </p:txBody>
      </p:sp>
      <p:sp>
        <p:nvSpPr>
          <p:cNvPr id="98" name="Rectangle 97"/>
          <p:cNvSpPr/>
          <p:nvPr/>
        </p:nvSpPr>
        <p:spPr bwMode="auto">
          <a:xfrm>
            <a:off x="7161212" y="3956537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161212" y="4212124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4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7161212" y="4466368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161212" y="4726207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6</a:t>
            </a:r>
          </a:p>
        </p:txBody>
      </p:sp>
      <p:sp>
        <p:nvSpPr>
          <p:cNvPr id="102" name="Rectangle 101"/>
          <p:cNvSpPr/>
          <p:nvPr/>
        </p:nvSpPr>
        <p:spPr bwMode="auto">
          <a:xfrm>
            <a:off x="7161212" y="4976812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7161212" y="5232891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8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7161212" y="5486400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PP 9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7162800" y="5736734"/>
            <a:ext cx="914400" cy="2555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7162800" y="5992813"/>
            <a:ext cx="914400" cy="2555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PP 11</a:t>
            </a:r>
          </a:p>
        </p:txBody>
      </p:sp>
      <p:cxnSp>
        <p:nvCxnSpPr>
          <p:cNvPr id="114" name="Straight Arrow Connector 113"/>
          <p:cNvCxnSpPr>
            <a:stCxn id="24584" idx="3"/>
            <a:endCxn id="101" idx="1"/>
          </p:cNvCxnSpPr>
          <p:nvPr/>
        </p:nvCxnSpPr>
        <p:spPr bwMode="auto">
          <a:xfrm>
            <a:off x="5527675" y="3328988"/>
            <a:ext cx="1633537" cy="15250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24587" idx="3"/>
            <a:endCxn id="99" idx="1"/>
          </p:cNvCxnSpPr>
          <p:nvPr/>
        </p:nvCxnSpPr>
        <p:spPr bwMode="auto">
          <a:xfrm>
            <a:off x="5527675" y="3633788"/>
            <a:ext cx="1633537" cy="7061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24590" idx="3"/>
            <a:endCxn id="97" idx="1"/>
          </p:cNvCxnSpPr>
          <p:nvPr/>
        </p:nvCxnSpPr>
        <p:spPr bwMode="auto">
          <a:xfrm flipV="1">
            <a:off x="5527675" y="3822739"/>
            <a:ext cx="1633537" cy="11584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0" name="Straight Arrow Connector 119"/>
          <p:cNvCxnSpPr>
            <a:stCxn id="24625" idx="3"/>
            <a:endCxn id="104" idx="1"/>
          </p:cNvCxnSpPr>
          <p:nvPr/>
        </p:nvCxnSpPr>
        <p:spPr bwMode="auto">
          <a:xfrm>
            <a:off x="5530850" y="5537200"/>
            <a:ext cx="1630362" cy="7699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2" name="Straight Arrow Connector 121"/>
          <p:cNvCxnSpPr>
            <a:stCxn id="24628" idx="3"/>
            <a:endCxn id="101" idx="1"/>
          </p:cNvCxnSpPr>
          <p:nvPr/>
        </p:nvCxnSpPr>
        <p:spPr bwMode="auto">
          <a:xfrm flipV="1">
            <a:off x="5530850" y="4854001"/>
            <a:ext cx="1630362" cy="98799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4" name="Straight Arrow Connector 123"/>
          <p:cNvCxnSpPr>
            <a:stCxn id="24631" idx="3"/>
            <a:endCxn id="112" idx="1"/>
          </p:cNvCxnSpPr>
          <p:nvPr/>
        </p:nvCxnSpPr>
        <p:spPr bwMode="auto">
          <a:xfrm flipV="1">
            <a:off x="5530850" y="6120607"/>
            <a:ext cx="1631950" cy="2619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3367100" y="287020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66" name="Rectangle 13"/>
          <p:cNvSpPr>
            <a:spLocks noChangeArrowheads="1"/>
          </p:cNvSpPr>
          <p:nvPr/>
        </p:nvSpPr>
        <p:spPr bwMode="auto">
          <a:xfrm>
            <a:off x="3320511" y="347980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3370868" y="5076120"/>
            <a:ext cx="60427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EXEC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70" name="Rectangle 13"/>
          <p:cNvSpPr>
            <a:spLocks noChangeArrowheads="1"/>
          </p:cNvSpPr>
          <p:nvPr/>
        </p:nvSpPr>
        <p:spPr bwMode="auto">
          <a:xfrm>
            <a:off x="3324279" y="56857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3324279" y="59905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2" name="Rectangle 13"/>
          <p:cNvSpPr>
            <a:spLocks noChangeArrowheads="1"/>
          </p:cNvSpPr>
          <p:nvPr/>
        </p:nvSpPr>
        <p:spPr bwMode="auto">
          <a:xfrm>
            <a:off x="3316607" y="3173057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3" name="Rectangle 13"/>
          <p:cNvSpPr>
            <a:spLocks noChangeArrowheads="1"/>
          </p:cNvSpPr>
          <p:nvPr/>
        </p:nvSpPr>
        <p:spPr bwMode="auto">
          <a:xfrm>
            <a:off x="3326117" y="5380920"/>
            <a:ext cx="6858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Yes</a:t>
            </a:r>
          </a:p>
        </p:txBody>
      </p:sp>
      <p:sp>
        <p:nvSpPr>
          <p:cNvPr id="74" name="Rectangle 10"/>
          <p:cNvSpPr>
            <a:spLocks noChangeArrowheads="1"/>
          </p:cNvSpPr>
          <p:nvPr/>
        </p:nvSpPr>
        <p:spPr bwMode="auto">
          <a:xfrm>
            <a:off x="3316607" y="3786188"/>
            <a:ext cx="685800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No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caching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VM as a tool for memory protection</a:t>
            </a:r>
          </a:p>
          <a:p>
            <a:r>
              <a:rPr lang="en-US" dirty="0" smtClean="0"/>
              <a:t>Address translation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2906" y="4569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31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Address Translation</a:t>
            </a:r>
            <a:endParaRPr lang="en-US"/>
          </a:p>
        </p:txBody>
      </p:sp>
      <p:sp>
        <p:nvSpPr>
          <p:cNvPr id="566311" name="Rectangle 39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Virtual Address Space</a:t>
            </a:r>
          </a:p>
          <a:p>
            <a:pPr lvl="1"/>
            <a:r>
              <a:rPr lang="en-US" i="1" dirty="0" smtClean="0"/>
              <a:t>V = {0, 1, …, N–1}</a:t>
            </a:r>
          </a:p>
          <a:p>
            <a:r>
              <a:rPr lang="en-US" dirty="0" smtClean="0"/>
              <a:t>Physical Address Space</a:t>
            </a:r>
          </a:p>
          <a:p>
            <a:pPr lvl="1"/>
            <a:r>
              <a:rPr lang="en-US" i="1" dirty="0" smtClean="0"/>
              <a:t>P = {0, 1, …, M–1}</a:t>
            </a:r>
          </a:p>
          <a:p>
            <a:r>
              <a:rPr lang="en-US" dirty="0" smtClean="0"/>
              <a:t>Address Translation</a:t>
            </a:r>
          </a:p>
          <a:p>
            <a:pPr lvl="1"/>
            <a:r>
              <a:rPr lang="en-US" b="1" i="1" dirty="0" smtClean="0"/>
              <a:t>MAP:  V </a:t>
            </a:r>
            <a:r>
              <a:rPr lang="en-US" b="1" i="1" dirty="0" err="1" smtClean="0">
                <a:sym typeface="Symbol" charset="2"/>
              </a:rPr>
              <a:t></a:t>
            </a:r>
            <a:r>
              <a:rPr lang="en-US" b="1" i="1" dirty="0" smtClean="0"/>
              <a:t>  P  U  {</a:t>
            </a:r>
            <a:r>
              <a:rPr lang="en-US" b="1" i="1" dirty="0" err="1" smtClean="0">
                <a:sym typeface="Symbol" charset="2"/>
              </a:rPr>
              <a:t></a:t>
            </a:r>
            <a:r>
              <a:rPr lang="en-US" b="1" i="1" dirty="0" smtClean="0"/>
              <a:t>}</a:t>
            </a:r>
          </a:p>
          <a:p>
            <a:pPr lvl="1"/>
            <a:r>
              <a:rPr lang="en-US" dirty="0" smtClean="0"/>
              <a:t>For virtual address </a:t>
            </a:r>
            <a:r>
              <a:rPr lang="en-US" b="1" i="1" dirty="0" smtClean="0"/>
              <a:t>a</a:t>
            </a:r>
            <a:r>
              <a:rPr lang="en-US" dirty="0" smtClean="0"/>
              <a:t>:</a:t>
            </a:r>
          </a:p>
          <a:p>
            <a:pPr lvl="2"/>
            <a:r>
              <a:rPr lang="en-US" b="1" i="1" dirty="0" err="1" smtClean="0"/>
              <a:t>MAP(a</a:t>
            </a:r>
            <a:r>
              <a:rPr lang="en-US" b="1" i="1" dirty="0" smtClean="0"/>
              <a:t>)  =  a</a:t>
            </a:r>
            <a:r>
              <a:rPr lang="en-US" i="1" dirty="0" smtClean="0"/>
              <a:t>’</a:t>
            </a:r>
            <a:r>
              <a:rPr lang="en-US" dirty="0" smtClean="0"/>
              <a:t>  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at physical address </a:t>
            </a:r>
            <a:r>
              <a:rPr lang="en-US" b="1" i="1" dirty="0" smtClean="0"/>
              <a:t>a’</a:t>
            </a:r>
            <a:r>
              <a:rPr lang="en-US" i="1" dirty="0" smtClean="0"/>
              <a:t> </a:t>
            </a:r>
            <a:r>
              <a:rPr lang="en-US" dirty="0" smtClean="0"/>
              <a:t>in </a:t>
            </a:r>
            <a:r>
              <a:rPr lang="en-US" b="1" i="1" dirty="0" smtClean="0"/>
              <a:t>P</a:t>
            </a:r>
          </a:p>
          <a:p>
            <a:pPr lvl="2"/>
            <a:r>
              <a:rPr lang="en-US" b="1" i="1" dirty="0" err="1" smtClean="0"/>
              <a:t>MAP(a</a:t>
            </a:r>
            <a:r>
              <a:rPr lang="en-US" b="1" i="1" dirty="0" smtClean="0"/>
              <a:t>)  = </a:t>
            </a:r>
            <a:r>
              <a:rPr lang="en-US" b="1" i="1" dirty="0" err="1" smtClean="0">
                <a:sym typeface="Symbol" charset="2"/>
              </a:rPr>
              <a:t></a:t>
            </a:r>
            <a:r>
              <a:rPr lang="en-US" b="1" i="1" dirty="0" smtClean="0"/>
              <a:t> </a:t>
            </a:r>
            <a:r>
              <a:rPr lang="en-US" dirty="0" smtClean="0"/>
              <a:t>if data at virtual address </a:t>
            </a:r>
            <a:r>
              <a:rPr lang="en-US" b="1" i="1" dirty="0" smtClean="0"/>
              <a:t>a</a:t>
            </a:r>
            <a:r>
              <a:rPr lang="en-US" dirty="0" smtClean="0"/>
              <a:t> is not in physical memory</a:t>
            </a:r>
          </a:p>
          <a:p>
            <a:pPr lvl="3"/>
            <a:r>
              <a:rPr lang="en-US" dirty="0" smtClean="0"/>
              <a:t>Either invalid or stored on disk</a:t>
            </a:r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8329782" cy="762000"/>
          </a:xfrm>
        </p:spPr>
        <p:txBody>
          <a:bodyPr/>
          <a:lstStyle/>
          <a:p>
            <a:r>
              <a:rPr lang="en-US" dirty="0" smtClean="0"/>
              <a:t>Summary of Address Translation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 With a Page Table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53117" y="1207070"/>
            <a:ext cx="1623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53117" y="6031468"/>
            <a:ext cx="17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3976677" y="4692134"/>
            <a:ext cx="2069068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667000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4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229600" y="1551801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237045" y="1551801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57354" y="1551801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53117" y="1551801"/>
            <a:ext cx="426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n-1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35796" y="5450463"/>
            <a:ext cx="298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43241" y="5450463"/>
            <a:ext cx="4269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p-1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022765" y="5450463"/>
            <a:ext cx="301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err="1" smtClean="0">
                <a:latin typeface="Calibri" pitchFamily="34" charset="0"/>
              </a:rPr>
              <a:t>p</a:t>
            </a:r>
            <a:endParaRPr lang="en-US" sz="1200" i="1" dirty="0" smtClean="0">
              <a:latin typeface="Calibri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718528" y="5450463"/>
            <a:ext cx="4693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latin typeface="Calibri" pitchFamily="34" charset="0"/>
              </a:rPr>
              <a:t>m-1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572895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Hit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19600"/>
            <a:ext cx="6781800" cy="2057400"/>
          </a:xfrm>
          <a:ln/>
        </p:spPr>
        <p:txBody>
          <a:bodyPr/>
          <a:lstStyle/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MMU sends physical address to cache/memory</a:t>
            </a:r>
          </a:p>
          <a:p>
            <a:pPr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Cache/memory sends data word to processor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1809754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1524728"/>
            <a:ext cx="914400" cy="228441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2631411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3580538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28842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2162233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2424364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2157277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577141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513388" y="1717011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5030787" y="19698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66800" y="202181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5030787" y="2274670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2695634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1921934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5656358" y="1469495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56358" y="2324630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2951163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3865564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3" grpId="0"/>
      <p:bldP spid="47" grpId="0"/>
      <p:bldP spid="52" grpId="0" animBg="1"/>
      <p:bldP spid="53" grpId="0" animBg="1"/>
      <p:bldP spid="54" grpId="0" animBg="1"/>
      <p:bldP spid="5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791200"/>
            <a:ext cx="8307388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733628" y="2133600"/>
            <a:ext cx="1567353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</a:t>
            </a:r>
            <a:r>
              <a:rPr lang="en-GB" sz="1600" dirty="0" smtClean="0">
                <a:latin typeface="Calibri" pitchFamily="34" charset="0"/>
              </a:rPr>
              <a:t>address</a:t>
            </a:r>
            <a:endParaRPr lang="en-GB" sz="16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15726" y="4832740"/>
            <a:ext cx="1069320" cy="3366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609600" y="2237000"/>
            <a:ext cx="3749615" cy="167744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Address Translation: Page Fault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8001000" cy="2057400"/>
          </a:xfrm>
          <a:ln/>
        </p:spPr>
        <p:txBody>
          <a:bodyPr/>
          <a:lstStyle/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1) Processor sends virtual address to MMU 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2-3) MMU fetches PTE from page table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4) Valid bit is zero, so MMU triggers page fault exception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5) Handler identifies victim (and, if dirty, pages it out to disk)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6) Handler pages in new page and updates PTE in memory</a:t>
            </a:r>
          </a:p>
          <a:p>
            <a:pPr>
              <a:lnSpc>
                <a:spcPct val="73000"/>
              </a:lnSpc>
              <a:spcBef>
                <a:spcPts val="1250"/>
              </a:spcBef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7) Handler returns to original process, restarting faulting instruction</a:t>
            </a:r>
            <a:endParaRPr lang="en-GB" sz="2000" b="0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188602" y="24738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5777815" y="2188833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50202" y="28263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1817002" y="30884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274202" y="2829849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14766" y="224124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4738003" y="2394344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 bwMode="auto">
          <a:xfrm flipV="1">
            <a:off x="4255402" y="26472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791415" y="2835472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flipH="1" flipV="1">
            <a:off x="4255402" y="3104403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2330387" y="2594506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880973" y="2146828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880973" y="3154363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4563533" y="155416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7192962" y="2700868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7924800" y="2192866"/>
            <a:ext cx="914400" cy="1925967"/>
          </a:xfrm>
          <a:prstGeom prst="rect">
            <a:avLst/>
          </a:prstGeom>
          <a:solidFill>
            <a:srgbClr val="F5F5F5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 smtClean="0">
                <a:latin typeface="Calibri" pitchFamily="34" charset="0"/>
              </a:rPr>
              <a:t>Disk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5760880" y="1219200"/>
            <a:ext cx="2527985" cy="533400"/>
          </a:xfrm>
          <a:prstGeom prst="rect">
            <a:avLst/>
          </a:prstGeom>
          <a:solidFill>
            <a:srgbClr val="F6F5BD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Page fault handler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9226" idx="0"/>
            <a:endCxn id="25" idx="1"/>
          </p:cNvCxnSpPr>
          <p:nvPr/>
        </p:nvCxnSpPr>
        <p:spPr bwMode="auto">
          <a:xfrm rot="5400000" flipH="1" flipV="1">
            <a:off x="4247462" y="960441"/>
            <a:ext cx="987959" cy="2038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6707187" y="2633132"/>
            <a:ext cx="1217613" cy="221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10800000">
            <a:off x="6707188" y="3580024"/>
            <a:ext cx="12176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Down Arrow 33"/>
          <p:cNvSpPr/>
          <p:nvPr/>
        </p:nvSpPr>
        <p:spPr bwMode="auto">
          <a:xfrm>
            <a:off x="7086600" y="1752600"/>
            <a:ext cx="457200" cy="628516"/>
          </a:xfrm>
          <a:prstGeom prst="downArrow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773333" y="2353733"/>
            <a:ext cx="105828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Victim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6858000" y="3302001"/>
            <a:ext cx="91952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New page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4267200" y="1180238"/>
            <a:ext cx="90791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Exception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7205132" y="366236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6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9" name="Oval 21"/>
          <p:cNvSpPr>
            <a:spLocks noChangeArrowheads="1"/>
          </p:cNvSpPr>
          <p:nvPr/>
        </p:nvSpPr>
        <p:spPr bwMode="auto">
          <a:xfrm>
            <a:off x="2330386" y="317314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chemeClr val="bg1"/>
                </a:solidFill>
                <a:latin typeface="Calibri" pitchFamily="34" charset="0"/>
              </a:rPr>
              <a:t>7</a:t>
            </a:r>
            <a:endParaRPr lang="en-GB" sz="1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25" grpId="0" animBg="1"/>
      <p:bldP spid="34" grpId="0" animBg="1"/>
      <p:bldP spid="35" grpId="0"/>
      <p:bldP spid="36" grpId="0"/>
      <p:bldP spid="39" grpId="0"/>
      <p:bldP spid="42" grpId="0" animBg="1"/>
      <p:bldP spid="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471" name="Rectangle 79"/>
          <p:cNvSpPr>
            <a:spLocks noChangeArrowheads="1"/>
          </p:cNvSpPr>
          <p:nvPr/>
        </p:nvSpPr>
        <p:spPr bwMode="auto">
          <a:xfrm>
            <a:off x="827088" y="2222211"/>
            <a:ext cx="3646487" cy="2438400"/>
          </a:xfrm>
          <a:prstGeom prst="rect">
            <a:avLst/>
          </a:prstGeom>
          <a:solidFill>
            <a:srgbClr val="EBEBEB"/>
          </a:solidFill>
          <a:ln w="12700" cap="flat" cmpd="sng" algn="ctr">
            <a:noFill/>
            <a:prstDash val="dash"/>
            <a:miter lim="800000"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2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Integrating VM and Cache</a:t>
            </a:r>
            <a:endParaRPr lang="en-US"/>
          </a:p>
        </p:txBody>
      </p:sp>
      <p:sp>
        <p:nvSpPr>
          <p:cNvPr id="571458" name="Rectangle 66"/>
          <p:cNvSpPr>
            <a:spLocks noChangeArrowheads="1"/>
          </p:cNvSpPr>
          <p:nvPr/>
        </p:nvSpPr>
        <p:spPr bwMode="auto">
          <a:xfrm>
            <a:off x="2552700" y="3411249"/>
            <a:ext cx="384721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VA</a:t>
            </a:r>
          </a:p>
        </p:txBody>
      </p:sp>
      <p:sp>
        <p:nvSpPr>
          <p:cNvPr id="571459" name="Rectangle 67"/>
          <p:cNvSpPr>
            <a:spLocks noChangeArrowheads="1"/>
          </p:cNvSpPr>
          <p:nvPr/>
        </p:nvSpPr>
        <p:spPr bwMode="auto">
          <a:xfrm>
            <a:off x="1028700" y="3182649"/>
            <a:ext cx="1230313" cy="457200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 smtClean="0">
                <a:latin typeface="+mn-lt"/>
              </a:rPr>
              <a:t>CPU</a:t>
            </a:r>
            <a:endParaRPr lang="en-US" sz="1600" dirty="0">
              <a:latin typeface="+mn-lt"/>
            </a:endParaRPr>
          </a:p>
        </p:txBody>
      </p:sp>
      <p:sp>
        <p:nvSpPr>
          <p:cNvPr id="571460" name="Rectangle 68"/>
          <p:cNvSpPr>
            <a:spLocks noChangeArrowheads="1"/>
          </p:cNvSpPr>
          <p:nvPr/>
        </p:nvSpPr>
        <p:spPr bwMode="auto">
          <a:xfrm>
            <a:off x="3267075" y="2420649"/>
            <a:ext cx="1022350" cy="21193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MMU</a:t>
            </a:r>
          </a:p>
        </p:txBody>
      </p:sp>
      <p:sp>
        <p:nvSpPr>
          <p:cNvPr id="571461" name="Rectangle 69"/>
          <p:cNvSpPr>
            <a:spLocks noChangeArrowheads="1"/>
          </p:cNvSpPr>
          <p:nvPr/>
        </p:nvSpPr>
        <p:spPr bwMode="auto">
          <a:xfrm>
            <a:off x="5448300" y="2420649"/>
            <a:ext cx="925513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endParaRPr lang="en-US" sz="1600" b="0">
              <a:latin typeface="+mn-lt"/>
            </a:endParaRPr>
          </a:p>
        </p:txBody>
      </p:sp>
      <p:sp>
        <p:nvSpPr>
          <p:cNvPr id="571462" name="Line 70"/>
          <p:cNvSpPr>
            <a:spLocks noChangeShapeType="1"/>
          </p:cNvSpPr>
          <p:nvPr/>
        </p:nvSpPr>
        <p:spPr bwMode="auto">
          <a:xfrm flipV="1">
            <a:off x="2259013" y="3411249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3" name="Line 71"/>
          <p:cNvSpPr>
            <a:spLocks noChangeShapeType="1"/>
          </p:cNvSpPr>
          <p:nvPr/>
        </p:nvSpPr>
        <p:spPr bwMode="auto">
          <a:xfrm flipV="1">
            <a:off x="1638300" y="3639849"/>
            <a:ext cx="0" cy="1249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4" name="Rectangle 72"/>
          <p:cNvSpPr>
            <a:spLocks noChangeArrowheads="1"/>
          </p:cNvSpPr>
          <p:nvPr/>
        </p:nvSpPr>
        <p:spPr bwMode="auto">
          <a:xfrm>
            <a:off x="4564063" y="2922299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dirty="0">
                <a:latin typeface="+mn-lt"/>
              </a:rPr>
              <a:t>PTEA</a:t>
            </a:r>
          </a:p>
        </p:txBody>
      </p:sp>
      <p:sp>
        <p:nvSpPr>
          <p:cNvPr id="571465" name="Text Box 73"/>
          <p:cNvSpPr txBox="1">
            <a:spLocks noChangeArrowheads="1"/>
          </p:cNvSpPr>
          <p:nvPr/>
        </p:nvSpPr>
        <p:spPr bwMode="auto">
          <a:xfrm>
            <a:off x="4286250" y="176400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66" name="Line 74"/>
          <p:cNvSpPr>
            <a:spLocks noChangeShapeType="1"/>
          </p:cNvSpPr>
          <p:nvPr/>
        </p:nvSpPr>
        <p:spPr bwMode="auto">
          <a:xfrm>
            <a:off x="4286250" y="3181061"/>
            <a:ext cx="11620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7" name="Rectangle 75"/>
          <p:cNvSpPr>
            <a:spLocks noChangeArrowheads="1"/>
          </p:cNvSpPr>
          <p:nvPr/>
        </p:nvSpPr>
        <p:spPr bwMode="auto">
          <a:xfrm>
            <a:off x="4692650" y="3563649"/>
            <a:ext cx="3478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68" name="Line 76"/>
          <p:cNvSpPr>
            <a:spLocks noChangeShapeType="1"/>
          </p:cNvSpPr>
          <p:nvPr/>
        </p:nvSpPr>
        <p:spPr bwMode="auto">
          <a:xfrm flipH="1">
            <a:off x="1638300" y="4889211"/>
            <a:ext cx="3568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69" name="Text Box 77"/>
          <p:cNvSpPr txBox="1">
            <a:spLocks noChangeArrowheads="1"/>
          </p:cNvSpPr>
          <p:nvPr/>
        </p:nvSpPr>
        <p:spPr bwMode="auto">
          <a:xfrm>
            <a:off x="3200400" y="4813011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+mn-lt"/>
              </a:rPr>
              <a:t>Data</a:t>
            </a:r>
          </a:p>
        </p:txBody>
      </p:sp>
      <p:sp>
        <p:nvSpPr>
          <p:cNvPr id="571470" name="Line 78"/>
          <p:cNvSpPr>
            <a:spLocks noChangeShapeType="1"/>
          </p:cNvSpPr>
          <p:nvPr/>
        </p:nvSpPr>
        <p:spPr bwMode="auto">
          <a:xfrm flipV="1">
            <a:off x="4305300" y="3822411"/>
            <a:ext cx="1162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3" name="Rectangle 81"/>
          <p:cNvSpPr>
            <a:spLocks noChangeArrowheads="1"/>
          </p:cNvSpPr>
          <p:nvPr/>
        </p:nvSpPr>
        <p:spPr bwMode="auto">
          <a:xfrm>
            <a:off x="7532688" y="2420649"/>
            <a:ext cx="925512" cy="2119312"/>
          </a:xfrm>
          <a:prstGeom prst="rect">
            <a:avLst/>
          </a:prstGeom>
          <a:solidFill>
            <a:srgbClr val="F5F5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Memory</a:t>
            </a:r>
          </a:p>
        </p:txBody>
      </p:sp>
      <p:sp>
        <p:nvSpPr>
          <p:cNvPr id="571474" name="Line 82"/>
          <p:cNvSpPr>
            <a:spLocks noChangeShapeType="1"/>
          </p:cNvSpPr>
          <p:nvPr/>
        </p:nvSpPr>
        <p:spPr bwMode="auto">
          <a:xfrm>
            <a:off x="6373813" y="3822411"/>
            <a:ext cx="1177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75" name="Text Box 83"/>
          <p:cNvSpPr txBox="1">
            <a:spLocks noChangeArrowheads="1"/>
          </p:cNvSpPr>
          <p:nvPr/>
        </p:nvSpPr>
        <p:spPr bwMode="auto">
          <a:xfrm>
            <a:off x="6750050" y="3516609"/>
            <a:ext cx="40427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PA</a:t>
            </a:r>
          </a:p>
        </p:txBody>
      </p:sp>
      <p:sp>
        <p:nvSpPr>
          <p:cNvPr id="571476" name="Text Box 84"/>
          <p:cNvSpPr txBox="1">
            <a:spLocks noChangeArrowheads="1"/>
          </p:cNvSpPr>
          <p:nvPr/>
        </p:nvSpPr>
        <p:spPr bwMode="auto">
          <a:xfrm>
            <a:off x="5981507" y="3575704"/>
            <a:ext cx="479618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7" name="Rectangle 85"/>
          <p:cNvSpPr>
            <a:spLocks noChangeArrowheads="1"/>
          </p:cNvSpPr>
          <p:nvPr/>
        </p:nvSpPr>
        <p:spPr bwMode="auto">
          <a:xfrm>
            <a:off x="6648450" y="2861974"/>
            <a:ext cx="564257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>
                <a:latin typeface="+mn-lt"/>
              </a:rPr>
              <a:t>PTEA</a:t>
            </a:r>
          </a:p>
        </p:txBody>
      </p:sp>
      <p:sp>
        <p:nvSpPr>
          <p:cNvPr id="571478" name="Text Box 86"/>
          <p:cNvSpPr txBox="1">
            <a:spLocks noChangeArrowheads="1"/>
          </p:cNvSpPr>
          <p:nvPr/>
        </p:nvSpPr>
        <p:spPr bwMode="auto">
          <a:xfrm>
            <a:off x="5933633" y="2905779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PTEA</a:t>
            </a:r>
          </a:p>
          <a:p>
            <a:pPr algn="r">
              <a:lnSpc>
                <a:spcPct val="100000"/>
              </a:lnSpc>
            </a:pPr>
            <a:r>
              <a:rPr lang="en-US" sz="1200">
                <a:latin typeface="+mn-lt"/>
              </a:rPr>
              <a:t>miss</a:t>
            </a:r>
          </a:p>
        </p:txBody>
      </p:sp>
      <p:sp>
        <p:nvSpPr>
          <p:cNvPr id="571479" name="Line 87"/>
          <p:cNvSpPr>
            <a:spLocks noChangeShapeType="1"/>
          </p:cNvSpPr>
          <p:nvPr/>
        </p:nvSpPr>
        <p:spPr bwMode="auto">
          <a:xfrm flipH="1">
            <a:off x="3763963" y="2071399"/>
            <a:ext cx="1443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0" name="Line 88"/>
          <p:cNvSpPr>
            <a:spLocks noChangeShapeType="1"/>
          </p:cNvSpPr>
          <p:nvPr/>
        </p:nvSpPr>
        <p:spPr bwMode="auto">
          <a:xfrm flipV="1">
            <a:off x="3763963" y="2071399"/>
            <a:ext cx="0" cy="349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1" name="Line 89"/>
          <p:cNvSpPr>
            <a:spLocks noChangeShapeType="1"/>
          </p:cNvSpPr>
          <p:nvPr/>
        </p:nvSpPr>
        <p:spPr bwMode="auto">
          <a:xfrm flipH="1">
            <a:off x="5207000" y="26032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2" name="Line 90"/>
          <p:cNvSpPr>
            <a:spLocks noChangeShapeType="1"/>
          </p:cNvSpPr>
          <p:nvPr/>
        </p:nvSpPr>
        <p:spPr bwMode="auto">
          <a:xfrm flipV="1">
            <a:off x="5207000" y="2071399"/>
            <a:ext cx="0" cy="531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3" name="Text Box 91"/>
          <p:cNvSpPr txBox="1">
            <a:spLocks noChangeArrowheads="1"/>
          </p:cNvSpPr>
          <p:nvPr/>
        </p:nvSpPr>
        <p:spPr bwMode="auto">
          <a:xfrm>
            <a:off x="5399088" y="2402542"/>
            <a:ext cx="505267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PTEA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4" name="Line 92"/>
          <p:cNvSpPr>
            <a:spLocks noChangeShapeType="1"/>
          </p:cNvSpPr>
          <p:nvPr/>
        </p:nvSpPr>
        <p:spPr bwMode="auto">
          <a:xfrm flipH="1">
            <a:off x="5207000" y="4355811"/>
            <a:ext cx="24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5" name="Line 93"/>
          <p:cNvSpPr>
            <a:spLocks noChangeShapeType="1"/>
          </p:cNvSpPr>
          <p:nvPr/>
        </p:nvSpPr>
        <p:spPr bwMode="auto">
          <a:xfrm flipH="1" flipV="1">
            <a:off x="5207000" y="4355811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6" name="Text Box 94"/>
          <p:cNvSpPr txBox="1">
            <a:spLocks noChangeArrowheads="1"/>
          </p:cNvSpPr>
          <p:nvPr/>
        </p:nvSpPr>
        <p:spPr bwMode="auto">
          <a:xfrm>
            <a:off x="5399088" y="4155142"/>
            <a:ext cx="358391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PA </a:t>
            </a:r>
          </a:p>
          <a:p>
            <a:pPr algn="l">
              <a:lnSpc>
                <a:spcPct val="100000"/>
              </a:lnSpc>
            </a:pPr>
            <a:r>
              <a:rPr lang="en-US" sz="1200">
                <a:latin typeface="+mn-lt"/>
              </a:rPr>
              <a:t>hit</a:t>
            </a:r>
          </a:p>
        </p:txBody>
      </p:sp>
      <p:sp>
        <p:nvSpPr>
          <p:cNvPr id="571487" name="Line 95"/>
          <p:cNvSpPr>
            <a:spLocks noChangeShapeType="1"/>
          </p:cNvSpPr>
          <p:nvPr/>
        </p:nvSpPr>
        <p:spPr bwMode="auto">
          <a:xfrm>
            <a:off x="6389688" y="3182649"/>
            <a:ext cx="11620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8" name="Line 96"/>
          <p:cNvSpPr>
            <a:spLocks noChangeShapeType="1"/>
          </p:cNvSpPr>
          <p:nvPr/>
        </p:nvSpPr>
        <p:spPr bwMode="auto">
          <a:xfrm flipH="1">
            <a:off x="6373813" y="43558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89" name="Text Box 97"/>
          <p:cNvSpPr txBox="1">
            <a:spLocks noChangeArrowheads="1"/>
          </p:cNvSpPr>
          <p:nvPr/>
        </p:nvSpPr>
        <p:spPr bwMode="auto">
          <a:xfrm>
            <a:off x="6672263" y="4050009"/>
            <a:ext cx="58381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Data</a:t>
            </a:r>
          </a:p>
        </p:txBody>
      </p:sp>
      <p:sp>
        <p:nvSpPr>
          <p:cNvPr id="571490" name="Line 98"/>
          <p:cNvSpPr>
            <a:spLocks noChangeShapeType="1"/>
          </p:cNvSpPr>
          <p:nvPr/>
        </p:nvSpPr>
        <p:spPr bwMode="auto">
          <a:xfrm flipH="1">
            <a:off x="6361113" y="2603211"/>
            <a:ext cx="1171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571491" name="Text Box 99"/>
          <p:cNvSpPr txBox="1">
            <a:spLocks noChangeArrowheads="1"/>
          </p:cNvSpPr>
          <p:nvPr/>
        </p:nvSpPr>
        <p:spPr bwMode="auto">
          <a:xfrm>
            <a:off x="6689725" y="2265659"/>
            <a:ext cx="49494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latin typeface="+mn-lt"/>
              </a:rPr>
              <a:t>PTE</a:t>
            </a:r>
          </a:p>
        </p:txBody>
      </p:sp>
      <p:sp>
        <p:nvSpPr>
          <p:cNvPr id="571492" name="Text Box 100"/>
          <p:cNvSpPr txBox="1">
            <a:spLocks noChangeArrowheads="1"/>
          </p:cNvSpPr>
          <p:nvPr/>
        </p:nvSpPr>
        <p:spPr bwMode="auto">
          <a:xfrm>
            <a:off x="5573713" y="4596824"/>
            <a:ext cx="671979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L1</a:t>
            </a:r>
          </a:p>
          <a:p>
            <a:pPr algn="ctr">
              <a:lnSpc>
                <a:spcPct val="100000"/>
              </a:lnSpc>
            </a:pPr>
            <a:r>
              <a:rPr lang="en-US" sz="1600" dirty="0">
                <a:latin typeface="+mn-lt"/>
              </a:rPr>
              <a:t>cache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38200" y="2222211"/>
            <a:ext cx="110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CPU Chip</a:t>
            </a:r>
          </a:p>
        </p:txBody>
      </p:sp>
      <p:sp>
        <p:nvSpPr>
          <p:cNvPr id="44" name="Rectangle 72"/>
          <p:cNvSpPr>
            <a:spLocks noChangeArrowheads="1"/>
          </p:cNvSpPr>
          <p:nvPr/>
        </p:nvSpPr>
        <p:spPr bwMode="auto">
          <a:xfrm>
            <a:off x="943437" y="6191230"/>
            <a:ext cx="7241252" cy="2667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600" i="1" dirty="0" smtClean="0">
                <a:latin typeface="+mn-lt"/>
              </a:rPr>
              <a:t>VA: virtual address, PA: physical address, PTE: page table entry, PTEA = PTE address</a:t>
            </a:r>
            <a:endParaRPr lang="en-US" sz="1600" i="1" dirty="0"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389467" y="493712"/>
            <a:ext cx="8382000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Speeding up Translation with a TLB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481138"/>
            <a:ext cx="8548687" cy="5224462"/>
          </a:xfrm>
          <a:ln/>
        </p:spPr>
        <p:txBody>
          <a:bodyPr/>
          <a:lstStyle/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Page table entries (PTEs) are cached in L1 like any other memory word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PTEs may be evicted by other data references</a:t>
            </a:r>
          </a:p>
          <a:p>
            <a:pPr lvl="1">
              <a:spcBef>
                <a:spcPts val="563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PTE hit still requires a</a:t>
            </a:r>
            <a:r>
              <a:rPr lang="en-GB" dirty="0" smtClean="0"/>
              <a:t> small L1 delay</a:t>
            </a:r>
            <a:endParaRPr lang="en-GB" dirty="0"/>
          </a:p>
          <a:p>
            <a:pPr>
              <a:spcBef>
                <a:spcPts val="1250"/>
              </a:spcBef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Solution: </a:t>
            </a:r>
            <a:r>
              <a:rPr lang="en-GB" i="1" dirty="0">
                <a:solidFill>
                  <a:srgbClr val="C00000"/>
                </a:solidFill>
                <a:effectLst/>
              </a:rPr>
              <a:t>Translation </a:t>
            </a:r>
            <a:r>
              <a:rPr lang="en-GB" i="1" dirty="0" err="1">
                <a:solidFill>
                  <a:srgbClr val="C00000"/>
                </a:solidFill>
                <a:effectLst/>
              </a:rPr>
              <a:t>Lookaside</a:t>
            </a:r>
            <a:r>
              <a:rPr lang="en-GB" i="1" dirty="0">
                <a:solidFill>
                  <a:srgbClr val="C00000"/>
                </a:solidFill>
                <a:effectLst/>
              </a:rPr>
              <a:t> Buffer</a:t>
            </a:r>
            <a:r>
              <a:rPr lang="en-GB" dirty="0">
                <a:effectLst/>
              </a:rPr>
              <a:t> (TLB)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Small set-associative hardware </a:t>
            </a:r>
            <a:r>
              <a:rPr lang="en-GB" dirty="0"/>
              <a:t>cache in MMU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Maps virtual page numbers to  physical page numbers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Contains complete page table entries for small number of pages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 smtClean="0"/>
              <a:t>MMU uses the VPN portion of the virtual address to access the TLB: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4454526" y="2908300"/>
            <a:ext cx="1658937" cy="304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800" dirty="0"/>
              <a:t>TLB tag (TLBT)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6108701" y="2908300"/>
            <a:ext cx="17700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TLB index (TLBI)</a:t>
            </a:r>
          </a:p>
        </p:txBody>
      </p:sp>
      <p:sp>
        <p:nvSpPr>
          <p:cNvPr id="6" name="Text Box 381"/>
          <p:cNvSpPr txBox="1">
            <a:spLocks noChangeArrowheads="1"/>
          </p:cNvSpPr>
          <p:nvPr/>
        </p:nvSpPr>
        <p:spPr bwMode="auto">
          <a:xfrm>
            <a:off x="8670926" y="2607261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0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7842251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p-1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7637463" y="2607261"/>
            <a:ext cx="28745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</a:t>
            </a:r>
          </a:p>
        </p:txBody>
      </p:sp>
      <p:sp>
        <p:nvSpPr>
          <p:cNvPr id="9" name="Text Box 384"/>
          <p:cNvSpPr txBox="1">
            <a:spLocks noChangeArrowheads="1"/>
          </p:cNvSpPr>
          <p:nvPr/>
        </p:nvSpPr>
        <p:spPr bwMode="auto">
          <a:xfrm>
            <a:off x="4343400" y="2607261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n-1</a:t>
            </a: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7880351" y="2908300"/>
            <a:ext cx="919162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800"/>
              <a:t>VPO</a:t>
            </a:r>
          </a:p>
        </p:txBody>
      </p:sp>
      <p:sp>
        <p:nvSpPr>
          <p:cNvPr id="11" name="AutoShape 386"/>
          <p:cNvSpPr>
            <a:spLocks/>
          </p:cNvSpPr>
          <p:nvPr/>
        </p:nvSpPr>
        <p:spPr bwMode="auto">
          <a:xfrm rot="5400000" flipV="1">
            <a:off x="6056313" y="869950"/>
            <a:ext cx="177800" cy="3403600"/>
          </a:xfrm>
          <a:prstGeom prst="leftBrace">
            <a:avLst>
              <a:gd name="adj1" fmla="val 159524"/>
              <a:gd name="adj2" fmla="val 49949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5840413" y="2113518"/>
            <a:ext cx="57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800" dirty="0"/>
              <a:t>VPN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6107113" y="2607261"/>
            <a:ext cx="59132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/>
              <a:t>p+t-1</a:t>
            </a:r>
          </a:p>
        </p:txBody>
      </p:sp>
      <p:sp>
        <p:nvSpPr>
          <p:cNvPr id="14" name="Text Box 389"/>
          <p:cNvSpPr txBox="1">
            <a:spLocks noChangeArrowheads="1"/>
          </p:cNvSpPr>
          <p:nvPr/>
        </p:nvSpPr>
        <p:spPr bwMode="auto">
          <a:xfrm>
            <a:off x="5749926" y="2607261"/>
            <a:ext cx="44174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600" dirty="0" err="1"/>
              <a:t>p+t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 bwMode="auto">
          <a:xfrm>
            <a:off x="838200" y="3739782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9876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2809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15017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0969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3050943" y="4994139"/>
            <a:ext cx="5496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Calibri" pitchFamily="34" charset="0"/>
              </a:rPr>
              <a:t>…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540307" y="3815985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4833625" y="3914651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4054488" y="3914651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3649628" y="3914651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203200" y="3847561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0</a:t>
            </a:r>
          </a:p>
        </p:txBody>
      </p:sp>
      <p:sp>
        <p:nvSpPr>
          <p:cNvPr id="114" name="Rectangle 113"/>
          <p:cNvSpPr/>
          <p:nvPr/>
        </p:nvSpPr>
        <p:spPr bwMode="auto">
          <a:xfrm>
            <a:off x="863600" y="4520968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10130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23063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1527188" y="4695837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11223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3565707" y="4597171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4859025" y="4695837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079888" y="4695837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3675028" y="4695837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28600" y="4628747"/>
            <a:ext cx="659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1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863600" y="5559357"/>
            <a:ext cx="5257800" cy="6128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10130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23063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27" name="Rectangle 126"/>
          <p:cNvSpPr/>
          <p:nvPr/>
        </p:nvSpPr>
        <p:spPr bwMode="auto">
          <a:xfrm>
            <a:off x="15271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11223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3565707" y="5635560"/>
            <a:ext cx="2377893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latin typeface="Calibri" pitchFamily="34" charset="0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4859025" y="5734226"/>
            <a:ext cx="932626" cy="266352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PTE</a:t>
            </a:r>
          </a:p>
        </p:txBody>
      </p:sp>
      <p:sp>
        <p:nvSpPr>
          <p:cNvPr id="131" name="Rectangle 130"/>
          <p:cNvSpPr/>
          <p:nvPr/>
        </p:nvSpPr>
        <p:spPr bwMode="auto">
          <a:xfrm>
            <a:off x="4079888" y="57342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tag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675028" y="57342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v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0" y="5667136"/>
            <a:ext cx="844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Set T-1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7377610" y="1928852"/>
            <a:ext cx="1143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 = 2</a:t>
            </a:r>
            <a:r>
              <a:rPr lang="en-US" sz="1800" baseline="30000" dirty="0" smtClean="0">
                <a:latin typeface="Calibri" pitchFamily="34" charset="0"/>
              </a:rPr>
              <a:t>t</a:t>
            </a:r>
            <a:r>
              <a:rPr lang="en-US" sz="1800" dirty="0" smtClean="0">
                <a:latin typeface="Calibri" pitchFamily="34" charset="0"/>
              </a:rPr>
              <a:t> sets</a:t>
            </a:r>
            <a:endParaRPr lang="en-US" sz="1800" baseline="30000" dirty="0" smtClean="0">
              <a:latin typeface="Calibri" pitchFamily="34" charset="0"/>
            </a:endParaRPr>
          </a:p>
        </p:txBody>
      </p:sp>
      <p:grpSp>
        <p:nvGrpSpPr>
          <p:cNvPr id="150" name="Group 149"/>
          <p:cNvGrpSpPr/>
          <p:nvPr/>
        </p:nvGrpSpPr>
        <p:grpSpPr>
          <a:xfrm>
            <a:off x="6121401" y="3213100"/>
            <a:ext cx="2967558" cy="1663700"/>
            <a:chOff x="6121401" y="3213100"/>
            <a:chExt cx="2967558" cy="1663700"/>
          </a:xfrm>
        </p:grpSpPr>
        <p:cxnSp>
          <p:nvCxnSpPr>
            <p:cNvPr id="136" name="Straight Connector 135"/>
            <p:cNvCxnSpPr>
              <a:stCxn id="5" idx="2"/>
            </p:cNvCxnSpPr>
            <p:nvPr/>
          </p:nvCxnSpPr>
          <p:spPr bwMode="auto">
            <a:xfrm>
              <a:off x="6993732" y="3213100"/>
              <a:ext cx="0" cy="1663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Arrow Connector 139"/>
            <p:cNvCxnSpPr/>
            <p:nvPr/>
          </p:nvCxnSpPr>
          <p:spPr bwMode="auto">
            <a:xfrm flipH="1">
              <a:off x="6121401" y="4876800"/>
              <a:ext cx="872331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3" name="TextBox 142"/>
            <p:cNvSpPr txBox="1"/>
            <p:nvPr/>
          </p:nvSpPr>
          <p:spPr>
            <a:xfrm>
              <a:off x="7086600" y="4177761"/>
              <a:ext cx="20023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TLBI selects the set</a:t>
              </a: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1828800" y="2395319"/>
            <a:ext cx="2625726" cy="2300518"/>
            <a:chOff x="1828800" y="2395319"/>
            <a:chExt cx="2625726" cy="2300518"/>
          </a:xfrm>
        </p:grpSpPr>
        <p:cxnSp>
          <p:nvCxnSpPr>
            <p:cNvPr id="145" name="Straight Connector 144"/>
            <p:cNvCxnSpPr>
              <a:stCxn id="4" idx="1"/>
            </p:cNvCxnSpPr>
            <p:nvPr/>
          </p:nvCxnSpPr>
          <p:spPr bwMode="auto">
            <a:xfrm flipH="1" flipV="1">
              <a:off x="1828800" y="3048000"/>
              <a:ext cx="2625726" cy="1270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7" name="Straight Arrow Connector 146"/>
            <p:cNvCxnSpPr>
              <a:endCxn id="117" idx="0"/>
            </p:cNvCxnSpPr>
            <p:nvPr/>
          </p:nvCxnSpPr>
          <p:spPr bwMode="auto">
            <a:xfrm>
              <a:off x="1828800" y="3048000"/>
              <a:ext cx="8283" cy="1647837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48" name="TextBox 147"/>
            <p:cNvSpPr txBox="1"/>
            <p:nvPr/>
          </p:nvSpPr>
          <p:spPr>
            <a:xfrm>
              <a:off x="2281787" y="2395319"/>
              <a:ext cx="20616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>
                  <a:latin typeface="Calibri" pitchFamily="34" charset="0"/>
                </a:rPr>
                <a:t>TLBT matches tag of line within set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78469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52600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Hit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BF2DA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06298" y="33528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36056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6D2D2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4648200" y="2311401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56358" y="36725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506411" y="5822950"/>
            <a:ext cx="7189789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hit eliminates a memory access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4737628" y="2633132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3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1384985" y="1724358"/>
            <a:ext cx="3749615" cy="2695242"/>
          </a:xfrm>
          <a:prstGeom prst="rect">
            <a:avLst/>
          </a:prstGeom>
          <a:solidFill>
            <a:srgbClr val="EBEBEB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36562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TLB Miss</a:t>
            </a:r>
            <a:endParaRPr lang="en-GB" dirty="0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963987" y="3007259"/>
            <a:ext cx="1066800" cy="1237384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553200" y="2722233"/>
            <a:ext cx="914400" cy="2284410"/>
          </a:xfrm>
          <a:prstGeom prst="rect">
            <a:avLst/>
          </a:prstGeom>
          <a:solidFill>
            <a:srgbClr val="EBEBEB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dirty="0" smtClean="0">
                <a:latin typeface="Calibri" pitchFamily="34" charset="0"/>
              </a:rPr>
              <a:t>Cache/</a:t>
            </a:r>
          </a:p>
          <a:p>
            <a:r>
              <a:rPr lang="en-US" sz="1600" dirty="0" smtClean="0">
                <a:latin typeface="Calibri" pitchFamily="34" charset="0"/>
              </a:rPr>
              <a:t>Memory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576700" y="3810000"/>
            <a:ext cx="37475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887787" y="4778043"/>
            <a:ext cx="53102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Data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5030787" y="4062859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1525587" y="335973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592387" y="3621869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3049587" y="3354782"/>
            <a:ext cx="38700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VA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390151" y="17526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5537202" y="2361338"/>
            <a:ext cx="453755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50" name="Shape 49"/>
          <p:cNvCxnSpPr>
            <a:endCxn id="37" idx="2"/>
          </p:cNvCxnSpPr>
          <p:nvPr/>
        </p:nvCxnSpPr>
        <p:spPr bwMode="auto">
          <a:xfrm rot="10800000">
            <a:off x="2058988" y="3893139"/>
            <a:ext cx="4494213" cy="884905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Oval 4"/>
          <p:cNvSpPr>
            <a:spLocks noChangeArrowheads="1"/>
          </p:cNvSpPr>
          <p:nvPr/>
        </p:nvSpPr>
        <p:spPr bwMode="auto">
          <a:xfrm>
            <a:off x="3107266" y="3119439"/>
            <a:ext cx="274637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4038600" y="2362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chemeClr val="bg1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54" name="Oval 20"/>
          <p:cNvSpPr>
            <a:spLocks noChangeArrowheads="1"/>
          </p:cNvSpPr>
          <p:nvPr/>
        </p:nvSpPr>
        <p:spPr bwMode="auto">
          <a:xfrm>
            <a:off x="5626760" y="4129752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56" name="Oval 21"/>
          <p:cNvSpPr>
            <a:spLocks noChangeArrowheads="1"/>
          </p:cNvSpPr>
          <p:nvPr/>
        </p:nvSpPr>
        <p:spPr bwMode="auto">
          <a:xfrm>
            <a:off x="4021666" y="5063069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3962400" y="19050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TLB</a:t>
            </a:r>
            <a:endParaRPr lang="en-GB" sz="1600" dirty="0">
              <a:latin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16200000" flipV="1">
            <a:off x="40581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rot="5400000">
            <a:off x="4286777" y="2645836"/>
            <a:ext cx="721259" cy="158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928532" y="2667000"/>
            <a:ext cx="502358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VPN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53" name="Oval 19"/>
          <p:cNvSpPr>
            <a:spLocks noChangeArrowheads="1"/>
          </p:cNvSpPr>
          <p:nvPr/>
        </p:nvSpPr>
        <p:spPr bwMode="auto">
          <a:xfrm>
            <a:off x="5626760" y="2121431"/>
            <a:ext cx="274638" cy="27463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4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5513388" y="3371716"/>
            <a:ext cx="56057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PTEA</a:t>
            </a:r>
            <a:endParaRPr lang="en-GB" sz="1400" dirty="0">
              <a:latin typeface="Calibri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030787" y="3624575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Oval 18"/>
          <p:cNvSpPr>
            <a:spLocks noChangeArrowheads="1"/>
          </p:cNvSpPr>
          <p:nvPr/>
        </p:nvSpPr>
        <p:spPr bwMode="auto">
          <a:xfrm>
            <a:off x="5626760" y="3124200"/>
            <a:ext cx="274638" cy="2746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844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chemeClr val="bg1"/>
                </a:solidFill>
                <a:latin typeface="Calibri" pitchFamily="34" charset="0"/>
              </a:rPr>
              <a:t>3</a:t>
            </a:r>
            <a:endParaRPr lang="en-GB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cxnSp>
        <p:nvCxnSpPr>
          <p:cNvPr id="34" name="Elbow Connector 33"/>
          <p:cNvCxnSpPr/>
          <p:nvPr/>
        </p:nvCxnSpPr>
        <p:spPr bwMode="auto">
          <a:xfrm rot="10800000">
            <a:off x="4648200" y="2636839"/>
            <a:ext cx="1905000" cy="482601"/>
          </a:xfrm>
          <a:prstGeom prst="bentConnector3">
            <a:avLst>
              <a:gd name="adj1" fmla="val 21556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519113" y="5715000"/>
            <a:ext cx="77104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" pitchFamily="2" charset="2"/>
              <a:buNone/>
              <a:tabLst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 TLB miss incurs an additional memory access (the PTE)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/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</a:b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Fortunately, TLB misses are rare. Why?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9248" grpId="0"/>
      <p:bldP spid="47" grpId="0"/>
      <p:bldP spid="54" grpId="0" animBg="1"/>
      <p:bldP spid="56" grpId="0" animBg="1"/>
      <p:bldP spid="53" grpId="0" animBg="1"/>
      <p:bldP spid="27" grpId="0"/>
      <p:bldP spid="3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Multi-Level Page Tables</a:t>
            </a:r>
            <a:endParaRPr lang="en-GB" dirty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295400"/>
            <a:ext cx="6918325" cy="4972050"/>
          </a:xfrm>
        </p:spPr>
        <p:txBody>
          <a:bodyPr/>
          <a:lstStyle/>
          <a:p>
            <a:r>
              <a:rPr lang="en-GB" dirty="0" smtClean="0"/>
              <a:t>Suppose:</a:t>
            </a:r>
          </a:p>
          <a:p>
            <a:pPr lvl="1"/>
            <a:r>
              <a:rPr lang="en-GB" dirty="0" smtClean="0"/>
              <a:t>4KB (2</a:t>
            </a:r>
            <a:r>
              <a:rPr lang="en-GB" baseline="30000" dirty="0" smtClean="0"/>
              <a:t>12</a:t>
            </a:r>
            <a:r>
              <a:rPr lang="en-GB" dirty="0" smtClean="0"/>
              <a:t>) page size, 48-bit address space, 8-byte PTE </a:t>
            </a:r>
          </a:p>
          <a:p>
            <a:endParaRPr lang="en-GB" dirty="0" smtClean="0"/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Would need a 512 GB page table!</a:t>
            </a:r>
          </a:p>
          <a:p>
            <a:pPr lvl="2"/>
            <a:r>
              <a:rPr lang="en-GB" dirty="0" smtClean="0"/>
              <a:t>2</a:t>
            </a:r>
            <a:r>
              <a:rPr lang="en-GB" baseline="30000" dirty="0" smtClean="0"/>
              <a:t>48</a:t>
            </a:r>
            <a:r>
              <a:rPr lang="en-GB" dirty="0" smtClean="0"/>
              <a:t> * 2</a:t>
            </a:r>
            <a:r>
              <a:rPr lang="en-GB" baseline="30000" dirty="0" smtClean="0"/>
              <a:t>-12  </a:t>
            </a:r>
            <a:r>
              <a:rPr lang="en-GB" dirty="0" smtClean="0"/>
              <a:t>* 2</a:t>
            </a:r>
            <a:r>
              <a:rPr lang="en-GB" baseline="30000" dirty="0" smtClean="0"/>
              <a:t>3</a:t>
            </a:r>
            <a:r>
              <a:rPr lang="en-GB" dirty="0" smtClean="0"/>
              <a:t> = 2</a:t>
            </a:r>
            <a:r>
              <a:rPr lang="en-GB" baseline="30000" dirty="0" smtClean="0"/>
              <a:t>39</a:t>
            </a:r>
            <a:r>
              <a:rPr lang="en-GB" dirty="0" smtClean="0"/>
              <a:t> bytes</a:t>
            </a:r>
          </a:p>
          <a:p>
            <a:endParaRPr lang="en-GB" dirty="0" smtClean="0"/>
          </a:p>
          <a:p>
            <a:r>
              <a:rPr lang="en-GB" dirty="0" smtClean="0"/>
              <a:t>Common solution: Multi-level page table</a:t>
            </a:r>
          </a:p>
          <a:p>
            <a:r>
              <a:rPr lang="en-GB" dirty="0" smtClean="0"/>
              <a:t>Example: 2-level page table</a:t>
            </a:r>
          </a:p>
          <a:p>
            <a:pPr lvl="1"/>
            <a:r>
              <a:rPr lang="en-GB" dirty="0" smtClean="0"/>
              <a:t>Level 1 table: each PTE points to a page table (always memory resident)</a:t>
            </a:r>
          </a:p>
          <a:p>
            <a:pPr lvl="1"/>
            <a:r>
              <a:rPr lang="en-GB" dirty="0" smtClean="0"/>
              <a:t>Level 2 table: each PTE points to a page </a:t>
            </a:r>
            <a:br>
              <a:rPr lang="en-GB" dirty="0" smtClean="0"/>
            </a:br>
            <a:r>
              <a:rPr lang="en-GB" dirty="0" smtClean="0"/>
              <a:t>(paged in and out like any other data)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243743" y="1333500"/>
            <a:ext cx="2671657" cy="4696895"/>
            <a:chOff x="6243743" y="1333500"/>
            <a:chExt cx="2671657" cy="4696895"/>
          </a:xfrm>
        </p:grpSpPr>
        <p:sp>
          <p:nvSpPr>
            <p:cNvPr id="40963" name="Text Box 3"/>
            <p:cNvSpPr txBox="1">
              <a:spLocks noChangeArrowheads="1"/>
            </p:cNvSpPr>
            <p:nvPr/>
          </p:nvSpPr>
          <p:spPr bwMode="auto">
            <a:xfrm>
              <a:off x="6243743" y="2719927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1</a:t>
              </a:r>
            </a:p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</a:t>
              </a:r>
            </a:p>
          </p:txBody>
        </p:sp>
        <p:sp>
          <p:nvSpPr>
            <p:cNvPr id="40964" name="Rectangle 4"/>
            <p:cNvSpPr>
              <a:spLocks noChangeArrowheads="1"/>
            </p:cNvSpPr>
            <p:nvPr/>
          </p:nvSpPr>
          <p:spPr bwMode="auto">
            <a:xfrm>
              <a:off x="6327247" y="3363395"/>
              <a:ext cx="758952" cy="1143000"/>
            </a:xfrm>
            <a:prstGeom prst="rect">
              <a:avLst/>
            </a:prstGeom>
            <a:solidFill>
              <a:srgbClr val="F6F5BD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5" name="Rectangle 5"/>
            <p:cNvSpPr>
              <a:spLocks noChangeArrowheads="1"/>
            </p:cNvSpPr>
            <p:nvPr/>
          </p:nvSpPr>
          <p:spPr bwMode="auto">
            <a:xfrm>
              <a:off x="8170334" y="19917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6" name="Rectangle 6"/>
            <p:cNvSpPr>
              <a:spLocks noChangeArrowheads="1"/>
            </p:cNvSpPr>
            <p:nvPr/>
          </p:nvSpPr>
          <p:spPr bwMode="auto">
            <a:xfrm>
              <a:off x="8170334" y="3363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170334" y="4887395"/>
              <a:ext cx="700088" cy="1143000"/>
            </a:xfrm>
            <a:prstGeom prst="rect">
              <a:avLst/>
            </a:prstGeom>
            <a:solidFill>
              <a:srgbClr val="DBF2DA"/>
            </a:solidFill>
            <a:ln w="28575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 rot="16200000">
              <a:off x="8261381" y="4527581"/>
              <a:ext cx="365227" cy="33321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8072543" y="1333500"/>
              <a:ext cx="842857" cy="6667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Level 2</a:t>
              </a:r>
            </a:p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Tables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 flipV="1">
              <a:off x="6874934" y="1990208"/>
              <a:ext cx="1295400" cy="14509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6874934" y="3361808"/>
              <a:ext cx="1295400" cy="231775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7027334" y="4423845"/>
              <a:ext cx="1143000" cy="463550"/>
            </a:xfrm>
            <a:prstGeom prst="line">
              <a:avLst/>
            </a:prstGeom>
            <a:noFill/>
            <a:ln w="25273">
              <a:solidFill>
                <a:srgbClr val="000000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6333067" y="35157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6333067" y="36681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6333067" y="4353995"/>
              <a:ext cx="762000" cy="1588"/>
            </a:xfrm>
            <a:prstGeom prst="line">
              <a:avLst/>
            </a:prstGeom>
            <a:noFill/>
            <a:ln w="19080">
              <a:solidFill>
                <a:srgbClr val="0033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6572490" y="3820595"/>
              <a:ext cx="426270" cy="27216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vert="eaVert" wrap="none" lIns="90360" tIns="44280" rIns="90360" bIns="44280">
              <a:spAutoFit/>
            </a:bodyPr>
            <a:lstStyle/>
            <a:p>
              <a:pPr rtl="1"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...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84162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Two-Level Page Table Hierarchy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800886" y="1106488"/>
            <a:ext cx="120571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1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5858933" y="6426198"/>
            <a:ext cx="507510" cy="3346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>
            <a:spAutoFit/>
          </a:bodyPr>
          <a:lstStyle/>
          <a:p>
            <a:pPr rtl="1">
              <a:lnSpc>
                <a:spcPct val="88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latin typeface="Calibri" pitchFamily="34" charset="0"/>
              </a:rPr>
              <a:t>...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121025" y="1112838"/>
            <a:ext cx="1297085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Level 2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tables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5538788" y="1779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5538788" y="20843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5538788" y="23891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1023</a:t>
            </a: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5538788" y="26939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1024</a:t>
            </a: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5538788" y="29987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538788" y="33035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2047</a:t>
            </a: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538788" y="17795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5538788" y="26939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5538788" y="3608388"/>
            <a:ext cx="990600" cy="1841500"/>
          </a:xfrm>
          <a:prstGeom prst="rect">
            <a:avLst/>
          </a:prstGeom>
          <a:solidFill>
            <a:srgbClr val="F6F5BD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Gap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6473825" y="1641475"/>
            <a:ext cx="266700" cy="276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0</a:t>
            </a: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3252788" y="21732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3252788" y="24780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1" name="Rectangle 17"/>
          <p:cNvSpPr>
            <a:spLocks noChangeArrowheads="1"/>
          </p:cNvSpPr>
          <p:nvPr/>
        </p:nvSpPr>
        <p:spPr bwMode="auto">
          <a:xfrm>
            <a:off x="3252788" y="2782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3252788" y="2173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3252788" y="3544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3252788" y="3849688"/>
            <a:ext cx="990600" cy="304800"/>
          </a:xfrm>
          <a:prstGeom prst="rect">
            <a:avLst/>
          </a:prstGeom>
          <a:solidFill>
            <a:srgbClr val="D5F1CF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...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252788" y="4154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3252788" y="3544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3252788" y="4840288"/>
            <a:ext cx="9906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null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PTEs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3252788" y="54498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1023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3252788" y="48402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6"/>
          <p:cNvSpPr>
            <a:spLocks noChangeArrowheads="1"/>
          </p:cNvSpPr>
          <p:nvPr/>
        </p:nvSpPr>
        <p:spPr bwMode="auto">
          <a:xfrm>
            <a:off x="5538788" y="5449888"/>
            <a:ext cx="990600" cy="609600"/>
          </a:xfrm>
          <a:prstGeom prst="rect">
            <a:avLst/>
          </a:prstGeom>
          <a:solidFill>
            <a:srgbClr val="DEDFF5"/>
          </a:solidFill>
          <a:ln w="12600">
            <a:solidFill>
              <a:srgbClr val="DEDFF5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1023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unallocated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pages</a:t>
            </a:r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538788" y="6059488"/>
            <a:ext cx="990600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9215</a:t>
            </a:r>
          </a:p>
        </p:txBody>
      </p:sp>
      <p:sp>
        <p:nvSpPr>
          <p:cNvPr id="42012" name="Rectangle 28"/>
          <p:cNvSpPr>
            <a:spLocks noChangeArrowheads="1"/>
          </p:cNvSpPr>
          <p:nvPr/>
        </p:nvSpPr>
        <p:spPr bwMode="auto">
          <a:xfrm>
            <a:off x="5538788" y="5449888"/>
            <a:ext cx="990600" cy="914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5537199" y="1106488"/>
            <a:ext cx="982256" cy="653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</a:t>
            </a:r>
          </a:p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memory</a:t>
            </a:r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 flipV="1">
            <a:off x="4243388" y="17907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 flipV="1">
            <a:off x="4243388" y="2400300"/>
            <a:ext cx="1295400" cy="5365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6" name="Line 32"/>
          <p:cNvSpPr>
            <a:spLocks noChangeShapeType="1"/>
          </p:cNvSpPr>
          <p:nvPr/>
        </p:nvSpPr>
        <p:spPr bwMode="auto">
          <a:xfrm flipV="1">
            <a:off x="4243388" y="27051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7" name="Line 33"/>
          <p:cNvSpPr>
            <a:spLocks noChangeShapeType="1"/>
          </p:cNvSpPr>
          <p:nvPr/>
        </p:nvSpPr>
        <p:spPr bwMode="auto">
          <a:xfrm flipV="1">
            <a:off x="4243388" y="3314700"/>
            <a:ext cx="1295400" cy="993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8" name="Line 34"/>
          <p:cNvSpPr>
            <a:spLocks noChangeShapeType="1"/>
          </p:cNvSpPr>
          <p:nvPr/>
        </p:nvSpPr>
        <p:spPr bwMode="auto">
          <a:xfrm>
            <a:off x="4243388" y="5602288"/>
            <a:ext cx="1219200" cy="457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19" name="Line 35"/>
          <p:cNvSpPr>
            <a:spLocks noChangeShapeType="1"/>
          </p:cNvSpPr>
          <p:nvPr/>
        </p:nvSpPr>
        <p:spPr bwMode="auto">
          <a:xfrm flipV="1">
            <a:off x="1957388" y="2171700"/>
            <a:ext cx="1243012" cy="231775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0" name="Line 36"/>
          <p:cNvSpPr>
            <a:spLocks noChangeShapeType="1"/>
          </p:cNvSpPr>
          <p:nvPr/>
        </p:nvSpPr>
        <p:spPr bwMode="auto">
          <a:xfrm>
            <a:off x="1957388" y="2706688"/>
            <a:ext cx="1295400" cy="838200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1" name="Line 37"/>
          <p:cNvSpPr>
            <a:spLocks noChangeShapeType="1"/>
          </p:cNvSpPr>
          <p:nvPr/>
        </p:nvSpPr>
        <p:spPr bwMode="auto">
          <a:xfrm>
            <a:off x="1957388" y="4840288"/>
            <a:ext cx="1295400" cy="1587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022" name="Rectangle 38"/>
          <p:cNvSpPr>
            <a:spLocks noChangeArrowheads="1"/>
          </p:cNvSpPr>
          <p:nvPr/>
        </p:nvSpPr>
        <p:spPr bwMode="auto">
          <a:xfrm>
            <a:off x="838200" y="4992688"/>
            <a:ext cx="1119188" cy="8382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(1K - 9)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null PTEs </a:t>
            </a:r>
          </a:p>
        </p:txBody>
      </p:sp>
      <p:sp>
        <p:nvSpPr>
          <p:cNvPr id="42023" name="Rectangle 39"/>
          <p:cNvSpPr>
            <a:spLocks noChangeArrowheads="1"/>
          </p:cNvSpPr>
          <p:nvPr/>
        </p:nvSpPr>
        <p:spPr bwMode="auto">
          <a:xfrm>
            <a:off x="838200" y="22494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0</a:t>
            </a:r>
          </a:p>
        </p:txBody>
      </p:sp>
      <p:sp>
        <p:nvSpPr>
          <p:cNvPr id="42024" name="Rectangle 40"/>
          <p:cNvSpPr>
            <a:spLocks noChangeArrowheads="1"/>
          </p:cNvSpPr>
          <p:nvPr/>
        </p:nvSpPr>
        <p:spPr bwMode="auto">
          <a:xfrm>
            <a:off x="838200" y="25542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1</a:t>
            </a:r>
          </a:p>
        </p:txBody>
      </p:sp>
      <p:sp>
        <p:nvSpPr>
          <p:cNvPr id="42025" name="Rectangle 41"/>
          <p:cNvSpPr>
            <a:spLocks noChangeArrowheads="1"/>
          </p:cNvSpPr>
          <p:nvPr/>
        </p:nvSpPr>
        <p:spPr bwMode="auto">
          <a:xfrm>
            <a:off x="838200" y="2859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2 (null)</a:t>
            </a:r>
          </a:p>
        </p:txBody>
      </p:sp>
      <p:sp>
        <p:nvSpPr>
          <p:cNvPr id="42026" name="Rectangle 42"/>
          <p:cNvSpPr>
            <a:spLocks noChangeArrowheads="1"/>
          </p:cNvSpPr>
          <p:nvPr/>
        </p:nvSpPr>
        <p:spPr bwMode="auto">
          <a:xfrm>
            <a:off x="838200" y="31638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3 (null)</a:t>
            </a:r>
          </a:p>
        </p:txBody>
      </p:sp>
      <p:sp>
        <p:nvSpPr>
          <p:cNvPr id="42027" name="Rectangle 43"/>
          <p:cNvSpPr>
            <a:spLocks noChangeArrowheads="1"/>
          </p:cNvSpPr>
          <p:nvPr/>
        </p:nvSpPr>
        <p:spPr bwMode="auto">
          <a:xfrm>
            <a:off x="838200" y="34686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4 (null)</a:t>
            </a:r>
          </a:p>
        </p:txBody>
      </p:sp>
      <p:sp>
        <p:nvSpPr>
          <p:cNvPr id="42028" name="Rectangle 44"/>
          <p:cNvSpPr>
            <a:spLocks noChangeArrowheads="1"/>
          </p:cNvSpPr>
          <p:nvPr/>
        </p:nvSpPr>
        <p:spPr bwMode="auto">
          <a:xfrm>
            <a:off x="838200" y="37734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5 (null)</a:t>
            </a:r>
          </a:p>
        </p:txBody>
      </p:sp>
      <p:sp>
        <p:nvSpPr>
          <p:cNvPr id="42029" name="Rectangle 45"/>
          <p:cNvSpPr>
            <a:spLocks noChangeArrowheads="1"/>
          </p:cNvSpPr>
          <p:nvPr/>
        </p:nvSpPr>
        <p:spPr bwMode="auto">
          <a:xfrm>
            <a:off x="838200" y="40782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6 (null)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838200" y="4383088"/>
            <a:ext cx="1119188" cy="304800"/>
          </a:xfrm>
          <a:prstGeom prst="rect">
            <a:avLst/>
          </a:prstGeom>
          <a:solidFill>
            <a:srgbClr val="F1C7C7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7 (null)</a:t>
            </a:r>
          </a:p>
        </p:txBody>
      </p:sp>
      <p:sp>
        <p:nvSpPr>
          <p:cNvPr id="42031" name="Rectangle 47"/>
          <p:cNvSpPr>
            <a:spLocks noChangeArrowheads="1"/>
          </p:cNvSpPr>
          <p:nvPr/>
        </p:nvSpPr>
        <p:spPr bwMode="auto">
          <a:xfrm>
            <a:off x="838200" y="4687888"/>
            <a:ext cx="1119188" cy="304800"/>
          </a:xfrm>
          <a:prstGeom prst="rect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PTE 8</a:t>
            </a:r>
          </a:p>
        </p:txBody>
      </p:sp>
      <p:sp>
        <p:nvSpPr>
          <p:cNvPr id="42032" name="Rectangle 48"/>
          <p:cNvSpPr>
            <a:spLocks noChangeArrowheads="1"/>
          </p:cNvSpPr>
          <p:nvPr/>
        </p:nvSpPr>
        <p:spPr bwMode="auto">
          <a:xfrm>
            <a:off x="838200" y="2249488"/>
            <a:ext cx="1119188" cy="35814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AutoShape 49"/>
          <p:cNvSpPr>
            <a:spLocks/>
          </p:cNvSpPr>
          <p:nvPr/>
        </p:nvSpPr>
        <p:spPr bwMode="auto">
          <a:xfrm>
            <a:off x="6665678" y="17922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4" name="Text Box 50"/>
          <p:cNvSpPr txBox="1">
            <a:spLocks noChangeArrowheads="1"/>
          </p:cNvSpPr>
          <p:nvPr/>
        </p:nvSpPr>
        <p:spPr bwMode="auto">
          <a:xfrm>
            <a:off x="6918090" y="2403475"/>
            <a:ext cx="1885942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2K allocated VM pages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code and data</a:t>
            </a:r>
          </a:p>
        </p:txBody>
      </p:sp>
      <p:sp>
        <p:nvSpPr>
          <p:cNvPr id="42035" name="AutoShape 51"/>
          <p:cNvSpPr>
            <a:spLocks/>
          </p:cNvSpPr>
          <p:nvPr/>
        </p:nvSpPr>
        <p:spPr bwMode="auto">
          <a:xfrm>
            <a:off x="6665678" y="3621088"/>
            <a:ext cx="228600" cy="17526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6" name="Text Box 52"/>
          <p:cNvSpPr txBox="1">
            <a:spLocks noChangeArrowheads="1"/>
          </p:cNvSpPr>
          <p:nvPr/>
        </p:nvSpPr>
        <p:spPr bwMode="auto">
          <a:xfrm>
            <a:off x="6916503" y="4306888"/>
            <a:ext cx="2075097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6K unallocated VM pages</a:t>
            </a:r>
          </a:p>
        </p:txBody>
      </p:sp>
      <p:sp>
        <p:nvSpPr>
          <p:cNvPr id="42037" name="AutoShape 53"/>
          <p:cNvSpPr>
            <a:spLocks/>
          </p:cNvSpPr>
          <p:nvPr/>
        </p:nvSpPr>
        <p:spPr bwMode="auto">
          <a:xfrm>
            <a:off x="6589478" y="5449888"/>
            <a:ext cx="304800" cy="609600"/>
          </a:xfrm>
          <a:prstGeom prst="rightBrace">
            <a:avLst>
              <a:gd name="adj1" fmla="val 16667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38" name="Text Box 54"/>
          <p:cNvSpPr txBox="1">
            <a:spLocks noChangeArrowheads="1"/>
          </p:cNvSpPr>
          <p:nvPr/>
        </p:nvSpPr>
        <p:spPr bwMode="auto">
          <a:xfrm>
            <a:off x="6916503" y="5588000"/>
            <a:ext cx="198853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1023 unallocated  pages</a:t>
            </a:r>
          </a:p>
        </p:txBody>
      </p:sp>
      <p:sp>
        <p:nvSpPr>
          <p:cNvPr id="42039" name="AutoShape 55"/>
          <p:cNvSpPr>
            <a:spLocks/>
          </p:cNvSpPr>
          <p:nvPr/>
        </p:nvSpPr>
        <p:spPr bwMode="auto">
          <a:xfrm>
            <a:off x="6589478" y="6059488"/>
            <a:ext cx="304800" cy="304800"/>
          </a:xfrm>
          <a:prstGeom prst="rightBrace">
            <a:avLst>
              <a:gd name="adj1" fmla="val 8333"/>
              <a:gd name="adj2" fmla="val 50000"/>
            </a:avLst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040" name="Text Box 56"/>
          <p:cNvSpPr txBox="1">
            <a:spLocks noChangeArrowheads="1"/>
          </p:cNvSpPr>
          <p:nvPr/>
        </p:nvSpPr>
        <p:spPr bwMode="auto">
          <a:xfrm>
            <a:off x="6918090" y="6000750"/>
            <a:ext cx="1717627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1 allocated VM page</a:t>
            </a:r>
          </a:p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latin typeface="Calibri" pitchFamily="34" charset="0"/>
              </a:rPr>
              <a:t>for the stack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1000" y="6324600"/>
            <a:ext cx="4104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32 bit addresses, 4KB pages, 4-byte </a:t>
            </a:r>
            <a:r>
              <a:rPr lang="en-US" sz="1800" i="1" dirty="0" err="1" smtClean="0">
                <a:latin typeface="Calibri" pitchFamily="34" charset="0"/>
              </a:rPr>
              <a:t>PTEs</a:t>
            </a:r>
            <a:endParaRPr lang="en-US" sz="1800" i="1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8283575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Translating with a k-level Page Table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177800" y="1833361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6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5" name="Straight Connector 4"/>
          <p:cNvCxnSpPr>
            <a:stCxn id="51" idx="2"/>
          </p:cNvCxnSpPr>
          <p:nvPr/>
        </p:nvCxnSpPr>
        <p:spPr bwMode="auto">
          <a:xfrm>
            <a:off x="939800" y="2552424"/>
            <a:ext cx="0" cy="1486176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939800" y="4038600"/>
            <a:ext cx="1193800" cy="952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4" name="Rectangle 379"/>
          <p:cNvSpPr>
            <a:spLocks noChangeArrowheads="1"/>
          </p:cNvSpPr>
          <p:nvPr/>
        </p:nvSpPr>
        <p:spPr bwMode="auto">
          <a:xfrm>
            <a:off x="16303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1</a:t>
            </a:r>
          </a:p>
        </p:txBody>
      </p:sp>
      <p:sp>
        <p:nvSpPr>
          <p:cNvPr id="105" name="Text Box 381"/>
          <p:cNvSpPr txBox="1">
            <a:spLocks noChangeArrowheads="1"/>
          </p:cNvSpPr>
          <p:nvPr/>
        </p:nvSpPr>
        <p:spPr bwMode="auto">
          <a:xfrm>
            <a:off x="7388225" y="2692986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06" name="Text Box 382"/>
          <p:cNvSpPr txBox="1">
            <a:spLocks noChangeArrowheads="1"/>
          </p:cNvSpPr>
          <p:nvPr/>
        </p:nvSpPr>
        <p:spPr bwMode="auto">
          <a:xfrm>
            <a:off x="6559550" y="26929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07" name="Text Box 384"/>
          <p:cNvSpPr txBox="1">
            <a:spLocks noChangeArrowheads="1"/>
          </p:cNvSpPr>
          <p:nvPr/>
        </p:nvSpPr>
        <p:spPr bwMode="auto">
          <a:xfrm>
            <a:off x="1524000" y="2654886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n-1</a:t>
            </a:r>
          </a:p>
        </p:txBody>
      </p:sp>
      <p:sp>
        <p:nvSpPr>
          <p:cNvPr id="108" name="Rectangle 385"/>
          <p:cNvSpPr>
            <a:spLocks noChangeArrowheads="1"/>
          </p:cNvSpPr>
          <p:nvPr/>
        </p:nvSpPr>
        <p:spPr bwMode="auto">
          <a:xfrm>
            <a:off x="6610350" y="2981325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VPO</a:t>
            </a:r>
          </a:p>
        </p:txBody>
      </p:sp>
      <p:sp>
        <p:nvSpPr>
          <p:cNvPr id="109" name="Rectangle 390"/>
          <p:cNvSpPr>
            <a:spLocks noChangeArrowheads="1"/>
          </p:cNvSpPr>
          <p:nvPr/>
        </p:nvSpPr>
        <p:spPr bwMode="auto">
          <a:xfrm>
            <a:off x="28797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2</a:t>
            </a:r>
          </a:p>
        </p:txBody>
      </p:sp>
      <p:sp>
        <p:nvSpPr>
          <p:cNvPr id="110" name="Rectangle 391"/>
          <p:cNvSpPr>
            <a:spLocks noChangeArrowheads="1"/>
          </p:cNvSpPr>
          <p:nvPr/>
        </p:nvSpPr>
        <p:spPr bwMode="auto">
          <a:xfrm>
            <a:off x="4124325" y="2981325"/>
            <a:ext cx="1239837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11" name="Rectangle 392"/>
          <p:cNvSpPr>
            <a:spLocks noChangeArrowheads="1"/>
          </p:cNvSpPr>
          <p:nvPr/>
        </p:nvSpPr>
        <p:spPr bwMode="auto">
          <a:xfrm>
            <a:off x="5364162" y="2981325"/>
            <a:ext cx="1239838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/>
              <a:t>VPN k</a:t>
            </a:r>
          </a:p>
        </p:txBody>
      </p:sp>
      <p:sp>
        <p:nvSpPr>
          <p:cNvPr id="112" name="Line 393"/>
          <p:cNvSpPr>
            <a:spLocks noChangeShapeType="1"/>
          </p:cNvSpPr>
          <p:nvPr/>
        </p:nvSpPr>
        <p:spPr bwMode="auto">
          <a:xfrm>
            <a:off x="1820862" y="3143250"/>
            <a:ext cx="0" cy="13451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3" name="Rectangle 395"/>
          <p:cNvSpPr>
            <a:spLocks noChangeArrowheads="1"/>
          </p:cNvSpPr>
          <p:nvPr/>
        </p:nvSpPr>
        <p:spPr bwMode="auto">
          <a:xfrm>
            <a:off x="21637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4" name="Line 396"/>
          <p:cNvSpPr>
            <a:spLocks noChangeShapeType="1"/>
          </p:cNvSpPr>
          <p:nvPr/>
        </p:nvSpPr>
        <p:spPr bwMode="auto">
          <a:xfrm>
            <a:off x="1820862" y="44884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5" name="Rectangle 397"/>
          <p:cNvSpPr>
            <a:spLocks noChangeArrowheads="1"/>
          </p:cNvSpPr>
          <p:nvPr/>
        </p:nvSpPr>
        <p:spPr bwMode="auto">
          <a:xfrm>
            <a:off x="2163762" y="44249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6" name="Line 398"/>
          <p:cNvSpPr>
            <a:spLocks noChangeShapeType="1"/>
          </p:cNvSpPr>
          <p:nvPr/>
        </p:nvSpPr>
        <p:spPr bwMode="auto">
          <a:xfrm>
            <a:off x="3027362" y="3143250"/>
            <a:ext cx="0" cy="1103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7" name="Rectangle 399"/>
          <p:cNvSpPr>
            <a:spLocks noChangeArrowheads="1"/>
          </p:cNvSpPr>
          <p:nvPr/>
        </p:nvSpPr>
        <p:spPr bwMode="auto">
          <a:xfrm>
            <a:off x="33702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8" name="Line 400"/>
          <p:cNvSpPr>
            <a:spLocks noChangeShapeType="1"/>
          </p:cNvSpPr>
          <p:nvPr/>
        </p:nvSpPr>
        <p:spPr bwMode="auto">
          <a:xfrm>
            <a:off x="3027362" y="4247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19" name="Rectangle 401"/>
          <p:cNvSpPr>
            <a:spLocks noChangeArrowheads="1"/>
          </p:cNvSpPr>
          <p:nvPr/>
        </p:nvSpPr>
        <p:spPr bwMode="auto">
          <a:xfrm>
            <a:off x="3370262" y="4196348"/>
            <a:ext cx="520700" cy="1143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0" name="Line 402"/>
          <p:cNvSpPr>
            <a:spLocks noChangeShapeType="1"/>
          </p:cNvSpPr>
          <p:nvPr/>
        </p:nvSpPr>
        <p:spPr bwMode="auto">
          <a:xfrm>
            <a:off x="5541962" y="3143250"/>
            <a:ext cx="0" cy="148489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1" name="Rectangle 403"/>
          <p:cNvSpPr>
            <a:spLocks noChangeArrowheads="1"/>
          </p:cNvSpPr>
          <p:nvPr/>
        </p:nvSpPr>
        <p:spPr bwMode="auto">
          <a:xfrm>
            <a:off x="5884862" y="4031248"/>
            <a:ext cx="520700" cy="774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2" name="Line 404"/>
          <p:cNvSpPr>
            <a:spLocks noChangeShapeType="1"/>
          </p:cNvSpPr>
          <p:nvPr/>
        </p:nvSpPr>
        <p:spPr bwMode="auto">
          <a:xfrm>
            <a:off x="5541962" y="4628148"/>
            <a:ext cx="3429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23" name="Rectangle 405"/>
          <p:cNvSpPr>
            <a:spLocks noChangeArrowheads="1"/>
          </p:cNvSpPr>
          <p:nvPr/>
        </p:nvSpPr>
        <p:spPr bwMode="auto">
          <a:xfrm>
            <a:off x="5884862" y="4539248"/>
            <a:ext cx="5207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/>
              <a:t>PPN</a:t>
            </a:r>
          </a:p>
        </p:txBody>
      </p:sp>
      <p:sp>
        <p:nvSpPr>
          <p:cNvPr id="124" name="Text Box 407"/>
          <p:cNvSpPr txBox="1">
            <a:spLocks noChangeArrowheads="1"/>
          </p:cNvSpPr>
          <p:nvPr/>
        </p:nvSpPr>
        <p:spPr bwMode="auto">
          <a:xfrm>
            <a:off x="7388225" y="5101809"/>
            <a:ext cx="2782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0</a:t>
            </a:r>
          </a:p>
        </p:txBody>
      </p:sp>
      <p:sp>
        <p:nvSpPr>
          <p:cNvPr id="125" name="Text Box 408"/>
          <p:cNvSpPr txBox="1">
            <a:spLocks noChangeArrowheads="1"/>
          </p:cNvSpPr>
          <p:nvPr/>
        </p:nvSpPr>
        <p:spPr bwMode="auto">
          <a:xfrm>
            <a:off x="6559550" y="5101809"/>
            <a:ext cx="4370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p-1</a:t>
            </a:r>
          </a:p>
        </p:txBody>
      </p:sp>
      <p:sp>
        <p:nvSpPr>
          <p:cNvPr id="126" name="Text Box 409"/>
          <p:cNvSpPr txBox="1">
            <a:spLocks noChangeArrowheads="1"/>
          </p:cNvSpPr>
          <p:nvPr/>
        </p:nvSpPr>
        <p:spPr bwMode="auto">
          <a:xfrm>
            <a:off x="2751137" y="5098634"/>
            <a:ext cx="48382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m-1</a:t>
            </a:r>
          </a:p>
        </p:txBody>
      </p:sp>
      <p:sp>
        <p:nvSpPr>
          <p:cNvPr id="127" name="Rectangle 410"/>
          <p:cNvSpPr>
            <a:spLocks noChangeArrowheads="1"/>
          </p:cNvSpPr>
          <p:nvPr/>
        </p:nvSpPr>
        <p:spPr bwMode="auto">
          <a:xfrm>
            <a:off x="6610350" y="5390148"/>
            <a:ext cx="919162" cy="304800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PPO</a:t>
            </a:r>
          </a:p>
        </p:txBody>
      </p:sp>
      <p:sp>
        <p:nvSpPr>
          <p:cNvPr id="128" name="Rectangle 411"/>
          <p:cNvSpPr>
            <a:spLocks noChangeArrowheads="1"/>
          </p:cNvSpPr>
          <p:nvPr/>
        </p:nvSpPr>
        <p:spPr bwMode="auto">
          <a:xfrm>
            <a:off x="2879725" y="5390148"/>
            <a:ext cx="372427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/>
              <a:t>PPN</a:t>
            </a:r>
          </a:p>
        </p:txBody>
      </p:sp>
      <p:sp>
        <p:nvSpPr>
          <p:cNvPr id="129" name="Line 414"/>
          <p:cNvSpPr>
            <a:spLocks noChangeShapeType="1"/>
          </p:cNvSpPr>
          <p:nvPr/>
        </p:nvSpPr>
        <p:spPr bwMode="auto">
          <a:xfrm>
            <a:off x="2570162" y="44884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0" name="Line 415"/>
          <p:cNvSpPr>
            <a:spLocks noChangeShapeType="1"/>
          </p:cNvSpPr>
          <p:nvPr/>
        </p:nvSpPr>
        <p:spPr bwMode="auto">
          <a:xfrm flipH="1" flipV="1">
            <a:off x="2874962" y="4034423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1" name="Line 416"/>
          <p:cNvSpPr>
            <a:spLocks noChangeShapeType="1"/>
          </p:cNvSpPr>
          <p:nvPr/>
        </p:nvSpPr>
        <p:spPr bwMode="auto">
          <a:xfrm>
            <a:off x="28797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2" name="Line 417"/>
          <p:cNvSpPr>
            <a:spLocks noChangeShapeType="1"/>
          </p:cNvSpPr>
          <p:nvPr/>
        </p:nvSpPr>
        <p:spPr bwMode="auto">
          <a:xfrm>
            <a:off x="3789362" y="4247148"/>
            <a:ext cx="3095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oval" w="sm" len="sm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3" name="Line 418"/>
          <p:cNvSpPr>
            <a:spLocks noChangeShapeType="1"/>
          </p:cNvSpPr>
          <p:nvPr/>
        </p:nvSpPr>
        <p:spPr bwMode="auto">
          <a:xfrm flipV="1">
            <a:off x="4090987" y="4031248"/>
            <a:ext cx="4763" cy="215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4" name="Line 419"/>
          <p:cNvSpPr>
            <a:spLocks noChangeShapeType="1"/>
          </p:cNvSpPr>
          <p:nvPr/>
        </p:nvSpPr>
        <p:spPr bwMode="auto">
          <a:xfrm>
            <a:off x="4098925" y="4031248"/>
            <a:ext cx="49053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5" name="Text Box 420"/>
          <p:cNvSpPr txBox="1">
            <a:spLocks noChangeArrowheads="1"/>
          </p:cNvSpPr>
          <p:nvPr/>
        </p:nvSpPr>
        <p:spPr bwMode="auto">
          <a:xfrm>
            <a:off x="3695700" y="2548523"/>
            <a:ext cx="17748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VIRTUAL ADDRESS</a:t>
            </a:r>
          </a:p>
        </p:txBody>
      </p:sp>
      <p:sp>
        <p:nvSpPr>
          <p:cNvPr id="136" name="Text Box 421"/>
          <p:cNvSpPr txBox="1">
            <a:spLocks noChangeArrowheads="1"/>
          </p:cNvSpPr>
          <p:nvPr/>
        </p:nvSpPr>
        <p:spPr bwMode="auto">
          <a:xfrm>
            <a:off x="4200525" y="5757446"/>
            <a:ext cx="190308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PHYSICAL ADDRESS</a:t>
            </a:r>
          </a:p>
        </p:txBody>
      </p:sp>
      <p:sp>
        <p:nvSpPr>
          <p:cNvPr id="137" name="Line 422"/>
          <p:cNvSpPr>
            <a:spLocks noChangeShapeType="1"/>
          </p:cNvSpPr>
          <p:nvPr/>
        </p:nvSpPr>
        <p:spPr bwMode="auto">
          <a:xfrm flipH="1">
            <a:off x="7062787" y="3419475"/>
            <a:ext cx="0" cy="197067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8" name="Line 423"/>
          <p:cNvSpPr>
            <a:spLocks noChangeShapeType="1"/>
          </p:cNvSpPr>
          <p:nvPr/>
        </p:nvSpPr>
        <p:spPr bwMode="auto">
          <a:xfrm>
            <a:off x="6557962" y="4609098"/>
            <a:ext cx="220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39" name="Line 424"/>
          <p:cNvSpPr>
            <a:spLocks noChangeShapeType="1"/>
          </p:cNvSpPr>
          <p:nvPr/>
        </p:nvSpPr>
        <p:spPr bwMode="auto">
          <a:xfrm>
            <a:off x="6773862" y="4613861"/>
            <a:ext cx="0" cy="534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0" name="Line 425"/>
          <p:cNvSpPr>
            <a:spLocks noChangeShapeType="1"/>
          </p:cNvSpPr>
          <p:nvPr/>
        </p:nvSpPr>
        <p:spPr bwMode="auto">
          <a:xfrm flipH="1">
            <a:off x="4779962" y="5145673"/>
            <a:ext cx="1993900" cy="3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1" name="Line 426"/>
          <p:cNvSpPr>
            <a:spLocks noChangeShapeType="1"/>
          </p:cNvSpPr>
          <p:nvPr/>
        </p:nvSpPr>
        <p:spPr bwMode="auto">
          <a:xfrm>
            <a:off x="4779962" y="5148848"/>
            <a:ext cx="0" cy="24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2" name="Line 427"/>
          <p:cNvSpPr>
            <a:spLocks noChangeShapeType="1"/>
          </p:cNvSpPr>
          <p:nvPr/>
        </p:nvSpPr>
        <p:spPr bwMode="auto">
          <a:xfrm>
            <a:off x="5186362" y="4031248"/>
            <a:ext cx="711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3" name="Text Box 428"/>
          <p:cNvSpPr txBox="1">
            <a:spLocks noChangeArrowheads="1"/>
          </p:cNvSpPr>
          <p:nvPr/>
        </p:nvSpPr>
        <p:spPr bwMode="auto">
          <a:xfrm>
            <a:off x="45259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4" name="Text Box 429"/>
          <p:cNvSpPr txBox="1">
            <a:spLocks noChangeArrowheads="1"/>
          </p:cNvSpPr>
          <p:nvPr/>
        </p:nvSpPr>
        <p:spPr bwMode="auto">
          <a:xfrm>
            <a:off x="4894262" y="3801646"/>
            <a:ext cx="3250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...</a:t>
            </a:r>
          </a:p>
        </p:txBody>
      </p:sp>
      <p:sp>
        <p:nvSpPr>
          <p:cNvPr id="145" name="Text Box 430"/>
          <p:cNvSpPr txBox="1">
            <a:spLocks noChangeArrowheads="1"/>
          </p:cNvSpPr>
          <p:nvPr/>
        </p:nvSpPr>
        <p:spPr bwMode="auto">
          <a:xfrm>
            <a:off x="1957387" y="337156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1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6" name="Text Box 431"/>
          <p:cNvSpPr txBox="1">
            <a:spLocks noChangeArrowheads="1"/>
          </p:cNvSpPr>
          <p:nvPr/>
        </p:nvSpPr>
        <p:spPr bwMode="auto">
          <a:xfrm>
            <a:off x="3176587" y="3362037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2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7" name="Text Box 432"/>
          <p:cNvSpPr txBox="1">
            <a:spLocks noChangeArrowheads="1"/>
          </p:cNvSpPr>
          <p:nvPr/>
        </p:nvSpPr>
        <p:spPr bwMode="auto">
          <a:xfrm>
            <a:off x="5681662" y="3352512"/>
            <a:ext cx="1016925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1600"/>
              <a:t>Level k</a:t>
            </a:r>
          </a:p>
          <a:p>
            <a:pPr algn="ctr"/>
            <a:r>
              <a:rPr lang="en-US" sz="1600"/>
              <a:t>page table</a:t>
            </a:r>
          </a:p>
        </p:txBody>
      </p:sp>
      <p:sp>
        <p:nvSpPr>
          <p:cNvPr id="148" name="AutoShape 433"/>
          <p:cNvSpPr>
            <a:spLocks/>
          </p:cNvSpPr>
          <p:nvPr/>
        </p:nvSpPr>
        <p:spPr bwMode="auto">
          <a:xfrm rot="5400000">
            <a:off x="7014369" y="2905919"/>
            <a:ext cx="112712" cy="914400"/>
          </a:xfrm>
          <a:prstGeom prst="rightBrace">
            <a:avLst>
              <a:gd name="adj1" fmla="val 6760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149" name="AutoShape 434"/>
          <p:cNvSpPr>
            <a:spLocks/>
          </p:cNvSpPr>
          <p:nvPr/>
        </p:nvSpPr>
        <p:spPr bwMode="auto">
          <a:xfrm>
            <a:off x="6446837" y="4539248"/>
            <a:ext cx="74613" cy="142875"/>
          </a:xfrm>
          <a:prstGeom prst="rightBrace">
            <a:avLst>
              <a:gd name="adj1" fmla="val 1595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7020713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447676" y="493713"/>
            <a:ext cx="5292725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7387" cy="4800600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Programmer’s </a:t>
            </a:r>
            <a:r>
              <a:rPr lang="en-GB" dirty="0" smtClean="0">
                <a:effectLst/>
              </a:rPr>
              <a:t>view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has its own private linear address space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Cannot be corrupted by other processes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>
              <a:effectLst/>
            </a:endParaRP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System </a:t>
            </a:r>
            <a:r>
              <a:rPr lang="en-GB" dirty="0" smtClean="0"/>
              <a:t>v</a:t>
            </a:r>
            <a:r>
              <a:rPr lang="en-GB" dirty="0" smtClean="0">
                <a:effectLst/>
              </a:rPr>
              <a:t>iew </a:t>
            </a:r>
            <a:r>
              <a:rPr lang="en-GB" dirty="0">
                <a:effectLst/>
              </a:rPr>
              <a:t>of </a:t>
            </a:r>
            <a:r>
              <a:rPr lang="en-GB" dirty="0" smtClean="0">
                <a:effectLst/>
              </a:rPr>
              <a:t>virtual </a:t>
            </a:r>
            <a:r>
              <a:rPr lang="en-GB" dirty="0" smtClean="0"/>
              <a:t>m</a:t>
            </a:r>
            <a:r>
              <a:rPr lang="en-GB" dirty="0" smtClean="0">
                <a:effectLst/>
              </a:rPr>
              <a:t>emory</a:t>
            </a:r>
            <a:endParaRPr lang="en-GB" dirty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Uses memory efficiently by caching virtual memory pages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Efficient only because of locality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memory management and programming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Simplifies protection by providing a convenient </a:t>
            </a:r>
            <a:r>
              <a:rPr lang="en-GB" dirty="0" err="1"/>
              <a:t>interpositioning</a:t>
            </a:r>
            <a:r>
              <a:rPr lang="en-GB" dirty="0"/>
              <a:t> point to check permissions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50837" y="381000"/>
            <a:ext cx="8716963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2" y="5443537"/>
            <a:ext cx="8307388" cy="1262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servers, laptops, and smart phones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One of the great ideas in computer science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289925" cy="4972050"/>
          </a:xfrm>
        </p:spPr>
        <p:txBody>
          <a:bodyPr/>
          <a:lstStyle/>
          <a:p>
            <a:r>
              <a:rPr lang="en-US" sz="2000" dirty="0" smtClean="0">
                <a:solidFill>
                  <a:srgbClr val="990000"/>
                </a:solidFill>
              </a:rPr>
              <a:t>Linear address space: </a:t>
            </a:r>
            <a:r>
              <a:rPr lang="en-US" sz="2000" b="0" dirty="0" smtClean="0"/>
              <a:t>Ordered set of contiguous non-negative integer addresses:</a:t>
            </a:r>
            <a:br>
              <a:rPr lang="en-US" sz="2000" b="0" dirty="0" smtClean="0"/>
            </a:br>
            <a:r>
              <a:rPr lang="en-US" sz="2000" b="0" dirty="0" smtClean="0"/>
              <a:t>		{0, 1, 2, 3 … 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Virtual address space: </a:t>
            </a:r>
            <a:r>
              <a:rPr lang="en-US" sz="2000" b="0" dirty="0" smtClean="0"/>
              <a:t>Set of N = 2</a:t>
            </a:r>
            <a:r>
              <a:rPr lang="en-US" sz="2000" b="0" baseline="30000" dirty="0" smtClean="0"/>
              <a:t>n</a:t>
            </a:r>
            <a:r>
              <a:rPr lang="en-US" sz="2000" b="0" dirty="0" smtClean="0"/>
              <a:t> virtual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N-1}</a:t>
            </a:r>
          </a:p>
          <a:p>
            <a:endParaRPr lang="en-US" sz="2000" dirty="0" smtClean="0">
              <a:solidFill>
                <a:srgbClr val="990000"/>
              </a:solidFill>
            </a:endParaRPr>
          </a:p>
          <a:p>
            <a:r>
              <a:rPr lang="en-US" sz="2000" dirty="0" smtClean="0">
                <a:solidFill>
                  <a:srgbClr val="990000"/>
                </a:solidFill>
              </a:rPr>
              <a:t>Physical address space: </a:t>
            </a:r>
            <a:r>
              <a:rPr lang="en-US" sz="2000" b="0" dirty="0" smtClean="0"/>
              <a:t>Set of M = 2</a:t>
            </a:r>
            <a:r>
              <a:rPr lang="en-US" sz="2000" b="0" baseline="30000" dirty="0" smtClean="0"/>
              <a:t>m</a:t>
            </a:r>
            <a:r>
              <a:rPr lang="en-US" sz="2000" b="0" dirty="0" smtClean="0"/>
              <a:t> physical addresses</a:t>
            </a:r>
            <a:br>
              <a:rPr lang="en-US" sz="2000" b="0" dirty="0" smtClean="0"/>
            </a:br>
            <a:r>
              <a:rPr lang="en-US" sz="2000" b="0" dirty="0" smtClean="0"/>
              <a:t>		{0, 1, 2, 3, …, M-1}</a:t>
            </a:r>
          </a:p>
          <a:p>
            <a:endParaRPr lang="en-US" sz="2000" b="0" dirty="0" smtClean="0"/>
          </a:p>
          <a:p>
            <a:r>
              <a:rPr lang="en-US" sz="2000" dirty="0" smtClean="0"/>
              <a:t>Clean distinction between data (bytes) and their attributes (addresses)</a:t>
            </a:r>
          </a:p>
          <a:p>
            <a:r>
              <a:rPr lang="en-US" sz="2000" dirty="0" smtClean="0"/>
              <a:t>Every byte in main memory has one physical address</a:t>
            </a:r>
            <a:r>
              <a:rPr lang="en-US" sz="2000" dirty="0"/>
              <a:t> </a:t>
            </a:r>
            <a:r>
              <a:rPr lang="en-US" sz="2000" dirty="0" smtClean="0"/>
              <a:t>and zero or more virtual addresses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0010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Virtual </a:t>
            </a:r>
            <a:r>
              <a:rPr lang="en-GB" dirty="0" smtClean="0"/>
              <a:t>Memory (VM)?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301750"/>
            <a:ext cx="8686800" cy="5480050"/>
          </a:xfrm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Uses main </a:t>
            </a:r>
            <a:r>
              <a:rPr lang="en-GB" dirty="0" smtClean="0"/>
              <a:t>memory efficiently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</a:t>
            </a:r>
            <a:r>
              <a:rPr lang="en-GB" dirty="0" smtClean="0"/>
              <a:t> DRAM </a:t>
            </a:r>
            <a:r>
              <a:rPr lang="en-GB" dirty="0"/>
              <a:t>as a cache for </a:t>
            </a:r>
            <a:r>
              <a:rPr lang="en-GB" dirty="0" smtClean="0"/>
              <a:t>parts </a:t>
            </a:r>
            <a:r>
              <a:rPr lang="en-GB" dirty="0"/>
              <a:t>of a virtual address space</a:t>
            </a:r>
            <a:endParaRPr lang="en-GB" dirty="0" smtClean="0"/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Simplifies </a:t>
            </a:r>
            <a:r>
              <a:rPr lang="en-GB" dirty="0">
                <a:effectLst/>
              </a:rPr>
              <a:t>memory </a:t>
            </a:r>
            <a:r>
              <a:rPr lang="en-GB" dirty="0" smtClean="0">
                <a:effectLst/>
              </a:rPr>
              <a:t>management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Each process gets </a:t>
            </a:r>
            <a:r>
              <a:rPr lang="en-GB" dirty="0" smtClean="0"/>
              <a:t>the same uniform linear </a:t>
            </a:r>
            <a:r>
              <a:rPr lang="en-GB" dirty="0"/>
              <a:t>address space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>
                <a:effectLst/>
              </a:rPr>
              <a:t>Isolates </a:t>
            </a:r>
            <a:r>
              <a:rPr lang="en-GB" dirty="0">
                <a:effectLst/>
              </a:rPr>
              <a:t>address spaces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One process can’t interfere with another’s memory	</a:t>
            </a:r>
            <a:endParaRPr lang="en-GB" dirty="0" smtClean="0"/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User program </a:t>
            </a:r>
            <a:r>
              <a:rPr lang="en-GB" dirty="0"/>
              <a:t>cannot access privileged</a:t>
            </a:r>
            <a:r>
              <a:rPr lang="en-GB" dirty="0" smtClean="0"/>
              <a:t> kernel information and code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F7F7F"/>
                </a:solidFill>
              </a:rPr>
              <a:t>Address spaces</a:t>
            </a:r>
          </a:p>
          <a:p>
            <a:r>
              <a:rPr lang="en-US" dirty="0" smtClean="0"/>
              <a:t>VM as a tool for caching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management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VM as a tool for memory protection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Address translation</a:t>
            </a:r>
          </a:p>
          <a:p>
            <a:pPr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VM as a Tool for Caching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 smtClean="0"/>
              <a:t>Conceptually,</a:t>
            </a:r>
            <a:r>
              <a:rPr lang="en-US" i="1" dirty="0" smtClean="0">
                <a:solidFill>
                  <a:srgbClr val="990000"/>
                </a:solidFill>
              </a:rPr>
              <a:t> virtual memory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is an array of N contiguous bytes stored on disk. </a:t>
            </a:r>
          </a:p>
          <a:p>
            <a:r>
              <a:rPr lang="en-US" dirty="0" smtClean="0"/>
              <a:t>The contents of the array on disk are cached in </a:t>
            </a:r>
            <a:r>
              <a:rPr lang="en-US" i="1" dirty="0" smtClean="0">
                <a:solidFill>
                  <a:srgbClr val="990000"/>
                </a:solidFill>
              </a:rPr>
              <a:t>physical memory</a:t>
            </a:r>
            <a:r>
              <a:rPr lang="en-US" dirty="0" smtClean="0"/>
              <a:t> (</a:t>
            </a:r>
            <a:r>
              <a:rPr lang="en-US" i="1" dirty="0" smtClean="0">
                <a:solidFill>
                  <a:srgbClr val="990000"/>
                </a:solidFill>
              </a:rPr>
              <a:t>DRAM cache</a:t>
            </a:r>
            <a:r>
              <a:rPr lang="en-US" dirty="0" smtClean="0"/>
              <a:t>)</a:t>
            </a:r>
          </a:p>
          <a:p>
            <a:pPr lvl="1"/>
            <a:r>
              <a:rPr lang="en-GB" dirty="0" smtClean="0"/>
              <a:t>These cache blocks are called </a:t>
            </a:r>
            <a:r>
              <a:rPr lang="en-GB" i="1" dirty="0" smtClean="0"/>
              <a:t>pages </a:t>
            </a:r>
            <a:r>
              <a:rPr lang="en-GB" dirty="0" smtClean="0"/>
              <a:t>(size is P = 2</a:t>
            </a:r>
            <a:r>
              <a:rPr lang="en-GB" baseline="30000" dirty="0" smtClean="0"/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5248" y="53022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21510" y="5281613"/>
            <a:ext cx="850938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2</a:t>
            </a:r>
            <a:r>
              <a:rPr lang="en-GB" sz="1400" baseline="30000" dirty="0">
                <a:latin typeface="Calibri" pitchFamily="34" charset="0"/>
              </a:rPr>
              <a:t>m-p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4762661" y="3503913"/>
            <a:ext cx="162788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memory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5248" y="41719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145248" y="44005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5145248" y="46291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2329023" y="55086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834983" y="39163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0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34983" y="4144963"/>
            <a:ext cx="515909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524000" y="5505450"/>
            <a:ext cx="826892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  <a:r>
              <a:rPr lang="en-GB" sz="1400" baseline="30000" dirty="0">
                <a:latin typeface="Calibri" pitchFamily="34" charset="0"/>
              </a:rPr>
              <a:t>n-p</a:t>
            </a:r>
            <a:r>
              <a:rPr lang="en-GB" sz="1400" dirty="0">
                <a:latin typeface="Calibri" pitchFamily="34" charset="0"/>
              </a:rPr>
              <a:t>-1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19461" y="3503913"/>
            <a:ext cx="152509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memory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329023" y="3927024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2329023" y="4155624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329023" y="4384224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2329023" y="461010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Unallocated</a:t>
            </a: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2329023" y="483552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latin typeface="Calibri" pitchFamily="34" charset="0"/>
              </a:rPr>
              <a:t>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329023" y="5064125"/>
            <a:ext cx="9144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err="1">
                <a:latin typeface="Calibri" pitchFamily="34" charset="0"/>
              </a:rPr>
              <a:t>Uncached</a:t>
            </a:r>
            <a:endParaRPr lang="en-GB" sz="1200" dirty="0">
              <a:latin typeface="Calibri" pitchFamily="34" charset="0"/>
            </a:endParaRP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021510" y="41417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0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021510" y="4370388"/>
            <a:ext cx="505564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PP 1</a:t>
            </a:r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>
            <a:off x="3243423" y="4264025"/>
            <a:ext cx="1905000" cy="26035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5145248" y="5073650"/>
            <a:ext cx="914400" cy="228600"/>
          </a:xfrm>
          <a:prstGeom prst="rect">
            <a:avLst/>
          </a:prstGeom>
          <a:solidFill>
            <a:srgbClr val="FFFFFF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Empty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43423" y="4981575"/>
            <a:ext cx="1905000" cy="457200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3" name="Rectangle 25"/>
          <p:cNvSpPr>
            <a:spLocks noChangeArrowheads="1"/>
          </p:cNvSpPr>
          <p:nvPr/>
        </p:nvSpPr>
        <p:spPr bwMode="auto">
          <a:xfrm>
            <a:off x="2329023" y="5286375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latin typeface="Calibri" pitchFamily="34" charset="0"/>
              </a:rPr>
              <a:t>Cached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5145248" y="4857750"/>
            <a:ext cx="9144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V="1">
            <a:off x="3243423" y="4979988"/>
            <a:ext cx="1905000" cy="384175"/>
          </a:xfrm>
          <a:prstGeom prst="line">
            <a:avLst/>
          </a:prstGeom>
          <a:noFill/>
          <a:ln w="126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3189448" y="3810000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3203286" y="5606794"/>
            <a:ext cx="370486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N-1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4799216" y="5414351"/>
            <a:ext cx="398101" cy="245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 smtClean="0">
                <a:latin typeface="Calibri" pitchFamily="34" charset="0"/>
              </a:rPr>
              <a:t>M-1</a:t>
            </a:r>
            <a:endParaRPr lang="en-GB" sz="1000" dirty="0">
              <a:latin typeface="Calibri" pitchFamily="34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4948131" y="4055885"/>
            <a:ext cx="254000" cy="24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000" dirty="0">
                <a:latin typeface="Calibri" pitchFamily="34" charset="0"/>
              </a:rPr>
              <a:t>0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913533" y="5899495"/>
            <a:ext cx="1794579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Virtual pages (</a:t>
            </a:r>
            <a:r>
              <a:rPr lang="en-GB" sz="1600" dirty="0" smtClean="0">
                <a:latin typeface="Calibri" pitchFamily="34" charset="0"/>
              </a:rPr>
              <a:t>VPs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stored on disk</a:t>
            </a: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4708977" y="5899495"/>
            <a:ext cx="1872124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Physical pages (</a:t>
            </a:r>
            <a:r>
              <a:rPr lang="en-GB" sz="1600" dirty="0" err="1" smtClean="0">
                <a:latin typeface="Calibri" pitchFamily="34" charset="0"/>
              </a:rPr>
              <a:t>PPs</a:t>
            </a:r>
            <a:r>
              <a:rPr lang="en-GB" sz="1600" dirty="0">
                <a:latin typeface="Calibri" pitchFamily="34" charset="0"/>
              </a:rPr>
              <a:t>)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cached in DRAM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278169" y="468757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DRAM Cache Organization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90513" y="1347788"/>
            <a:ext cx="8548687" cy="535781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cache organization driven by the enormous miss penalty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DRAM is about </a:t>
            </a:r>
            <a:r>
              <a:rPr lang="en-GB" b="1" i="1" dirty="0">
                <a:solidFill>
                  <a:srgbClr val="C00000"/>
                </a:solidFill>
              </a:rPr>
              <a:t>10x</a:t>
            </a:r>
            <a:r>
              <a:rPr lang="en-GB" dirty="0"/>
              <a:t> slower than SRAM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Disk is about </a:t>
            </a:r>
            <a:r>
              <a:rPr lang="en-GB" b="1" i="1" dirty="0" smtClean="0">
                <a:solidFill>
                  <a:srgbClr val="C00000"/>
                </a:solidFill>
              </a:rPr>
              <a:t>10,000x</a:t>
            </a:r>
            <a:r>
              <a:rPr lang="en-GB" dirty="0" smtClean="0"/>
              <a:t> </a:t>
            </a:r>
            <a:r>
              <a:rPr lang="en-GB" dirty="0"/>
              <a:t>slower than </a:t>
            </a:r>
            <a:r>
              <a:rPr lang="en-GB" dirty="0" smtClean="0"/>
              <a:t>DRAM</a:t>
            </a:r>
          </a:p>
          <a:p>
            <a:pPr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Consequences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Large page (block) </a:t>
            </a:r>
            <a:r>
              <a:rPr lang="en-GB" dirty="0" smtClean="0"/>
              <a:t>size: typically </a:t>
            </a:r>
            <a:r>
              <a:rPr lang="en-GB" dirty="0"/>
              <a:t>4-8 </a:t>
            </a:r>
            <a:r>
              <a:rPr lang="en-GB" dirty="0" smtClean="0"/>
              <a:t>KB, sometimes 4 MB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Fully associative 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Any </a:t>
            </a:r>
            <a:r>
              <a:rPr lang="en-GB" dirty="0" smtClean="0"/>
              <a:t>VP can </a:t>
            </a:r>
            <a:r>
              <a:rPr lang="en-GB" dirty="0"/>
              <a:t>be placed in </a:t>
            </a:r>
            <a:r>
              <a:rPr lang="en-GB" dirty="0" smtClean="0"/>
              <a:t>any PP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Requires a “large” mapping function – different from CPU caches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Highly </a:t>
            </a:r>
            <a:r>
              <a:rPr lang="en-GB" dirty="0" smtClean="0"/>
              <a:t>sophisticated, expensive </a:t>
            </a:r>
            <a:r>
              <a:rPr lang="en-GB" dirty="0"/>
              <a:t>replacement algorithms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Too complicated and open-ended to be implemented in hardware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Write-back rather than write-through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18232</TotalTime>
  <Words>2855</Words>
  <Application>Microsoft Macintosh PowerPoint</Application>
  <PresentationFormat>On-screen Show (4:3)</PresentationFormat>
  <Paragraphs>927</Paragraphs>
  <Slides>39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template2007</vt:lpstr>
      <vt:lpstr>Virtual Memory: Concepts  MCS-284: Computer Organization</vt:lpstr>
      <vt:lpstr>Today  </vt:lpstr>
      <vt:lpstr>A System Using Physical Addressing</vt:lpstr>
      <vt:lpstr>A System Using Virtual Addressing</vt:lpstr>
      <vt:lpstr>Address Spaces</vt:lpstr>
      <vt:lpstr>Why Virtual Memory (VM)?</vt:lpstr>
      <vt:lpstr>Today  </vt:lpstr>
      <vt:lpstr>VM as a Tool for Caching</vt:lpstr>
      <vt:lpstr>DRAM Cache Organization</vt:lpstr>
      <vt:lpstr>Enabling Data Structure: Page Table</vt:lpstr>
      <vt:lpstr>Page Hit</vt:lpstr>
      <vt:lpstr>Page Fault</vt:lpstr>
      <vt:lpstr>Handling Page Fault</vt:lpstr>
      <vt:lpstr>Handling Page Fault</vt:lpstr>
      <vt:lpstr>Handling Page Fault</vt:lpstr>
      <vt:lpstr>Handling Page Fault</vt:lpstr>
      <vt:lpstr>Allocating Pages</vt:lpstr>
      <vt:lpstr>Locality to the Rescue Again!</vt:lpstr>
      <vt:lpstr>Today  </vt:lpstr>
      <vt:lpstr>VM as a Tool for Memory Management</vt:lpstr>
      <vt:lpstr>VM as a Tool for Memory Management</vt:lpstr>
      <vt:lpstr>Simplifying Linking and Loading</vt:lpstr>
      <vt:lpstr>Today  </vt:lpstr>
      <vt:lpstr>VM as a Tool for Memory Protection</vt:lpstr>
      <vt:lpstr>Today  </vt:lpstr>
      <vt:lpstr>VM Address Translation</vt:lpstr>
      <vt:lpstr>Summary of Address Translation Symbols</vt:lpstr>
      <vt:lpstr>Address Translation With a Page Table</vt:lpstr>
      <vt:lpstr>Address Translation: Page Hit</vt:lpstr>
      <vt:lpstr>Address Translation: Page Fault</vt:lpstr>
      <vt:lpstr>Integrating VM and Cache</vt:lpstr>
      <vt:lpstr>Speeding up Translation with a TLB</vt:lpstr>
      <vt:lpstr>Accessing the TLB</vt:lpstr>
      <vt:lpstr>TLB Hit</vt:lpstr>
      <vt:lpstr>TLB Miss</vt:lpstr>
      <vt:lpstr>Multi-Level Page Tables</vt:lpstr>
      <vt:lpstr>A Two-Level Page Table Hierarchy</vt:lpstr>
      <vt:lpstr>Translating with a k-level Page Table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Gustavus User</cp:lastModifiedBy>
  <cp:revision>555</cp:revision>
  <cp:lastPrinted>1999-09-20T15:19:18Z</cp:lastPrinted>
  <dcterms:created xsi:type="dcterms:W3CDTF">2011-01-05T23:17:11Z</dcterms:created>
  <dcterms:modified xsi:type="dcterms:W3CDTF">2015-12-07T06:38:29Z</dcterms:modified>
</cp:coreProperties>
</file>