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93"/>
  </p:notesMasterIdLst>
  <p:handoutMasterIdLst>
    <p:handoutMasterId r:id="rId94"/>
  </p:handoutMasterIdLst>
  <p:sldIdLst>
    <p:sldId id="301" r:id="rId3"/>
    <p:sldId id="307" r:id="rId4"/>
    <p:sldId id="308" r:id="rId5"/>
    <p:sldId id="309" r:id="rId6"/>
    <p:sldId id="310" r:id="rId7"/>
    <p:sldId id="311" r:id="rId8"/>
    <p:sldId id="420" r:id="rId9"/>
    <p:sldId id="313" r:id="rId10"/>
    <p:sldId id="314" r:id="rId11"/>
    <p:sldId id="315" r:id="rId12"/>
    <p:sldId id="428" r:id="rId13"/>
    <p:sldId id="421" r:id="rId14"/>
    <p:sldId id="318" r:id="rId15"/>
    <p:sldId id="319" r:id="rId16"/>
    <p:sldId id="392" r:id="rId17"/>
    <p:sldId id="321" r:id="rId18"/>
    <p:sldId id="322" r:id="rId19"/>
    <p:sldId id="323" r:id="rId20"/>
    <p:sldId id="393" r:id="rId21"/>
    <p:sldId id="422" r:id="rId22"/>
    <p:sldId id="325" r:id="rId23"/>
    <p:sldId id="326" r:id="rId24"/>
    <p:sldId id="327" r:id="rId25"/>
    <p:sldId id="328" r:id="rId26"/>
    <p:sldId id="429" r:id="rId27"/>
    <p:sldId id="330" r:id="rId28"/>
    <p:sldId id="331" r:id="rId29"/>
    <p:sldId id="332" r:id="rId30"/>
    <p:sldId id="333" r:id="rId31"/>
    <p:sldId id="334" r:id="rId32"/>
    <p:sldId id="423" r:id="rId33"/>
    <p:sldId id="336" r:id="rId34"/>
    <p:sldId id="337" r:id="rId35"/>
    <p:sldId id="338" r:id="rId36"/>
    <p:sldId id="339" r:id="rId37"/>
    <p:sldId id="340" r:id="rId38"/>
    <p:sldId id="341" r:id="rId39"/>
    <p:sldId id="342" r:id="rId40"/>
    <p:sldId id="343" r:id="rId41"/>
    <p:sldId id="344" r:id="rId42"/>
    <p:sldId id="424" r:id="rId43"/>
    <p:sldId id="346" r:id="rId44"/>
    <p:sldId id="347" r:id="rId45"/>
    <p:sldId id="348" r:id="rId46"/>
    <p:sldId id="349" r:id="rId47"/>
    <p:sldId id="350" r:id="rId48"/>
    <p:sldId id="351" r:id="rId49"/>
    <p:sldId id="352" r:id="rId50"/>
    <p:sldId id="431" r:id="rId51"/>
    <p:sldId id="354" r:id="rId52"/>
    <p:sldId id="355" r:id="rId53"/>
    <p:sldId id="356" r:id="rId54"/>
    <p:sldId id="357" r:id="rId55"/>
    <p:sldId id="358" r:id="rId56"/>
    <p:sldId id="430" r:id="rId57"/>
    <p:sldId id="425" r:id="rId58"/>
    <p:sldId id="361" r:id="rId59"/>
    <p:sldId id="362" r:id="rId60"/>
    <p:sldId id="363" r:id="rId61"/>
    <p:sldId id="364" r:id="rId62"/>
    <p:sldId id="365" r:id="rId63"/>
    <p:sldId id="366" r:id="rId64"/>
    <p:sldId id="367" r:id="rId65"/>
    <p:sldId id="368" r:id="rId66"/>
    <p:sldId id="369" r:id="rId67"/>
    <p:sldId id="370" r:id="rId68"/>
    <p:sldId id="371" r:id="rId69"/>
    <p:sldId id="372" r:id="rId70"/>
    <p:sldId id="373" r:id="rId71"/>
    <p:sldId id="374" r:id="rId72"/>
    <p:sldId id="375" r:id="rId73"/>
    <p:sldId id="376" r:id="rId74"/>
    <p:sldId id="377" r:id="rId75"/>
    <p:sldId id="378" r:id="rId76"/>
    <p:sldId id="379" r:id="rId77"/>
    <p:sldId id="380" r:id="rId78"/>
    <p:sldId id="381" r:id="rId79"/>
    <p:sldId id="426" r:id="rId80"/>
    <p:sldId id="383" r:id="rId81"/>
    <p:sldId id="409" r:id="rId82"/>
    <p:sldId id="384" r:id="rId83"/>
    <p:sldId id="410" r:id="rId84"/>
    <p:sldId id="427" r:id="rId85"/>
    <p:sldId id="386" r:id="rId86"/>
    <p:sldId id="387" r:id="rId87"/>
    <p:sldId id="388" r:id="rId88"/>
    <p:sldId id="389" r:id="rId89"/>
    <p:sldId id="390" r:id="rId90"/>
    <p:sldId id="391" r:id="rId91"/>
    <p:sldId id="305" r:id="rId9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400195"/>
    <a:srgbClr val="AD0000"/>
    <a:srgbClr val="B18188"/>
    <a:srgbClr val="8E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22" autoAdjust="0"/>
    <p:restoredTop sz="90693" autoAdjust="0"/>
  </p:normalViewPr>
  <p:slideViewPr>
    <p:cSldViewPr snapToGrid="0" snapToObjects="1">
      <p:cViewPr varScale="1">
        <p:scale>
          <a:sx n="63" d="100"/>
          <a:sy n="63" d="100"/>
        </p:scale>
        <p:origin x="1014" y="72"/>
      </p:cViewPr>
      <p:guideLst>
        <p:guide orient="horz" pos="2160"/>
        <p:guide pos="2880"/>
      </p:guideLst>
    </p:cSldViewPr>
  </p:slideViewPr>
  <p:outlineViewPr>
    <p:cViewPr>
      <p:scale>
        <a:sx n="50" d="100"/>
        <a:sy n="50" d="100"/>
      </p:scale>
      <p:origin x="0" y="-100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commentAuthors" Target="commentAuthor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 Id="rId9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4/16/2018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srgbClr val="000000"/>
                </a:solidFill>
                <a:latin typeface="Times New Roman" pitchFamily="-109" charset="0"/>
                <a:ea typeface="ＭＳ Ｐゴシック" charset="0"/>
              </a:rPr>
              <a:t> Note: implicit assumption here: destination based forwarding</a:t>
            </a:r>
            <a:endParaRPr lang="en-US" dirty="0">
              <a:solidFill>
                <a:srgbClr val="000000"/>
              </a:solidFill>
              <a:latin typeface="Times New Roman" pitchFamily="-109" charset="0"/>
              <a:ea typeface="ＭＳ Ｐゴシック"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86919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srgbClr val="000000"/>
                </a:solidFill>
                <a:latin typeface="Times New Roman" pitchFamily="-109" charset="0"/>
                <a:ea typeface="ＭＳ Ｐゴシック" charset="0"/>
              </a:rPr>
              <a:t> Note: implicit assumption here: destination based forwarding</a:t>
            </a:r>
            <a:endParaRPr lang="en-US" dirty="0">
              <a:solidFill>
                <a:srgbClr val="000000"/>
              </a:solidFill>
              <a:latin typeface="Times New Roman" pitchFamily="-109" charset="0"/>
              <a:ea typeface="ＭＳ Ｐゴシック"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93339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srgbClr val="000000"/>
                </a:solidFill>
                <a:latin typeface="Times New Roman" pitchFamily="-109" charset="0"/>
                <a:ea typeface="ＭＳ Ｐゴシック" charset="0"/>
              </a:rPr>
              <a:t> Note: implicit assumption here: destination based forwarding</a:t>
            </a:r>
            <a:endParaRPr lang="en-US" dirty="0">
              <a:solidFill>
                <a:srgbClr val="000000"/>
              </a:solidFill>
              <a:latin typeface="Times New Roman" pitchFamily="-109" charset="0"/>
              <a:ea typeface="ＭＳ Ｐゴシック"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6467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4/16/2018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4/16/2018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2017, 2013,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gaia.cs.umass.edu/kurose_ross/interactiv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0.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wmf"/><Relationship Id="rId2" Type="http://schemas.openxmlformats.org/officeDocument/2006/relationships/slideLayout" Target="../slideLayouts/slideLayout23.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8.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8.bin"/><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10.bin"/><Relationship Id="rId7" Type="http://schemas.openxmlformats.org/officeDocument/2006/relationships/image" Target="../media/image26.png"/><Relationship Id="rId2" Type="http://schemas.openxmlformats.org/officeDocument/2006/relationships/slideLayout" Target="../slideLayouts/slideLayout20.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11.bin"/><Relationship Id="rId4" Type="http://schemas.openxmlformats.org/officeDocument/2006/relationships/image" Target="../media/image23.wmf"/><Relationship Id="rId9" Type="http://schemas.openxmlformats.org/officeDocument/2006/relationships/image" Target="../media/image25.wmf"/></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gaia.cs.umass.edu/kurose_ross/interactive/" TargetMode="External"/><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0.xml"/><Relationship Id="rId1" Type="http://schemas.openxmlformats.org/officeDocument/2006/relationships/vmlDrawing" Target="../drawings/vmlDrawing7.vml"/><Relationship Id="rId4" Type="http://schemas.openxmlformats.org/officeDocument/2006/relationships/image" Target="../media/image33.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6396"/>
            <a:ext cx="8363663" cy="1024714"/>
          </a:xfrm>
        </p:spPr>
        <p:txBody>
          <a:bodyPr anchor="ctr"/>
          <a:lstStyle/>
          <a:p>
            <a:pPr>
              <a:buSzPct val="100000"/>
            </a:pPr>
            <a:r>
              <a:rPr lang="en-US" altLang="en-US" dirty="0">
                <a:solidFill>
                  <a:schemeClr val="tx2"/>
                </a:solidFill>
                <a:latin typeface="Times New Roman" panose="02020603050405020304" pitchFamily="18" charset="0"/>
                <a:ea typeface="Arial"/>
                <a:cs typeface="Times New Roman" panose="02020603050405020304" pitchFamily="18" charset="0"/>
                <a:sym typeface="Arial"/>
              </a:rPr>
              <a:t>Computer Networking: A Top Down Approach</a:t>
            </a:r>
            <a:endParaRPr lang="en-US" dirty="0">
              <a:solidFill>
                <a:schemeClr val="tx2"/>
              </a:solidFill>
              <a:latin typeface="Times New Roman" panose="02020603050405020304" pitchFamily="18" charset="0"/>
              <a:ea typeface="Arial"/>
              <a:cs typeface="Times New Roman" panose="02020603050405020304" pitchFamily="18" charset="0"/>
              <a:sym typeface="Arial"/>
            </a:endParaRPr>
          </a:p>
        </p:txBody>
      </p:sp>
      <p:sp>
        <p:nvSpPr>
          <p:cNvPr id="3" name="Text Placeholder 2"/>
          <p:cNvSpPr>
            <a:spLocks noGrp="1"/>
          </p:cNvSpPr>
          <p:nvPr>
            <p:ph type="body" idx="1"/>
          </p:nvPr>
        </p:nvSpPr>
        <p:spPr>
          <a:xfrm>
            <a:off x="457200" y="1252675"/>
            <a:ext cx="8363662" cy="440017"/>
          </a:xfrm>
        </p:spPr>
        <p:txBody>
          <a:bodyPr/>
          <a:lstStyle/>
          <a:p>
            <a:r>
              <a:rPr lang="en-US" dirty="0" smtClean="0">
                <a:solidFill>
                  <a:schemeClr val="tx2"/>
                </a:solidFill>
                <a:latin typeface="+mn-lt"/>
              </a:rPr>
              <a:t>Seventh Edition</a:t>
            </a:r>
            <a:endParaRPr lang="en-US" dirty="0">
              <a:solidFill>
                <a:schemeClr val="tx2"/>
              </a:solidFill>
              <a:latin typeface="+mn-lt"/>
            </a:endParaRPr>
          </a:p>
        </p:txBody>
      </p:sp>
      <p:sp>
        <p:nvSpPr>
          <p:cNvPr id="4" name="Text Placeholder 3"/>
          <p:cNvSpPr>
            <a:spLocks noGrp="1"/>
          </p:cNvSpPr>
          <p:nvPr>
            <p:ph type="body" idx="2"/>
          </p:nvPr>
        </p:nvSpPr>
        <p:spPr>
          <a:xfrm>
            <a:off x="4876800" y="2285999"/>
            <a:ext cx="3657600" cy="739083"/>
          </a:xfrm>
        </p:spPr>
        <p:txBody>
          <a:bodyPr/>
          <a:lstStyle/>
          <a:p>
            <a:pPr lvl="0" algn="ctr"/>
            <a:r>
              <a:rPr lang="en-US" b="1" dirty="0" smtClean="0">
                <a:latin typeface="+mn-lt"/>
              </a:rPr>
              <a:t>Chapter 5</a:t>
            </a:r>
            <a:endParaRPr lang="en-US" b="1" dirty="0">
              <a:latin typeface="+mn-lt"/>
            </a:endParaRPr>
          </a:p>
        </p:txBody>
      </p:sp>
      <p:sp>
        <p:nvSpPr>
          <p:cNvPr id="5" name="Text Placeholder 4"/>
          <p:cNvSpPr>
            <a:spLocks noGrp="1"/>
          </p:cNvSpPr>
          <p:nvPr>
            <p:ph type="body" idx="3"/>
          </p:nvPr>
        </p:nvSpPr>
        <p:spPr>
          <a:xfrm>
            <a:off x="5166360" y="3114461"/>
            <a:ext cx="3287486" cy="1235866"/>
          </a:xfrm>
        </p:spPr>
        <p:txBody>
          <a:bodyPr/>
          <a:lstStyle/>
          <a:p>
            <a:pPr algn="ctr" eaLnBrk="1" hangingPunct="1"/>
            <a:r>
              <a:rPr lang="en-US" altLang="en-US" dirty="0">
                <a:solidFill>
                  <a:schemeClr val="tx1"/>
                </a:solidFill>
                <a:latin typeface="+mn-lt"/>
              </a:rPr>
              <a:t>The </a:t>
            </a:r>
            <a:r>
              <a:rPr lang="en-US" altLang="en-US" dirty="0" smtClean="0">
                <a:solidFill>
                  <a:schemeClr val="tx1"/>
                </a:solidFill>
                <a:latin typeface="+mn-lt"/>
              </a:rPr>
              <a:t>Network Layer</a:t>
            </a:r>
            <a:r>
              <a:rPr lang="en-US" altLang="en-US" dirty="0">
                <a:solidFill>
                  <a:schemeClr val="tx1"/>
                </a:solidFill>
                <a:latin typeface="+mn-lt"/>
              </a:rPr>
              <a:t>: </a:t>
            </a:r>
            <a:r>
              <a:rPr lang="en-US" altLang="en-US" dirty="0" smtClean="0">
                <a:solidFill>
                  <a:schemeClr val="tx1"/>
                </a:solidFill>
                <a:latin typeface="+mn-lt"/>
              </a:rPr>
              <a:t>Control Plane</a:t>
            </a:r>
            <a:endParaRPr lang="en-US" altLang="en-US" dirty="0">
              <a:solidFill>
                <a:schemeClr val="tx1"/>
              </a:solidFill>
              <a:latin typeface="+mn-lt"/>
            </a:endParaRPr>
          </a:p>
        </p:txBody>
      </p:sp>
      <p:pic>
        <p:nvPicPr>
          <p:cNvPr id="9" name="Picture 1" descr="Front Cover: Computer Networking: A Top Down Approach Seventh Edition by Kurose and Ro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056" y="1806237"/>
            <a:ext cx="3621420" cy="4515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2017, 2013, 2010 Pearson </a:t>
            </a:r>
            <a:r>
              <a:rPr lang="en-US" altLang="en-US" sz="1200" dirty="0">
                <a:solidFill>
                  <a:schemeClr val="tx1"/>
                </a:solidFill>
                <a:latin typeface="Verdana"/>
                <a:ea typeface="Verdana" panose="020B0604030504040204" pitchFamily="34" charset="0"/>
                <a:cs typeface="Verdana" panose="020B0604030504040204" pitchFamily="34" charset="0"/>
              </a:rPr>
              <a:t>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8" name="TextBox 7"/>
          <p:cNvSpPr txBox="1"/>
          <p:nvPr/>
        </p:nvSpPr>
        <p:spPr>
          <a:xfrm>
            <a:off x="5128591" y="4456706"/>
            <a:ext cx="3405809"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Graph Abstraction: Costs</a:t>
            </a:r>
            <a:endParaRPr lang="en-US" dirty="0">
              <a:latin typeface="Times New Roman" panose="02020603050405020304" pitchFamily="18" charset="0"/>
              <a:cs typeface="+mj-cs"/>
            </a:endParaRPr>
          </a:p>
        </p:txBody>
      </p:sp>
      <p:pic>
        <p:nvPicPr>
          <p:cNvPr id="79" name="Picture 78" descr="6 routers are linked with numbered wires. 4 are arranged in a square, with a router on either side of the square. From the top left of the square moving clockwise, routers v, w, y, x. Left side, router u. Right side, router z. Router v. Link to w, 3. Link to x, 2. Link to u, 2. Router w. Link to z, 5. Link to y, 1. Link to x, 3. Router z. Link to y, 2. Router y. Link to x, 1. Router x. Link to u, 1. Router u. Link to w, 5."/>
          <p:cNvPicPr>
            <a:picLocks noChangeAspect="1"/>
          </p:cNvPicPr>
          <p:nvPr/>
        </p:nvPicPr>
        <p:blipFill>
          <a:blip r:embed="rId3"/>
          <a:stretch>
            <a:fillRect/>
          </a:stretch>
        </p:blipFill>
        <p:spPr>
          <a:xfrm>
            <a:off x="457200" y="1815871"/>
            <a:ext cx="3646970" cy="2474727"/>
          </a:xfrm>
          <a:prstGeom prst="rect">
            <a:avLst/>
          </a:prstGeom>
        </p:spPr>
      </p:pic>
      <p:graphicFrame>
        <p:nvGraphicFramePr>
          <p:cNvPr id="6" name="Object 5" descr="c left parenthesis x, x prime right parenthesis = cost of link left parenthesis x, x prime right parenthesis. For example, c left parenthesis w, z right parenthesis = 5."/>
          <p:cNvGraphicFramePr>
            <a:graphicFrameLocks noChangeAspect="1"/>
          </p:cNvGraphicFramePr>
          <p:nvPr>
            <p:extLst>
              <p:ext uri="{D42A27DB-BD31-4B8C-83A1-F6EECF244321}">
                <p14:modId xmlns:p14="http://schemas.microsoft.com/office/powerpoint/2010/main" val="603534514"/>
              </p:ext>
            </p:extLst>
          </p:nvPr>
        </p:nvGraphicFramePr>
        <p:xfrm>
          <a:off x="4335463" y="1616075"/>
          <a:ext cx="4471987" cy="400050"/>
        </p:xfrm>
        <a:graphic>
          <a:graphicData uri="http://schemas.openxmlformats.org/presentationml/2006/ole">
            <mc:AlternateContent xmlns:mc="http://schemas.openxmlformats.org/markup-compatibility/2006">
              <mc:Choice xmlns:v="urn:schemas-microsoft-com:vml" Requires="v">
                <p:oleObj spid="_x0000_s2678" name="Equation" r:id="rId4" imgW="2831760" imgH="253800" progId="Equation.DSMT4">
                  <p:embed/>
                </p:oleObj>
              </mc:Choice>
              <mc:Fallback>
                <p:oleObj name="Equation" r:id="rId4" imgW="2831760" imgH="253800" progId="Equation.DSMT4">
                  <p:embed/>
                  <p:pic>
                    <p:nvPicPr>
                      <p:cNvPr id="0" name=""/>
                      <p:cNvPicPr/>
                      <p:nvPr/>
                    </p:nvPicPr>
                    <p:blipFill>
                      <a:blip r:embed="rId5"/>
                      <a:stretch>
                        <a:fillRect/>
                      </a:stretch>
                    </p:blipFill>
                    <p:spPr>
                      <a:xfrm>
                        <a:off x="4335463" y="1616075"/>
                        <a:ext cx="4471987" cy="400050"/>
                      </a:xfrm>
                      <a:prstGeom prst="rect">
                        <a:avLst/>
                      </a:prstGeom>
                    </p:spPr>
                  </p:pic>
                </p:oleObj>
              </mc:Fallback>
            </mc:AlternateContent>
          </a:graphicData>
        </a:graphic>
      </p:graphicFrame>
      <p:sp>
        <p:nvSpPr>
          <p:cNvPr id="3" name="Content Placeholder 2"/>
          <p:cNvSpPr>
            <a:spLocks noGrp="1"/>
          </p:cNvSpPr>
          <p:nvPr>
            <p:ph type="body" idx="1"/>
          </p:nvPr>
        </p:nvSpPr>
        <p:spPr>
          <a:xfrm>
            <a:off x="4954137" y="2250114"/>
            <a:ext cx="3853314" cy="1415742"/>
          </a:xfrm>
        </p:spPr>
        <p:txBody>
          <a:bodyPr wrap="square" lIns="91425" tIns="91425" rIns="91425" bIns="91425">
            <a:spAutoFit/>
          </a:bodyPr>
          <a:lstStyle/>
          <a:p>
            <a:pPr marL="0" lvl="0" indent="0" eaLnBrk="0" fontAlgn="base" hangingPunct="0">
              <a:spcAft>
                <a:spcPct val="0"/>
              </a:spcAft>
              <a:buNone/>
            </a:pPr>
            <a:r>
              <a:rPr lang="en-US" sz="2000" kern="1200" dirty="0" smtClean="0">
                <a:solidFill>
                  <a:srgbClr val="000000"/>
                </a:solidFill>
                <a:latin typeface="Arial (Body)"/>
              </a:rPr>
              <a:t>cost </a:t>
            </a:r>
            <a:r>
              <a:rPr lang="en-US" sz="2000" kern="1200" dirty="0">
                <a:solidFill>
                  <a:srgbClr val="000000"/>
                </a:solidFill>
                <a:latin typeface="Arial (Body)"/>
              </a:rPr>
              <a:t>could always be 1, </a:t>
            </a:r>
            <a:r>
              <a:rPr lang="en-US" sz="2000" kern="1200" dirty="0" smtClean="0">
                <a:solidFill>
                  <a:srgbClr val="000000"/>
                </a:solidFill>
                <a:latin typeface="Arial (Body)"/>
              </a:rPr>
              <a:t>or inversely </a:t>
            </a:r>
            <a:r>
              <a:rPr lang="en-US" sz="2000" kern="1200" dirty="0">
                <a:solidFill>
                  <a:srgbClr val="000000"/>
                </a:solidFill>
                <a:latin typeface="Arial (Body)"/>
              </a:rPr>
              <a:t>related to </a:t>
            </a:r>
            <a:r>
              <a:rPr lang="en-US" sz="2000" kern="1200" dirty="0" smtClean="0">
                <a:solidFill>
                  <a:srgbClr val="000000"/>
                </a:solidFill>
                <a:latin typeface="Arial (Body)"/>
              </a:rPr>
              <a:t>bandwidth, or </a:t>
            </a:r>
            <a:r>
              <a:rPr lang="en-US" sz="2000" kern="1200" dirty="0">
                <a:solidFill>
                  <a:srgbClr val="000000"/>
                </a:solidFill>
                <a:latin typeface="Arial (Body)"/>
              </a:rPr>
              <a:t>inversely related </a:t>
            </a:r>
            <a:r>
              <a:rPr lang="en-US" sz="2000" kern="1200" dirty="0" smtClean="0">
                <a:solidFill>
                  <a:srgbClr val="000000"/>
                </a:solidFill>
                <a:latin typeface="Arial (Body)"/>
              </a:rPr>
              <a:t>to congestion</a:t>
            </a:r>
            <a:endParaRPr lang="en-US" sz="2000" kern="1200" dirty="0">
              <a:solidFill>
                <a:srgbClr val="000000"/>
              </a:solidFill>
              <a:latin typeface="Arial (Body)"/>
            </a:endParaRPr>
          </a:p>
        </p:txBody>
      </p:sp>
      <p:graphicFrame>
        <p:nvGraphicFramePr>
          <p:cNvPr id="7" name="Object 6" descr="Cost of path left parenthesis x sub 1, x sub 2, x sub 3, so on, x sub p right parenthesis = c left parenthesis x sub 1, x sub 2 right parenthesis + c left parenthesis x sub 2, x sub 3 right parenthesis + so on + c left parenthesis x sub p minus 1, x sub p right parenthesis."/>
          <p:cNvGraphicFramePr>
            <a:graphicFrameLocks noChangeAspect="1"/>
          </p:cNvGraphicFramePr>
          <p:nvPr>
            <p:extLst>
              <p:ext uri="{D42A27DB-BD31-4B8C-83A1-F6EECF244321}">
                <p14:modId xmlns:p14="http://schemas.microsoft.com/office/powerpoint/2010/main" val="3897934375"/>
              </p:ext>
            </p:extLst>
          </p:nvPr>
        </p:nvGraphicFramePr>
        <p:xfrm>
          <a:off x="762481" y="4686903"/>
          <a:ext cx="7637564" cy="438410"/>
        </p:xfrm>
        <a:graphic>
          <a:graphicData uri="http://schemas.openxmlformats.org/presentationml/2006/ole">
            <mc:AlternateContent xmlns:mc="http://schemas.openxmlformats.org/markup-compatibility/2006">
              <mc:Choice xmlns:v="urn:schemas-microsoft-com:vml" Requires="v">
                <p:oleObj spid="_x0000_s2679" name="Equation" r:id="rId6" imgW="4203360" imgH="241200" progId="Equation.DSMT4">
                  <p:embed/>
                </p:oleObj>
              </mc:Choice>
              <mc:Fallback>
                <p:oleObj name="Equation" r:id="rId6" imgW="4203360" imgH="241200" progId="Equation.DSMT4">
                  <p:embed/>
                  <p:pic>
                    <p:nvPicPr>
                      <p:cNvPr id="0" name=""/>
                      <p:cNvPicPr/>
                      <p:nvPr/>
                    </p:nvPicPr>
                    <p:blipFill>
                      <a:blip r:embed="rId7"/>
                      <a:stretch>
                        <a:fillRect/>
                      </a:stretch>
                    </p:blipFill>
                    <p:spPr>
                      <a:xfrm>
                        <a:off x="762481" y="4686903"/>
                        <a:ext cx="7637564" cy="438410"/>
                      </a:xfrm>
                      <a:prstGeom prst="rect">
                        <a:avLst/>
                      </a:prstGeom>
                    </p:spPr>
                  </p:pic>
                </p:oleObj>
              </mc:Fallback>
            </mc:AlternateContent>
          </a:graphicData>
        </a:graphic>
      </p:graphicFrame>
      <p:sp>
        <p:nvSpPr>
          <p:cNvPr id="5" name="Content Placeholder 4"/>
          <p:cNvSpPr>
            <a:spLocks noGrp="1"/>
          </p:cNvSpPr>
          <p:nvPr>
            <p:ph sz="quarter" idx="4294967295"/>
          </p:nvPr>
        </p:nvSpPr>
        <p:spPr>
          <a:xfrm>
            <a:off x="644071" y="5356222"/>
            <a:ext cx="8042729" cy="877133"/>
          </a:xfrm>
        </p:spPr>
        <p:txBody>
          <a:bodyPr wrap="square" lIns="91425" tIns="91425" rIns="91425" bIns="91425">
            <a:spAutoFit/>
          </a:bodyPr>
          <a:lstStyle/>
          <a:p>
            <a:pPr marL="0" lvl="0" indent="0" eaLnBrk="0" fontAlgn="base" hangingPunct="0">
              <a:spcBef>
                <a:spcPts val="600"/>
              </a:spcBef>
              <a:spcAft>
                <a:spcPct val="0"/>
              </a:spcAft>
              <a:buNone/>
            </a:pPr>
            <a:r>
              <a:rPr lang="en-US" sz="2000" b="1" kern="1200" dirty="0">
                <a:solidFill>
                  <a:srgbClr val="000000"/>
                </a:solidFill>
                <a:latin typeface="Arial (Body)"/>
              </a:rPr>
              <a:t>key question</a:t>
            </a:r>
            <a:r>
              <a:rPr lang="en-US" sz="2000" i="1" kern="1200" dirty="0">
                <a:solidFill>
                  <a:srgbClr val="000000"/>
                </a:solidFill>
                <a:latin typeface="Arial (Body)"/>
              </a:rPr>
              <a:t>:</a:t>
            </a:r>
            <a:r>
              <a:rPr lang="en-US" sz="2000" kern="1200" dirty="0">
                <a:solidFill>
                  <a:srgbClr val="000000"/>
                </a:solidFill>
                <a:latin typeface="Arial (Body)"/>
              </a:rPr>
              <a:t> what is the least-cost path between u and </a:t>
            </a:r>
            <a:r>
              <a:rPr lang="en-US" sz="2000" kern="1200" dirty="0" smtClean="0">
                <a:solidFill>
                  <a:srgbClr val="000000"/>
                </a:solidFill>
                <a:latin typeface="Arial (Body)"/>
              </a:rPr>
              <a:t>z?</a:t>
            </a:r>
          </a:p>
          <a:p>
            <a:pPr marL="0" lvl="0" indent="0" eaLnBrk="0" fontAlgn="base" hangingPunct="0">
              <a:spcBef>
                <a:spcPts val="600"/>
              </a:spcBef>
              <a:spcAft>
                <a:spcPct val="0"/>
              </a:spcAft>
              <a:buNone/>
            </a:pPr>
            <a:r>
              <a:rPr lang="en-US" sz="2000" b="1" kern="1200" dirty="0" smtClean="0">
                <a:solidFill>
                  <a:srgbClr val="000000"/>
                </a:solidFill>
                <a:latin typeface="Arial (Body)"/>
              </a:rPr>
              <a:t>routing </a:t>
            </a:r>
            <a:r>
              <a:rPr lang="en-US" sz="2000" b="1" kern="1200" dirty="0">
                <a:solidFill>
                  <a:srgbClr val="000000"/>
                </a:solidFill>
                <a:latin typeface="Arial (Body)"/>
              </a:rPr>
              <a:t>algorithm</a:t>
            </a:r>
            <a:r>
              <a:rPr lang="en-US" sz="2000" i="1" kern="1200" dirty="0">
                <a:solidFill>
                  <a:srgbClr val="000000"/>
                </a:solidFill>
                <a:latin typeface="Arial (Body)"/>
              </a:rPr>
              <a:t>:</a:t>
            </a:r>
            <a:r>
              <a:rPr lang="en-US" sz="2000" kern="1200" dirty="0">
                <a:solidFill>
                  <a:srgbClr val="000000"/>
                </a:solidFill>
                <a:latin typeface="Arial (Body)"/>
              </a:rPr>
              <a:t> algorithm that finds that least cost path</a:t>
            </a:r>
          </a:p>
        </p:txBody>
      </p:sp>
    </p:spTree>
    <p:extLst>
      <p:ext uri="{BB962C8B-B14F-4D97-AF65-F5344CB8AC3E}">
        <p14:creationId xmlns:p14="http://schemas.microsoft.com/office/powerpoint/2010/main" val="500087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Routing Algorithm Classification</a:t>
            </a:r>
            <a:endParaRPr lang="en-US" dirty="0"/>
          </a:p>
        </p:txBody>
      </p:sp>
      <p:sp>
        <p:nvSpPr>
          <p:cNvPr id="3" name="Text Placeholder 2"/>
          <p:cNvSpPr>
            <a:spLocks noGrp="1"/>
          </p:cNvSpPr>
          <p:nvPr>
            <p:ph type="body" idx="1"/>
          </p:nvPr>
        </p:nvSpPr>
        <p:spPr>
          <a:xfrm>
            <a:off x="457200" y="1600200"/>
            <a:ext cx="4389120" cy="2278061"/>
          </a:xfrm>
        </p:spPr>
        <p:txBody>
          <a:bodyPr/>
          <a:lstStyle/>
          <a:p>
            <a:pPr marL="0" lvl="0" indent="0" eaLnBrk="0" fontAlgn="base" hangingPunct="0">
              <a:spcAft>
                <a:spcPct val="0"/>
              </a:spcAft>
              <a:buNone/>
            </a:pPr>
            <a:r>
              <a:rPr lang="en-US" sz="2000" b="1" dirty="0">
                <a:solidFill>
                  <a:srgbClr val="000000"/>
                </a:solidFill>
                <a:latin typeface="+mn-lt"/>
              </a:rPr>
              <a:t>Q: global or decentralized information?</a:t>
            </a:r>
          </a:p>
          <a:p>
            <a:pPr marL="0" lvl="0" indent="0" eaLnBrk="0" fontAlgn="base" hangingPunct="0">
              <a:spcAft>
                <a:spcPct val="0"/>
              </a:spcAft>
              <a:buNone/>
            </a:pPr>
            <a:r>
              <a:rPr lang="en-US" sz="2000" b="1" dirty="0">
                <a:solidFill>
                  <a:srgbClr val="000000"/>
                </a:solidFill>
                <a:latin typeface="+mn-lt"/>
              </a:rPr>
              <a:t>global:</a:t>
            </a:r>
          </a:p>
          <a:p>
            <a:pPr marL="255651" lvl="0" indent="-255651" eaLnBrk="0" fontAlgn="base" hangingPunct="0">
              <a:spcBef>
                <a:spcPts val="600"/>
              </a:spcBef>
              <a:spcAft>
                <a:spcPct val="0"/>
              </a:spcAft>
            </a:pPr>
            <a:r>
              <a:rPr lang="en-US" sz="2000" dirty="0">
                <a:solidFill>
                  <a:srgbClr val="000000"/>
                </a:solidFill>
                <a:latin typeface="+mn-lt"/>
              </a:rPr>
              <a:t>all routers have complete topology, link cost info</a:t>
            </a:r>
          </a:p>
          <a:p>
            <a:pPr marL="255651" lvl="0" indent="-255651" eaLnBrk="0" fontAlgn="base" hangingPunct="0">
              <a:spcBef>
                <a:spcPts val="600"/>
              </a:spcBef>
              <a:spcAft>
                <a:spcPct val="0"/>
              </a:spcAft>
            </a:pPr>
            <a:r>
              <a:rPr lang="en-US" altLang="ja-JP" sz="2000" b="1" dirty="0">
                <a:solidFill>
                  <a:srgbClr val="000000"/>
                </a:solidFill>
                <a:latin typeface="+mn-lt"/>
              </a:rPr>
              <a:t>“link state” </a:t>
            </a:r>
            <a:r>
              <a:rPr lang="en-US" altLang="ja-JP" sz="2000" b="1" dirty="0" smtClean="0">
                <a:solidFill>
                  <a:srgbClr val="000000"/>
                </a:solidFill>
                <a:latin typeface="+mn-lt"/>
              </a:rPr>
              <a:t>algorithms</a:t>
            </a:r>
            <a:endParaRPr lang="en-US" altLang="ja-JP" sz="2000" b="1" dirty="0">
              <a:solidFill>
                <a:srgbClr val="000000"/>
              </a:solidFill>
              <a:latin typeface="+mn-lt"/>
            </a:endParaRPr>
          </a:p>
        </p:txBody>
      </p:sp>
      <p:sp>
        <p:nvSpPr>
          <p:cNvPr id="4" name="Content Placeholder 3"/>
          <p:cNvSpPr>
            <a:spLocks noGrp="1"/>
          </p:cNvSpPr>
          <p:nvPr>
            <p:ph sz="quarter" idx="13"/>
          </p:nvPr>
        </p:nvSpPr>
        <p:spPr>
          <a:xfrm>
            <a:off x="457200" y="3878262"/>
            <a:ext cx="4389120" cy="2141538"/>
          </a:xfrm>
        </p:spPr>
        <p:txBody>
          <a:bodyPr/>
          <a:lstStyle/>
          <a:p>
            <a:pPr marL="0" lvl="0" indent="0" eaLnBrk="0" fontAlgn="base" hangingPunct="0">
              <a:spcAft>
                <a:spcPct val="0"/>
              </a:spcAft>
              <a:buNone/>
            </a:pPr>
            <a:r>
              <a:rPr lang="en-US" sz="2000" b="1" dirty="0">
                <a:solidFill>
                  <a:srgbClr val="000000"/>
                </a:solidFill>
                <a:latin typeface="+mn-lt"/>
              </a:rPr>
              <a:t>decentralized:</a:t>
            </a:r>
          </a:p>
          <a:p>
            <a:pPr marL="255651" lvl="0" indent="-255651" eaLnBrk="0" fontAlgn="base" hangingPunct="0">
              <a:spcBef>
                <a:spcPts val="600"/>
              </a:spcBef>
              <a:spcAft>
                <a:spcPct val="0"/>
              </a:spcAft>
              <a:buFont typeface="Arial" panose="020B0604020202020204" pitchFamily="34" charset="0"/>
              <a:buChar char="•"/>
            </a:pPr>
            <a:r>
              <a:rPr lang="en-US" sz="2000" dirty="0">
                <a:solidFill>
                  <a:srgbClr val="000000"/>
                </a:solidFill>
                <a:latin typeface="+mn-lt"/>
              </a:rPr>
              <a:t>router knows physically-connected neighbors, link costs to neighbors</a:t>
            </a:r>
          </a:p>
          <a:p>
            <a:pPr marL="255651" lvl="0" indent="-255651" eaLnBrk="0" fontAlgn="base" hangingPunct="0">
              <a:spcBef>
                <a:spcPts val="600"/>
              </a:spcBef>
              <a:spcAft>
                <a:spcPct val="0"/>
              </a:spcAft>
              <a:buFont typeface="Arial" panose="020B0604020202020204" pitchFamily="34" charset="0"/>
              <a:buChar char="•"/>
            </a:pPr>
            <a:r>
              <a:rPr lang="en-US" sz="2000" dirty="0">
                <a:solidFill>
                  <a:srgbClr val="000000"/>
                </a:solidFill>
                <a:latin typeface="+mn-lt"/>
              </a:rPr>
              <a:t>iterative process of computation, exchange of info with neighbors</a:t>
            </a:r>
          </a:p>
          <a:p>
            <a:pPr marL="255651" lvl="0" indent="-255651" eaLnBrk="0" fontAlgn="base" hangingPunct="0">
              <a:spcBef>
                <a:spcPts val="600"/>
              </a:spcBef>
              <a:spcAft>
                <a:spcPct val="0"/>
              </a:spcAft>
              <a:buFont typeface="Arial" panose="020B0604020202020204" pitchFamily="34" charset="0"/>
              <a:buChar char="•"/>
            </a:pPr>
            <a:r>
              <a:rPr lang="en-US" altLang="ja-JP" sz="2000" b="1" dirty="0">
                <a:solidFill>
                  <a:srgbClr val="000000"/>
                </a:solidFill>
                <a:latin typeface="+mn-lt"/>
              </a:rPr>
              <a:t>“distance vector” </a:t>
            </a:r>
            <a:r>
              <a:rPr lang="en-US" altLang="ja-JP" sz="2000" b="1" dirty="0" smtClean="0">
                <a:solidFill>
                  <a:srgbClr val="000000"/>
                </a:solidFill>
                <a:latin typeface="+mn-lt"/>
              </a:rPr>
              <a:t>algorithms</a:t>
            </a:r>
            <a:endParaRPr lang="en-US" sz="2000" b="1" dirty="0">
              <a:solidFill>
                <a:srgbClr val="000000"/>
              </a:solidFill>
              <a:latin typeface="+mn-lt"/>
            </a:endParaRPr>
          </a:p>
        </p:txBody>
      </p:sp>
      <p:sp>
        <p:nvSpPr>
          <p:cNvPr id="5" name="Content Placeholder 4"/>
          <p:cNvSpPr>
            <a:spLocks noGrp="1"/>
          </p:cNvSpPr>
          <p:nvPr>
            <p:ph sz="quarter" idx="14"/>
          </p:nvPr>
        </p:nvSpPr>
        <p:spPr>
          <a:xfrm>
            <a:off x="5154295" y="1600200"/>
            <a:ext cx="3535680" cy="1759901"/>
          </a:xfrm>
        </p:spPr>
        <p:txBody>
          <a:bodyPr/>
          <a:lstStyle/>
          <a:p>
            <a:pPr marL="0" lvl="0" indent="0" eaLnBrk="0" fontAlgn="base" hangingPunct="0">
              <a:spcAft>
                <a:spcPct val="0"/>
              </a:spcAft>
              <a:buNone/>
              <a:defRPr/>
            </a:pPr>
            <a:r>
              <a:rPr lang="en-US" sz="2000" b="1" dirty="0">
                <a:solidFill>
                  <a:srgbClr val="000000"/>
                </a:solidFill>
                <a:latin typeface="Arial (Body)"/>
              </a:rPr>
              <a:t>Q: static or dynamic?</a:t>
            </a:r>
          </a:p>
          <a:p>
            <a:pPr marL="0" lvl="0" indent="0" eaLnBrk="0" fontAlgn="base" hangingPunct="0">
              <a:spcAft>
                <a:spcPct val="0"/>
              </a:spcAft>
              <a:buNone/>
              <a:defRPr/>
            </a:pPr>
            <a:r>
              <a:rPr lang="en-US" sz="2000" b="1" dirty="0">
                <a:solidFill>
                  <a:srgbClr val="000000"/>
                </a:solidFill>
                <a:latin typeface="Arial (Body)"/>
              </a:rPr>
              <a:t>static</a:t>
            </a:r>
            <a:r>
              <a:rPr lang="en-US" sz="2000" b="1" i="0" dirty="0">
                <a:solidFill>
                  <a:srgbClr val="000000"/>
                </a:solidFill>
                <a:latin typeface="Arial (Body)"/>
              </a:rPr>
              <a:t>:</a:t>
            </a:r>
          </a:p>
          <a:p>
            <a:pPr marL="255651" lvl="0" indent="-255651" eaLnBrk="0" fontAlgn="base" hangingPunct="0">
              <a:spcAft>
                <a:spcPct val="0"/>
              </a:spcAft>
              <a:buFont typeface="Arial" panose="020B0604020202020204" pitchFamily="34" charset="0"/>
              <a:buChar char="•"/>
              <a:defRPr/>
            </a:pPr>
            <a:r>
              <a:rPr lang="en-US" sz="2000" dirty="0">
                <a:solidFill>
                  <a:srgbClr val="000000"/>
                </a:solidFill>
                <a:latin typeface="Arial (Body)"/>
              </a:rPr>
              <a:t>routes change slowly over </a:t>
            </a:r>
            <a:r>
              <a:rPr lang="en-US" sz="2000" dirty="0" smtClean="0">
                <a:solidFill>
                  <a:srgbClr val="000000"/>
                </a:solidFill>
                <a:latin typeface="Arial (Body)"/>
              </a:rPr>
              <a:t>time</a:t>
            </a:r>
            <a:endParaRPr lang="en-US" sz="2000" dirty="0">
              <a:solidFill>
                <a:srgbClr val="000000"/>
              </a:solidFill>
              <a:latin typeface="Arial (Body)"/>
            </a:endParaRPr>
          </a:p>
        </p:txBody>
      </p:sp>
      <p:sp>
        <p:nvSpPr>
          <p:cNvPr id="6" name="Content Placeholder 5"/>
          <p:cNvSpPr>
            <a:spLocks noGrp="1"/>
          </p:cNvSpPr>
          <p:nvPr>
            <p:ph sz="quarter" idx="15"/>
          </p:nvPr>
        </p:nvSpPr>
        <p:spPr>
          <a:xfrm>
            <a:off x="5154295" y="3414608"/>
            <a:ext cx="3535680" cy="2300392"/>
          </a:xfrm>
        </p:spPr>
        <p:txBody>
          <a:bodyPr/>
          <a:lstStyle/>
          <a:p>
            <a:pPr marL="0" lvl="0" indent="0" eaLnBrk="0" fontAlgn="base" hangingPunct="0">
              <a:spcAft>
                <a:spcPct val="0"/>
              </a:spcAft>
              <a:buNone/>
              <a:defRPr/>
            </a:pPr>
            <a:r>
              <a:rPr lang="en-US" sz="2000" b="1" dirty="0">
                <a:solidFill>
                  <a:srgbClr val="000000"/>
                </a:solidFill>
                <a:latin typeface="Arial (Body)"/>
              </a:rPr>
              <a:t>dynamic:</a:t>
            </a:r>
          </a:p>
          <a:p>
            <a:pPr marL="255651" lvl="0" indent="-255651" eaLnBrk="0" fontAlgn="base" hangingPunct="0">
              <a:spcAft>
                <a:spcPct val="0"/>
              </a:spcAft>
              <a:buFont typeface="Arial" panose="020B0604020202020204" pitchFamily="34" charset="0"/>
              <a:buChar char="•"/>
              <a:defRPr/>
            </a:pPr>
            <a:r>
              <a:rPr lang="en-US" sz="2000" dirty="0">
                <a:solidFill>
                  <a:srgbClr val="000000"/>
                </a:solidFill>
                <a:latin typeface="Arial (Body)"/>
              </a:rPr>
              <a:t>routes change more quickly</a:t>
            </a:r>
          </a:p>
          <a:p>
            <a:pPr marL="741553" lvl="1" indent="-284353" eaLnBrk="0" fontAlgn="base" hangingPunct="0">
              <a:spcAft>
                <a:spcPct val="0"/>
              </a:spcAft>
              <a:buFont typeface="Arial" panose="020B0604020202020204" pitchFamily="34" charset="0"/>
              <a:buChar char="–"/>
              <a:defRPr/>
            </a:pPr>
            <a:r>
              <a:rPr lang="en-US" sz="2000" dirty="0">
                <a:solidFill>
                  <a:srgbClr val="000000"/>
                </a:solidFill>
                <a:latin typeface="Arial (Body)"/>
              </a:rPr>
              <a:t>periodic update</a:t>
            </a:r>
          </a:p>
          <a:p>
            <a:pPr marL="741553" lvl="1" indent="-284353" eaLnBrk="0" fontAlgn="base" hangingPunct="0">
              <a:spcAft>
                <a:spcPct val="0"/>
              </a:spcAft>
              <a:buFont typeface="Arial" panose="020B0604020202020204" pitchFamily="34" charset="0"/>
              <a:buChar char="–"/>
              <a:defRPr/>
            </a:pPr>
            <a:r>
              <a:rPr lang="en-US" sz="2000" dirty="0">
                <a:solidFill>
                  <a:srgbClr val="000000"/>
                </a:solidFill>
                <a:latin typeface="Arial (Body)"/>
              </a:rPr>
              <a:t>in response to link cost </a:t>
            </a:r>
            <a:r>
              <a:rPr lang="en-US" sz="2000" dirty="0" smtClean="0">
                <a:solidFill>
                  <a:srgbClr val="000000"/>
                </a:solidFill>
                <a:latin typeface="Arial (Body)"/>
              </a:rPr>
              <a:t>changes</a:t>
            </a:r>
            <a:endParaRPr lang="en-US" sz="2000" dirty="0">
              <a:solidFill>
                <a:srgbClr val="000000"/>
              </a:solidFill>
              <a:latin typeface="Arial (Body)"/>
            </a:endParaRPr>
          </a:p>
        </p:txBody>
      </p:sp>
    </p:spTree>
    <p:extLst>
      <p:ext uri="{BB962C8B-B14F-4D97-AF65-F5344CB8AC3E}">
        <p14:creationId xmlns:p14="http://schemas.microsoft.com/office/powerpoint/2010/main" val="598051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altLang="en-US" dirty="0">
                <a:solidFill>
                  <a:schemeClr val="tx2"/>
                </a:solidFill>
                <a:ea typeface="ＭＳ Ｐゴシック" charset="-128"/>
              </a:rPr>
              <a:t>Learning </a:t>
            </a:r>
            <a:r>
              <a:rPr lang="en-US" altLang="en-US" dirty="0" smtClean="0">
                <a:solidFill>
                  <a:schemeClr val="tx2"/>
                </a:solidFill>
                <a:ea typeface="ＭＳ Ｐゴシック" charset="-128"/>
              </a:rPr>
              <a:t>Objectives </a:t>
            </a:r>
            <a:r>
              <a:rPr lang="en-US" altLang="en-US" sz="2000" b="0" dirty="0" smtClean="0">
                <a:solidFill>
                  <a:schemeClr val="tx2"/>
                </a:solidFill>
                <a:ea typeface="ＭＳ Ｐゴシック" charset="-128"/>
              </a:rPr>
              <a:t>(3 of 9)</a:t>
            </a:r>
            <a:endParaRPr lang="en-US" sz="2000" b="0" kern="1200" dirty="0">
              <a:solidFill>
                <a:schemeClr val="tx2"/>
              </a:solidFill>
              <a:latin typeface="Times New Roman" panose="02020603050405020304" pitchFamily="18" charset="0"/>
            </a:endParaRPr>
          </a:p>
        </p:txBody>
      </p:sp>
      <p:sp>
        <p:nvSpPr>
          <p:cNvPr id="3" name="Content Placeholder 2"/>
          <p:cNvSpPr>
            <a:spLocks noGrp="1"/>
          </p:cNvSpPr>
          <p:nvPr>
            <p:ph idx="1"/>
          </p:nvPr>
        </p:nvSpPr>
        <p:spPr>
          <a:xfrm>
            <a:off x="457200" y="1559256"/>
            <a:ext cx="8229600" cy="4539674"/>
          </a:xfrm>
        </p:spPr>
        <p:txBody>
          <a:bodyPr wrap="square" lIns="91425" tIns="91425" rIns="91425" bIns="91425">
            <a:spAutoFit/>
          </a:bodyPr>
          <a:lstStyle/>
          <a:p>
            <a:pPr>
              <a:buNone/>
            </a:pPr>
            <a:r>
              <a:rPr lang="en-US" sz="2200" b="1" dirty="0">
                <a:solidFill>
                  <a:schemeClr val="tx2"/>
                </a:solidFill>
                <a:latin typeface="+mn-lt"/>
              </a:rPr>
              <a:t>5.1</a:t>
            </a:r>
            <a:r>
              <a:rPr lang="en-US" sz="2200" b="1" dirty="0">
                <a:solidFill>
                  <a:schemeClr val="tx1"/>
                </a:solidFill>
                <a:latin typeface="+mn-lt"/>
              </a:rPr>
              <a:t> </a:t>
            </a:r>
            <a:r>
              <a:rPr lang="en-US" sz="2200" dirty="0">
                <a:solidFill>
                  <a:schemeClr val="tx1"/>
                </a:solidFill>
                <a:latin typeface="+mn-lt"/>
              </a:rPr>
              <a:t>introduction</a:t>
            </a:r>
          </a:p>
          <a:p>
            <a:pPr>
              <a:buNone/>
            </a:pPr>
            <a:r>
              <a:rPr lang="en-US" sz="2200" b="1" dirty="0">
                <a:solidFill>
                  <a:schemeClr val="tx2"/>
                </a:solidFill>
                <a:latin typeface="+mn-lt"/>
              </a:rPr>
              <a:t>5.2</a:t>
            </a:r>
            <a:r>
              <a:rPr lang="en-US" sz="2200" dirty="0">
                <a:latin typeface="+mn-lt"/>
              </a:rPr>
              <a:t> </a:t>
            </a:r>
            <a:r>
              <a:rPr lang="en-US" sz="2200" b="1" dirty="0">
                <a:latin typeface="+mn-lt"/>
              </a:rPr>
              <a:t>routing protocols</a:t>
            </a:r>
          </a:p>
          <a:p>
            <a:pPr marL="741600" indent="-284400">
              <a:spcBef>
                <a:spcPts val="600"/>
              </a:spcBef>
              <a:buSzPct val="100000"/>
              <a:buFont typeface="Verdana" panose="020B0604030504040204" pitchFamily="34" charset="0"/>
              <a:buChar char="–"/>
            </a:pPr>
            <a:r>
              <a:rPr lang="en-US" sz="2200" b="1" dirty="0" smtClean="0">
                <a:latin typeface="+mn-lt"/>
              </a:rPr>
              <a:t>link state</a:t>
            </a:r>
          </a:p>
          <a:p>
            <a:pPr marL="741600" indent="-284400">
              <a:spcBef>
                <a:spcPts val="600"/>
              </a:spcBef>
              <a:buSzPct val="100000"/>
              <a:buFont typeface="Verdana" panose="020B0604030504040204" pitchFamily="34" charset="0"/>
              <a:buChar char="–"/>
            </a:pPr>
            <a:r>
              <a:rPr lang="en-US" sz="2200" dirty="0" smtClean="0">
                <a:latin typeface="+mn-lt"/>
              </a:rPr>
              <a:t>distance vector</a:t>
            </a:r>
          </a:p>
          <a:p>
            <a:pPr marL="461963" indent="-461963">
              <a:buNone/>
            </a:pPr>
            <a:r>
              <a:rPr lang="en-US" sz="2200" b="1" dirty="0">
                <a:solidFill>
                  <a:schemeClr val="tx2"/>
                </a:solidFill>
                <a:latin typeface="+mn-lt"/>
              </a:rPr>
              <a:t>5.3 </a:t>
            </a:r>
            <a:r>
              <a:rPr lang="en-US" sz="2200" dirty="0" smtClean="0">
                <a:latin typeface="+mn-lt"/>
              </a:rPr>
              <a:t>intra-A</a:t>
            </a:r>
            <a:r>
              <a:rPr lang="en-US" sz="100" dirty="0" smtClean="0">
                <a:latin typeface="+mn-lt"/>
              </a:rPr>
              <a:t> </a:t>
            </a:r>
            <a:r>
              <a:rPr lang="en-US" sz="2200" dirty="0" smtClean="0">
                <a:latin typeface="+mn-lt"/>
              </a:rPr>
              <a:t>S </a:t>
            </a:r>
            <a:r>
              <a:rPr lang="en-US" sz="2200" dirty="0">
                <a:latin typeface="+mn-lt"/>
              </a:rPr>
              <a:t>routing in the Internet: </a:t>
            </a:r>
            <a:r>
              <a:rPr lang="en-US" sz="2200" dirty="0" smtClean="0">
                <a:latin typeface="+mn-lt"/>
              </a:rPr>
              <a:t>O</a:t>
            </a:r>
            <a:r>
              <a:rPr lang="en-US" sz="100" dirty="0" smtClean="0">
                <a:latin typeface="+mn-lt"/>
              </a:rPr>
              <a:t> </a:t>
            </a:r>
            <a:r>
              <a:rPr lang="en-US" sz="2200" dirty="0" smtClean="0">
                <a:latin typeface="+mn-lt"/>
              </a:rPr>
              <a:t>S</a:t>
            </a:r>
            <a:r>
              <a:rPr lang="en-US" sz="100" dirty="0" smtClean="0">
                <a:latin typeface="+mn-lt"/>
              </a:rPr>
              <a:t> </a:t>
            </a:r>
            <a:r>
              <a:rPr lang="en-US" sz="2200" dirty="0" smtClean="0">
                <a:latin typeface="+mn-lt"/>
              </a:rPr>
              <a:t>P</a:t>
            </a:r>
            <a:r>
              <a:rPr lang="en-US" sz="100" dirty="0" smtClean="0">
                <a:latin typeface="+mn-lt"/>
              </a:rPr>
              <a:t> </a:t>
            </a:r>
            <a:r>
              <a:rPr lang="en-US" sz="2200" dirty="0" smtClean="0">
                <a:latin typeface="+mn-lt"/>
              </a:rPr>
              <a:t>F</a:t>
            </a:r>
            <a:endParaRPr lang="en-US" sz="2200" dirty="0">
              <a:latin typeface="+mn-lt"/>
            </a:endParaRPr>
          </a:p>
          <a:p>
            <a:pPr marL="461963" indent="-461963">
              <a:buNone/>
            </a:pPr>
            <a:r>
              <a:rPr lang="en-US" sz="2200" b="1" dirty="0">
                <a:solidFill>
                  <a:schemeClr val="tx2"/>
                </a:solidFill>
                <a:latin typeface="+mn-lt"/>
              </a:rPr>
              <a:t>5.4 </a:t>
            </a:r>
            <a:r>
              <a:rPr lang="en-US" sz="2200" dirty="0">
                <a:latin typeface="+mn-lt"/>
              </a:rPr>
              <a:t>routing among the </a:t>
            </a:r>
            <a:r>
              <a:rPr lang="en-US" sz="2200" dirty="0" smtClean="0">
                <a:latin typeface="+mn-lt"/>
              </a:rPr>
              <a:t>I</a:t>
            </a:r>
            <a:r>
              <a:rPr lang="en-US" sz="100" dirty="0" smtClean="0">
                <a:latin typeface="+mn-lt"/>
              </a:rPr>
              <a:t> </a:t>
            </a:r>
            <a:r>
              <a:rPr lang="en-US" sz="2200" dirty="0" smtClean="0">
                <a:latin typeface="+mn-lt"/>
              </a:rPr>
              <a:t>S</a:t>
            </a:r>
            <a:r>
              <a:rPr lang="en-US" sz="100" dirty="0" smtClean="0">
                <a:latin typeface="+mn-lt"/>
              </a:rPr>
              <a:t> </a:t>
            </a:r>
            <a:r>
              <a:rPr lang="en-US" sz="2200" dirty="0" smtClean="0">
                <a:latin typeface="+mn-lt"/>
              </a:rPr>
              <a:t>Ps</a:t>
            </a:r>
            <a:r>
              <a:rPr lang="en-US" sz="2200" dirty="0">
                <a:latin typeface="+mn-lt"/>
              </a:rPr>
              <a:t>: </a:t>
            </a:r>
            <a:r>
              <a:rPr lang="en-US" sz="2200" dirty="0" smtClean="0">
                <a:latin typeface="+mn-lt"/>
              </a:rPr>
              <a:t>B</a:t>
            </a:r>
            <a:r>
              <a:rPr lang="en-US" sz="100" dirty="0" smtClean="0">
                <a:latin typeface="+mn-lt"/>
              </a:rPr>
              <a:t> </a:t>
            </a:r>
            <a:r>
              <a:rPr lang="en-US" sz="2200" dirty="0" smtClean="0">
                <a:latin typeface="+mn-lt"/>
              </a:rPr>
              <a:t>G</a:t>
            </a:r>
            <a:r>
              <a:rPr lang="en-US" sz="100" dirty="0" smtClean="0">
                <a:latin typeface="+mn-lt"/>
              </a:rPr>
              <a:t> </a:t>
            </a:r>
            <a:r>
              <a:rPr lang="en-US" sz="2200" dirty="0" smtClean="0">
                <a:latin typeface="+mn-lt"/>
              </a:rPr>
              <a:t>P</a:t>
            </a:r>
          </a:p>
          <a:p>
            <a:pPr marL="461963" indent="-461963">
              <a:buNone/>
            </a:pPr>
            <a:r>
              <a:rPr lang="en-US" sz="2200" b="1" dirty="0">
                <a:solidFill>
                  <a:schemeClr val="tx2"/>
                </a:solidFill>
                <a:latin typeface="+mn-lt"/>
              </a:rPr>
              <a:t>5.5 </a:t>
            </a:r>
            <a:r>
              <a:rPr lang="en-US" sz="2200" dirty="0">
                <a:latin typeface="+mn-lt"/>
              </a:rPr>
              <a:t>The </a:t>
            </a:r>
            <a:r>
              <a:rPr lang="en-US" sz="2200" dirty="0" smtClean="0">
                <a:latin typeface="+mn-lt"/>
              </a:rPr>
              <a:t>S</a:t>
            </a:r>
            <a:r>
              <a:rPr lang="en-US" sz="100" dirty="0" smtClean="0">
                <a:latin typeface="+mn-lt"/>
              </a:rPr>
              <a:t> </a:t>
            </a:r>
            <a:r>
              <a:rPr lang="en-US" sz="2200" dirty="0" smtClean="0">
                <a:latin typeface="+mn-lt"/>
              </a:rPr>
              <a:t>D</a:t>
            </a:r>
            <a:r>
              <a:rPr lang="en-US" sz="100" dirty="0" smtClean="0">
                <a:latin typeface="+mn-lt"/>
              </a:rPr>
              <a:t> </a:t>
            </a:r>
            <a:r>
              <a:rPr lang="en-US" sz="2200" dirty="0" smtClean="0">
                <a:latin typeface="+mn-lt"/>
              </a:rPr>
              <a:t>N </a:t>
            </a:r>
            <a:r>
              <a:rPr lang="en-US" sz="2200" dirty="0">
                <a:latin typeface="+mn-lt"/>
              </a:rPr>
              <a:t>control plane</a:t>
            </a:r>
          </a:p>
          <a:p>
            <a:pPr marL="461963" indent="-461963">
              <a:buNone/>
            </a:pPr>
            <a:r>
              <a:rPr lang="en-US" sz="2200" b="1" dirty="0">
                <a:solidFill>
                  <a:schemeClr val="tx2"/>
                </a:solidFill>
                <a:latin typeface="+mn-lt"/>
              </a:rPr>
              <a:t>5.6 </a:t>
            </a:r>
            <a:r>
              <a:rPr lang="en-US" sz="2200" dirty="0" smtClean="0">
                <a:latin typeface="+mn-lt"/>
              </a:rPr>
              <a:t>I</a:t>
            </a:r>
            <a:r>
              <a:rPr lang="en-US" sz="100" dirty="0" smtClean="0">
                <a:latin typeface="+mn-lt"/>
              </a:rPr>
              <a:t> </a:t>
            </a:r>
            <a:r>
              <a:rPr lang="en-US" sz="2200" dirty="0" smtClean="0">
                <a:latin typeface="+mn-lt"/>
              </a:rPr>
              <a:t>C</a:t>
            </a:r>
            <a:r>
              <a:rPr lang="en-US" sz="100" dirty="0" smtClean="0">
                <a:latin typeface="+mn-lt"/>
              </a:rPr>
              <a:t> </a:t>
            </a:r>
            <a:r>
              <a:rPr lang="en-US" sz="2200" dirty="0" smtClean="0">
                <a:latin typeface="+mn-lt"/>
              </a:rPr>
              <a:t>M</a:t>
            </a:r>
            <a:r>
              <a:rPr lang="en-US" sz="100" dirty="0" smtClean="0">
                <a:latin typeface="+mn-lt"/>
              </a:rPr>
              <a:t> </a:t>
            </a:r>
            <a:r>
              <a:rPr lang="en-US" sz="2200" dirty="0" smtClean="0">
                <a:latin typeface="+mn-lt"/>
              </a:rPr>
              <a:t>P</a:t>
            </a:r>
            <a:r>
              <a:rPr lang="en-US" sz="2200" dirty="0">
                <a:latin typeface="+mn-lt"/>
              </a:rPr>
              <a:t>: The Internet Control Message </a:t>
            </a:r>
            <a:r>
              <a:rPr lang="en-US" sz="2200" dirty="0" smtClean="0">
                <a:latin typeface="+mn-lt"/>
              </a:rPr>
              <a:t>Protocol</a:t>
            </a:r>
            <a:endParaRPr lang="en-US" sz="2200" dirty="0">
              <a:latin typeface="+mn-lt"/>
            </a:endParaRPr>
          </a:p>
          <a:p>
            <a:pPr marL="461963" indent="-461963">
              <a:buNone/>
            </a:pPr>
            <a:r>
              <a:rPr lang="en-US" sz="2200" b="1" dirty="0">
                <a:solidFill>
                  <a:schemeClr val="tx2"/>
                </a:solidFill>
                <a:latin typeface="+mn-lt"/>
              </a:rPr>
              <a:t>5.7 </a:t>
            </a:r>
            <a:r>
              <a:rPr lang="en-US" sz="2200" dirty="0">
                <a:latin typeface="+mn-lt"/>
              </a:rPr>
              <a:t>Network management and </a:t>
            </a:r>
            <a:r>
              <a:rPr lang="en-US" sz="2200" dirty="0" smtClean="0">
                <a:latin typeface="+mn-lt"/>
              </a:rPr>
              <a:t>S</a:t>
            </a:r>
            <a:r>
              <a:rPr lang="en-US" sz="100" dirty="0" smtClean="0">
                <a:latin typeface="+mn-lt"/>
              </a:rPr>
              <a:t> </a:t>
            </a:r>
            <a:r>
              <a:rPr lang="en-US" sz="2200" dirty="0" smtClean="0">
                <a:latin typeface="+mn-lt"/>
              </a:rPr>
              <a:t>N</a:t>
            </a:r>
            <a:r>
              <a:rPr lang="en-US" sz="100" dirty="0" smtClean="0">
                <a:latin typeface="+mn-lt"/>
              </a:rPr>
              <a:t> </a:t>
            </a:r>
            <a:r>
              <a:rPr lang="en-US" sz="2200" dirty="0" smtClean="0">
                <a:latin typeface="+mn-lt"/>
              </a:rPr>
              <a:t>M</a:t>
            </a:r>
            <a:r>
              <a:rPr lang="en-US" sz="100" dirty="0" smtClean="0">
                <a:latin typeface="+mn-lt"/>
              </a:rPr>
              <a:t> </a:t>
            </a:r>
            <a:r>
              <a:rPr lang="en-US" sz="2200" dirty="0" smtClean="0">
                <a:latin typeface="+mn-lt"/>
              </a:rPr>
              <a:t>P</a:t>
            </a:r>
            <a:endParaRPr lang="en-US" sz="2200" dirty="0">
              <a:latin typeface="+mn-lt"/>
            </a:endParaRPr>
          </a:p>
        </p:txBody>
      </p:sp>
    </p:spTree>
    <p:extLst>
      <p:ext uri="{BB962C8B-B14F-4D97-AF65-F5344CB8AC3E}">
        <p14:creationId xmlns:p14="http://schemas.microsoft.com/office/powerpoint/2010/main" val="3546539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rPr>
              <a:t>A Link-State Routing Algorithm</a:t>
            </a:r>
            <a:endParaRPr lang="en-US" dirty="0">
              <a:latin typeface="Times New Roman" panose="02020603050405020304" pitchFamily="18" charset="0"/>
            </a:endParaRPr>
          </a:p>
        </p:txBody>
      </p:sp>
      <p:sp>
        <p:nvSpPr>
          <p:cNvPr id="3" name="Content Placeholder 2"/>
          <p:cNvSpPr>
            <a:spLocks noGrp="1"/>
          </p:cNvSpPr>
          <p:nvPr>
            <p:ph idx="1"/>
          </p:nvPr>
        </p:nvSpPr>
        <p:spPr>
          <a:xfrm>
            <a:off x="511791" y="1719581"/>
            <a:ext cx="4319516" cy="4316536"/>
          </a:xfrm>
        </p:spPr>
        <p:txBody>
          <a:bodyPr wrap="square" lIns="91425" tIns="91425" rIns="91425" bIns="91425">
            <a:spAutoFit/>
          </a:bodyPr>
          <a:lstStyle/>
          <a:p>
            <a:pPr marL="0" lvl="0" indent="0" eaLnBrk="0" fontAlgn="base" hangingPunct="0">
              <a:spcAft>
                <a:spcPct val="0"/>
              </a:spcAft>
              <a:buNone/>
            </a:pPr>
            <a:r>
              <a:rPr lang="en-US" sz="1800" b="1" dirty="0" smtClean="0">
                <a:solidFill>
                  <a:srgbClr val="000000"/>
                </a:solidFill>
                <a:latin typeface="+mn-lt"/>
              </a:rPr>
              <a:t>Dijkstra</a:t>
            </a:r>
            <a:r>
              <a:rPr lang="en-US" altLang="ja-JP" sz="1800" b="1" dirty="0" smtClean="0">
                <a:solidFill>
                  <a:srgbClr val="000000"/>
                </a:solidFill>
                <a:latin typeface="+mn-lt"/>
              </a:rPr>
              <a:t>’s </a:t>
            </a:r>
            <a:r>
              <a:rPr lang="en-US" altLang="ja-JP" sz="1800" b="1" dirty="0">
                <a:solidFill>
                  <a:srgbClr val="000000"/>
                </a:solidFill>
                <a:latin typeface="+mn-lt"/>
              </a:rPr>
              <a:t>algorithm</a:t>
            </a:r>
          </a:p>
          <a:p>
            <a:pPr marL="255651" lvl="0" indent="-255651" eaLnBrk="0" fontAlgn="base" hangingPunct="0">
              <a:spcAft>
                <a:spcPct val="0"/>
              </a:spcAft>
              <a:buFont typeface="Arial" panose="020B0604020202020204" pitchFamily="34" charset="0"/>
              <a:buChar char="•"/>
            </a:pPr>
            <a:r>
              <a:rPr lang="en-US" sz="1800" dirty="0">
                <a:solidFill>
                  <a:srgbClr val="000000"/>
                </a:solidFill>
                <a:latin typeface="+mn-lt"/>
              </a:rPr>
              <a:t>net topology, link costs known to all nodes</a:t>
            </a:r>
          </a:p>
          <a:p>
            <a:pPr marL="741553" lvl="1" indent="-284353" eaLnBrk="0" fontAlgn="base" hangingPunct="0">
              <a:spcAft>
                <a:spcPct val="0"/>
              </a:spcAft>
              <a:buFont typeface="Arial" panose="020B0604020202020204" pitchFamily="34" charset="0"/>
              <a:buChar char="–"/>
            </a:pPr>
            <a:r>
              <a:rPr lang="en-US" sz="1800" dirty="0">
                <a:solidFill>
                  <a:srgbClr val="000000"/>
                </a:solidFill>
                <a:latin typeface="+mn-lt"/>
              </a:rPr>
              <a:t>accomplished via </a:t>
            </a:r>
            <a:r>
              <a:rPr lang="en-US" altLang="ja-JP" sz="1800" dirty="0" smtClean="0">
                <a:solidFill>
                  <a:srgbClr val="000000"/>
                </a:solidFill>
                <a:latin typeface="+mn-lt"/>
              </a:rPr>
              <a:t>“link </a:t>
            </a:r>
            <a:r>
              <a:rPr lang="en-US" altLang="ja-JP" sz="1800" dirty="0">
                <a:solidFill>
                  <a:srgbClr val="000000"/>
                </a:solidFill>
                <a:latin typeface="+mn-lt"/>
              </a:rPr>
              <a:t>state </a:t>
            </a:r>
            <a:r>
              <a:rPr lang="en-US" altLang="ja-JP" sz="1800" dirty="0" smtClean="0">
                <a:solidFill>
                  <a:srgbClr val="000000"/>
                </a:solidFill>
                <a:latin typeface="+mn-lt"/>
              </a:rPr>
              <a:t>broadcast”</a:t>
            </a:r>
            <a:endParaRPr lang="en-US" altLang="ja-JP" sz="1800" dirty="0">
              <a:solidFill>
                <a:srgbClr val="000000"/>
              </a:solidFill>
              <a:latin typeface="+mn-lt"/>
            </a:endParaRPr>
          </a:p>
          <a:p>
            <a:pPr marL="741553" lvl="1" indent="-284353" eaLnBrk="0" fontAlgn="base" hangingPunct="0">
              <a:spcAft>
                <a:spcPct val="0"/>
              </a:spcAft>
              <a:buFont typeface="Arial" panose="020B0604020202020204" pitchFamily="34" charset="0"/>
              <a:buChar char="–"/>
            </a:pPr>
            <a:r>
              <a:rPr lang="en-US" sz="1800" dirty="0">
                <a:solidFill>
                  <a:srgbClr val="000000"/>
                </a:solidFill>
                <a:latin typeface="+mn-lt"/>
              </a:rPr>
              <a:t>all nodes have same info</a:t>
            </a:r>
          </a:p>
          <a:p>
            <a:pPr marL="255651" lvl="0" indent="-255651" eaLnBrk="0" fontAlgn="base" hangingPunct="0">
              <a:spcAft>
                <a:spcPct val="0"/>
              </a:spcAft>
              <a:buFont typeface="Arial" panose="020B0604020202020204" pitchFamily="34" charset="0"/>
              <a:buChar char="•"/>
            </a:pPr>
            <a:r>
              <a:rPr lang="en-US" sz="1800" dirty="0">
                <a:solidFill>
                  <a:srgbClr val="000000"/>
                </a:solidFill>
                <a:latin typeface="+mn-lt"/>
              </a:rPr>
              <a:t>computes least cost paths from one node </a:t>
            </a:r>
            <a:r>
              <a:rPr lang="en-US" sz="1800" dirty="0" smtClean="0">
                <a:solidFill>
                  <a:srgbClr val="000000"/>
                </a:solidFill>
                <a:latin typeface="+mn-lt"/>
              </a:rPr>
              <a:t>(</a:t>
            </a:r>
            <a:r>
              <a:rPr lang="en-US" altLang="ja-JP" sz="1800" dirty="0" smtClean="0">
                <a:solidFill>
                  <a:srgbClr val="000000"/>
                </a:solidFill>
                <a:latin typeface="+mn-lt"/>
              </a:rPr>
              <a:t>‘source”) </a:t>
            </a:r>
            <a:r>
              <a:rPr lang="en-US" altLang="ja-JP" sz="1800" dirty="0">
                <a:solidFill>
                  <a:srgbClr val="000000"/>
                </a:solidFill>
                <a:latin typeface="+mn-lt"/>
              </a:rPr>
              <a:t>to all other nodes</a:t>
            </a:r>
          </a:p>
          <a:p>
            <a:pPr marL="741553" lvl="1" indent="-284353" eaLnBrk="0" fontAlgn="base" hangingPunct="0">
              <a:spcAft>
                <a:spcPct val="0"/>
              </a:spcAft>
              <a:buFont typeface="Arial" panose="020B0604020202020204" pitchFamily="34" charset="0"/>
              <a:buChar char="–"/>
            </a:pPr>
            <a:r>
              <a:rPr lang="en-US" sz="1800" dirty="0">
                <a:solidFill>
                  <a:srgbClr val="000000"/>
                </a:solidFill>
                <a:latin typeface="+mn-lt"/>
              </a:rPr>
              <a:t>gives </a:t>
            </a:r>
            <a:r>
              <a:rPr lang="en-US" sz="1800" b="1" dirty="0">
                <a:solidFill>
                  <a:srgbClr val="000000"/>
                </a:solidFill>
                <a:latin typeface="+mn-lt"/>
              </a:rPr>
              <a:t>forwarding table</a:t>
            </a:r>
            <a:r>
              <a:rPr lang="en-US" sz="1800" dirty="0">
                <a:solidFill>
                  <a:srgbClr val="000000"/>
                </a:solidFill>
                <a:latin typeface="+mn-lt"/>
              </a:rPr>
              <a:t> for that node</a:t>
            </a:r>
          </a:p>
          <a:p>
            <a:pPr marL="255651" lvl="0" indent="-255651" eaLnBrk="0" fontAlgn="base" hangingPunct="0">
              <a:spcAft>
                <a:spcPct val="0"/>
              </a:spcAft>
              <a:buFont typeface="Arial" panose="020B0604020202020204" pitchFamily="34" charset="0"/>
              <a:buChar char="•"/>
            </a:pPr>
            <a:r>
              <a:rPr lang="en-US" sz="1800" dirty="0">
                <a:solidFill>
                  <a:srgbClr val="000000"/>
                </a:solidFill>
                <a:latin typeface="+mn-lt"/>
              </a:rPr>
              <a:t>iterative: after k iterations, know least cost path to k dest</a:t>
            </a:r>
            <a:r>
              <a:rPr lang="en-US" sz="1800" dirty="0" smtClean="0">
                <a:solidFill>
                  <a:srgbClr val="000000"/>
                </a:solidFill>
                <a:latin typeface="+mn-lt"/>
              </a:rPr>
              <a:t>.</a:t>
            </a:r>
            <a:r>
              <a:rPr lang="en-US" altLang="ja-JP" sz="1800" dirty="0" smtClean="0">
                <a:solidFill>
                  <a:srgbClr val="000000"/>
                </a:solidFill>
                <a:latin typeface="+mn-lt"/>
              </a:rPr>
              <a:t>’s</a:t>
            </a:r>
            <a:endParaRPr lang="en-US" sz="1800" dirty="0">
              <a:solidFill>
                <a:srgbClr val="000000"/>
              </a:solidFill>
              <a:latin typeface="+mn-lt"/>
            </a:endParaRPr>
          </a:p>
        </p:txBody>
      </p:sp>
      <p:sp>
        <p:nvSpPr>
          <p:cNvPr id="4" name="Content Placeholder 3"/>
          <p:cNvSpPr>
            <a:spLocks noGrp="1"/>
          </p:cNvSpPr>
          <p:nvPr>
            <p:ph idx="13"/>
          </p:nvPr>
        </p:nvSpPr>
        <p:spPr>
          <a:xfrm>
            <a:off x="4996598" y="1737875"/>
            <a:ext cx="3451366" cy="930994"/>
          </a:xfrm>
        </p:spPr>
        <p:txBody>
          <a:bodyPr wrap="square" lIns="91425" tIns="91425" rIns="91425" bIns="91425">
            <a:spAutoFit/>
          </a:bodyPr>
          <a:lstStyle/>
          <a:p>
            <a:pPr marL="0" lvl="0" indent="0" eaLnBrk="0" fontAlgn="base" hangingPunct="0">
              <a:spcAft>
                <a:spcPct val="0"/>
              </a:spcAft>
              <a:buNone/>
            </a:pPr>
            <a:r>
              <a:rPr lang="en-US" sz="1800" b="1" dirty="0">
                <a:solidFill>
                  <a:srgbClr val="000000"/>
                </a:solidFill>
                <a:latin typeface="Arial (Body)"/>
              </a:rPr>
              <a:t>notation:</a:t>
            </a:r>
          </a:p>
          <a:p>
            <a:pPr marL="255651" lvl="0" indent="-255651" eaLnBrk="0" fontAlgn="base" hangingPunct="0">
              <a:spcAft>
                <a:spcPct val="0"/>
              </a:spcAft>
              <a:buFont typeface="Arial" panose="020B0604020202020204" pitchFamily="34" charset="0"/>
              <a:buChar char="•"/>
            </a:pPr>
            <a:r>
              <a:rPr lang="en-US" sz="1800" b="1" dirty="0">
                <a:solidFill>
                  <a:srgbClr val="000000"/>
                </a:solidFill>
                <a:latin typeface="Arial (Body)"/>
              </a:rPr>
              <a:t>c(x,y):</a:t>
            </a:r>
            <a:r>
              <a:rPr lang="en-US" sz="1800" dirty="0">
                <a:solidFill>
                  <a:srgbClr val="000000"/>
                </a:solidFill>
                <a:latin typeface="Arial (Body)"/>
              </a:rPr>
              <a:t> link cost from </a:t>
            </a:r>
            <a:r>
              <a:rPr lang="en-US" sz="1800" dirty="0" smtClean="0">
                <a:solidFill>
                  <a:srgbClr val="000000"/>
                </a:solidFill>
                <a:latin typeface="Arial (Body)"/>
              </a:rPr>
              <a:t>node</a:t>
            </a:r>
            <a:endParaRPr lang="en-US" sz="1800" dirty="0">
              <a:solidFill>
                <a:srgbClr val="000000"/>
              </a:solidFill>
              <a:latin typeface="Arial (Body)"/>
            </a:endParaRPr>
          </a:p>
        </p:txBody>
      </p:sp>
      <p:graphicFrame>
        <p:nvGraphicFramePr>
          <p:cNvPr id="7" name="Object 6" descr="X to y = infinity."/>
          <p:cNvGraphicFramePr>
            <a:graphicFrameLocks noChangeAspect="1"/>
          </p:cNvGraphicFramePr>
          <p:nvPr>
            <p:extLst>
              <p:ext uri="{D42A27DB-BD31-4B8C-83A1-F6EECF244321}">
                <p14:modId xmlns:p14="http://schemas.microsoft.com/office/powerpoint/2010/main" val="2835401811"/>
              </p:ext>
            </p:extLst>
          </p:nvPr>
        </p:nvGraphicFramePr>
        <p:xfrm>
          <a:off x="5278004" y="2926041"/>
          <a:ext cx="1627408" cy="284336"/>
        </p:xfrm>
        <a:graphic>
          <a:graphicData uri="http://schemas.openxmlformats.org/presentationml/2006/ole">
            <mc:AlternateContent xmlns:mc="http://schemas.openxmlformats.org/markup-compatibility/2006">
              <mc:Choice xmlns:v="urn:schemas-microsoft-com:vml" Requires="v">
                <p:oleObj spid="_x0000_s3385" name="Equation" r:id="rId3" imgW="723600" imgH="203040" progId="Equation.DSMT4">
                  <p:embed/>
                </p:oleObj>
              </mc:Choice>
              <mc:Fallback>
                <p:oleObj name="Equation" r:id="rId3" imgW="723600" imgH="203040" progId="Equation.DSMT4">
                  <p:embed/>
                  <p:pic>
                    <p:nvPicPr>
                      <p:cNvPr id="0" name=""/>
                      <p:cNvPicPr/>
                      <p:nvPr/>
                    </p:nvPicPr>
                    <p:blipFill>
                      <a:blip r:embed="rId4"/>
                      <a:stretch>
                        <a:fillRect/>
                      </a:stretch>
                    </p:blipFill>
                    <p:spPr>
                      <a:xfrm>
                        <a:off x="5278004" y="2926041"/>
                        <a:ext cx="1627408" cy="284336"/>
                      </a:xfrm>
                      <a:prstGeom prst="rect">
                        <a:avLst/>
                      </a:prstGeom>
                    </p:spPr>
                  </p:pic>
                </p:oleObj>
              </mc:Fallback>
            </mc:AlternateContent>
          </a:graphicData>
        </a:graphic>
      </p:graphicFrame>
      <p:sp>
        <p:nvSpPr>
          <p:cNvPr id="8" name="Content Placeholder 7"/>
          <p:cNvSpPr>
            <a:spLocks noGrp="1"/>
          </p:cNvSpPr>
          <p:nvPr>
            <p:ph idx="14"/>
          </p:nvPr>
        </p:nvSpPr>
        <p:spPr>
          <a:xfrm>
            <a:off x="4996598" y="2799369"/>
            <a:ext cx="3601924" cy="2885151"/>
          </a:xfrm>
        </p:spPr>
        <p:txBody>
          <a:bodyPr/>
          <a:lstStyle/>
          <a:p>
            <a:pPr marL="261938" lvl="0" indent="1533525" eaLnBrk="0" fontAlgn="base" hangingPunct="0">
              <a:spcAft>
                <a:spcPct val="0"/>
              </a:spcAft>
              <a:buNone/>
            </a:pPr>
            <a:r>
              <a:rPr lang="en-US" sz="1800" dirty="0">
                <a:solidFill>
                  <a:srgbClr val="000000"/>
                </a:solidFill>
                <a:latin typeface="Arial (Body)"/>
              </a:rPr>
              <a:t>if not direct neighbors</a:t>
            </a:r>
          </a:p>
          <a:p>
            <a:pPr marL="255651" lvl="0" indent="-255651" eaLnBrk="0" fontAlgn="base" hangingPunct="0">
              <a:spcAft>
                <a:spcPct val="0"/>
              </a:spcAft>
              <a:buFont typeface="Arial" panose="020B0604020202020204" pitchFamily="34" charset="0"/>
              <a:buChar char="•"/>
            </a:pPr>
            <a:r>
              <a:rPr lang="en-US" sz="1800" b="1" dirty="0" smtClean="0">
                <a:solidFill>
                  <a:srgbClr val="000000"/>
                </a:solidFill>
                <a:latin typeface="Arial (Body)"/>
              </a:rPr>
              <a:t>D(v</a:t>
            </a:r>
            <a:r>
              <a:rPr lang="en-US" sz="1800" b="1" dirty="0">
                <a:solidFill>
                  <a:srgbClr val="000000"/>
                </a:solidFill>
                <a:latin typeface="Arial (Body)"/>
              </a:rPr>
              <a:t>):</a:t>
            </a:r>
            <a:r>
              <a:rPr lang="en-US" sz="1800" dirty="0">
                <a:solidFill>
                  <a:srgbClr val="000000"/>
                </a:solidFill>
                <a:latin typeface="Arial (Body)"/>
              </a:rPr>
              <a:t> current value of cost of path from source to dest. v</a:t>
            </a:r>
          </a:p>
          <a:p>
            <a:pPr marL="255651" lvl="0" indent="-255651" eaLnBrk="0" fontAlgn="base" hangingPunct="0">
              <a:spcAft>
                <a:spcPct val="0"/>
              </a:spcAft>
              <a:buFont typeface="Arial" panose="020B0604020202020204" pitchFamily="34" charset="0"/>
              <a:buChar char="•"/>
            </a:pPr>
            <a:r>
              <a:rPr lang="en-US" sz="1800" b="1" dirty="0">
                <a:solidFill>
                  <a:srgbClr val="000000"/>
                </a:solidFill>
                <a:latin typeface="Arial (Body)"/>
              </a:rPr>
              <a:t>p(v):</a:t>
            </a:r>
            <a:r>
              <a:rPr lang="en-US" sz="1800" dirty="0">
                <a:solidFill>
                  <a:srgbClr val="000000"/>
                </a:solidFill>
                <a:latin typeface="Arial (Body)"/>
              </a:rPr>
              <a:t> predecessor node along path from source to v</a:t>
            </a:r>
          </a:p>
          <a:p>
            <a:pPr marL="255651" lvl="0" indent="-255651" eaLnBrk="0" fontAlgn="base" hangingPunct="0">
              <a:spcAft>
                <a:spcPct val="0"/>
              </a:spcAft>
              <a:buFont typeface="Arial" panose="020B0604020202020204" pitchFamily="34" charset="0"/>
              <a:buChar char="•"/>
            </a:pPr>
            <a:r>
              <a:rPr lang="en-US" sz="1800" b="1" dirty="0">
                <a:solidFill>
                  <a:srgbClr val="000000"/>
                </a:solidFill>
                <a:latin typeface="Arial (Body)"/>
              </a:rPr>
              <a:t>N</a:t>
            </a:r>
            <a:r>
              <a:rPr lang="en-US" sz="1800" b="1" dirty="0">
                <a:solidFill>
                  <a:srgbClr val="000000"/>
                </a:solidFill>
                <a:latin typeface="Arial (Body)"/>
                <a:cs typeface="Arial" charset="0"/>
              </a:rPr>
              <a:t>'</a:t>
            </a:r>
            <a:r>
              <a:rPr lang="en-US" sz="1800" b="1" dirty="0">
                <a:solidFill>
                  <a:srgbClr val="000000"/>
                </a:solidFill>
                <a:latin typeface="Arial (Body)"/>
              </a:rPr>
              <a:t>:</a:t>
            </a:r>
            <a:r>
              <a:rPr lang="en-US" sz="1800" dirty="0">
                <a:solidFill>
                  <a:srgbClr val="000000"/>
                </a:solidFill>
                <a:latin typeface="Arial (Body)"/>
              </a:rPr>
              <a:t> set of nodes whose least cost path definitively </a:t>
            </a:r>
            <a:r>
              <a:rPr lang="en-US" sz="1800" dirty="0" smtClean="0">
                <a:solidFill>
                  <a:srgbClr val="000000"/>
                </a:solidFill>
                <a:latin typeface="Arial (Body)"/>
              </a:rPr>
              <a:t>known</a:t>
            </a:r>
            <a:endParaRPr lang="en-US" sz="1800" dirty="0">
              <a:solidFill>
                <a:srgbClr val="000000"/>
              </a:solidFill>
              <a:latin typeface="Arial (Body)"/>
            </a:endParaRPr>
          </a:p>
        </p:txBody>
      </p:sp>
    </p:spTree>
    <p:extLst>
      <p:ext uri="{BB962C8B-B14F-4D97-AF65-F5344CB8AC3E}">
        <p14:creationId xmlns:p14="http://schemas.microsoft.com/office/powerpoint/2010/main" val="2913020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919"/>
            <a:ext cx="8229600" cy="707856"/>
          </a:xfrm>
        </p:spPr>
        <p:txBody>
          <a:bodyPr tIns="91425" anchor="ctr">
            <a:spAutoFit/>
          </a:bodyPr>
          <a:lstStyle/>
          <a:p>
            <a:pPr lvl="0" eaLnBrk="0" fontAlgn="base" hangingPunct="0">
              <a:spcBef>
                <a:spcPct val="0"/>
              </a:spcBef>
              <a:spcAft>
                <a:spcPct val="0"/>
              </a:spcAft>
              <a:buClrTx/>
            </a:pPr>
            <a:r>
              <a:rPr lang="en-US" dirty="0" smtClean="0">
                <a:latin typeface="Times New Roman" panose="02020603050405020304" pitchFamily="18" charset="0"/>
              </a:rPr>
              <a:t>Dijsktra’s Algorithm</a:t>
            </a:r>
            <a:endParaRPr lang="en-US" dirty="0">
              <a:latin typeface="Times New Roman" panose="02020603050405020304" pitchFamily="18" charset="0"/>
            </a:endParaRPr>
          </a:p>
        </p:txBody>
      </p:sp>
      <p:pic>
        <p:nvPicPr>
          <p:cNvPr id="3" name="Picture 2" descr="15 lines of code. Line 15 loops up to line 8. Code is as follows. Line 1. Initialization colon. Line 2. Indent. N quote = left brace u right brace. Line 3. Indent. for all nodes v. Line 4. Indent, indent. if v is a neighbor of u. Line 5. Indent, indent, indent. then D left parenthesis v right parenthesis = c left parenthesis u comma v right parenthesis. Line 6. Indent, indent. else D left parenthesis v right parenthesis = infinity symbol. Line 7. Blank. Line 8. Loop. Line 9. Indent. find w not in N quote such that D left parenthesis w right parenthesis is a minimum. Line 10. Indent. add w to N quote. Line 11. Indent. update D left parenthesis v right parenthesis for each neighbor v of w and not in N quote colon. Line 12. Indent, indent, indent. D left parenthesis v right parenthesis = min left parenthesis D left parenthesis v right parenthesis comma D left parenthesis w right parenthesis + c left parenthesis w comma v right parenthesis right parenthesis. Line 13. Indent. Forward slash asterisk new cost to v is either old cost to v or known. Line 14. Indent, indent. least path cost to w plus cost from w to v asterisk forward slash. Line 15. until N quote =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660" y="1540730"/>
            <a:ext cx="5323306" cy="4540815"/>
          </a:xfrm>
          <a:prstGeom prst="rect">
            <a:avLst/>
          </a:prstGeom>
        </p:spPr>
      </p:pic>
    </p:spTree>
    <p:extLst>
      <p:ext uri="{BB962C8B-B14F-4D97-AF65-F5344CB8AC3E}">
        <p14:creationId xmlns:p14="http://schemas.microsoft.com/office/powerpoint/2010/main" val="3913776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nchor="b"/>
          <a:lstStyle/>
          <a:p>
            <a:pPr lvl="0" eaLnBrk="0" fontAlgn="base" hangingPunct="0">
              <a:spcBef>
                <a:spcPct val="0"/>
              </a:spcBef>
              <a:spcAft>
                <a:spcPct val="0"/>
              </a:spcAft>
              <a:buClrTx/>
            </a:pPr>
            <a:r>
              <a:rPr lang="en-US" dirty="0">
                <a:latin typeface="Times New Roman" panose="02020603050405020304" pitchFamily="18" charset="0"/>
              </a:rPr>
              <a:t>Dijkstra’s Algorithm: Example </a:t>
            </a:r>
            <a:r>
              <a:rPr lang="en-US" sz="2000" b="0" dirty="0" smtClean="0">
                <a:latin typeface="Times New Roman" panose="02020603050405020304" pitchFamily="18" charset="0"/>
              </a:rPr>
              <a:t>(1 </a:t>
            </a:r>
            <a:r>
              <a:rPr lang="en-US" sz="2000" b="0" dirty="0">
                <a:latin typeface="Times New Roman" panose="02020603050405020304" pitchFamily="18" charset="0"/>
              </a:rPr>
              <a:t>of 2)</a:t>
            </a:r>
            <a:endParaRPr lang="en-US" dirty="0">
              <a:latin typeface="Times New Roman" panose="02020603050405020304" pitchFamily="18" charset="0"/>
            </a:endParaRPr>
          </a:p>
        </p:txBody>
      </p:sp>
      <p:pic>
        <p:nvPicPr>
          <p:cNvPr id="6" name="Picture 5" descr="A table has 6 rows and 7 columns. From left to right the columns are as follows. Step. N prime. D of v, p of v. D of w, p of w. D of x, p of x. D of y, p of y. D of z, p of z. Values in table are listed as follows. Row 1. Step, 0. N prime, u. D of v, 7, u. D of w, 3, u. This value is circled. D of x, 5, u. D of y, infinity. D of z, infinity. Row 2. Step, 1. N prime, u w. D of v, 6, w. D of x, 5, u. This value is circled. D of y, 11, w. D of z, infinity. Row 3. Step, 2. N prime, u w x. D of v, 6, w. This value is circled. D of y, 11, w. D of z, 14, x. Row 4. Step, 3. N prime, u w x v. D of y, 10, v. This value is circled. D of z, 14, x. Row 5. Step, 4. N prime, u w x v y. D of z, 12, y. This value is circled. Row 6. Step, 5. N prime, u w x v y z."/>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60" y="1858969"/>
            <a:ext cx="4442752" cy="2248631"/>
          </a:xfrm>
          <a:prstGeom prst="rect">
            <a:avLst/>
          </a:prstGeom>
        </p:spPr>
      </p:pic>
      <p:pic>
        <p:nvPicPr>
          <p:cNvPr id="5" name="Picture 4" descr="6 routers are connected with numbered links. 4 of them are arranged in a diamond shape. From the top moving clockwise, routers x, y, v, u. At the center is router w. To the right is router z. Router x. Link to w, 4. Link to y, 7. Link to z, 9. Router y. Link to z, 2. Link to w, a link with multiple wavelengths, 8. Router w. Link to v, 3. Router v. Link to y, 4. Link to u, 7. Router u. Link to x,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594" y="3326824"/>
            <a:ext cx="3051139" cy="2528715"/>
          </a:xfrm>
          <a:prstGeom prst="rect">
            <a:avLst/>
          </a:prstGeom>
        </p:spPr>
      </p:pic>
      <p:sp>
        <p:nvSpPr>
          <p:cNvPr id="3" name="Text Placeholder 2"/>
          <p:cNvSpPr>
            <a:spLocks noGrp="1"/>
          </p:cNvSpPr>
          <p:nvPr>
            <p:ph type="body" idx="1"/>
          </p:nvPr>
        </p:nvSpPr>
        <p:spPr>
          <a:xfrm>
            <a:off x="457200" y="4376057"/>
            <a:ext cx="3722914" cy="1665514"/>
          </a:xfrm>
        </p:spPr>
        <p:txBody>
          <a:bodyPr/>
          <a:lstStyle/>
          <a:p>
            <a:pPr marL="342900" indent="-342900">
              <a:lnSpc>
                <a:spcPct val="85000"/>
              </a:lnSpc>
              <a:spcBef>
                <a:spcPct val="20000"/>
              </a:spcBef>
              <a:buClr>
                <a:srgbClr val="000099"/>
              </a:buClr>
              <a:buSzPct val="65000"/>
              <a:buFont typeface="Wingdings" charset="0"/>
              <a:buNone/>
            </a:pPr>
            <a:r>
              <a:rPr lang="en-US" sz="1800" b="1" dirty="0">
                <a:solidFill>
                  <a:schemeClr val="tx1"/>
                </a:solidFill>
                <a:latin typeface="+mn-lt"/>
              </a:rPr>
              <a:t>notes:</a:t>
            </a:r>
          </a:p>
          <a:p>
            <a:pPr>
              <a:spcBef>
                <a:spcPts val="600"/>
              </a:spcBef>
              <a:buClr>
                <a:schemeClr val="tx2"/>
              </a:buClr>
            </a:pPr>
            <a:r>
              <a:rPr lang="en-US" sz="1800" dirty="0">
                <a:latin typeface="+mn-lt"/>
              </a:rPr>
              <a:t>construct shortest path tree by tracing predecessor nodes</a:t>
            </a:r>
          </a:p>
          <a:p>
            <a:pPr>
              <a:spcBef>
                <a:spcPts val="600"/>
              </a:spcBef>
              <a:buClr>
                <a:schemeClr val="tx2"/>
              </a:buClr>
            </a:pPr>
            <a:r>
              <a:rPr lang="en-US" sz="1800" dirty="0">
                <a:latin typeface="+mn-lt"/>
              </a:rPr>
              <a:t>ties can exist (can be broken arbitrarily</a:t>
            </a:r>
            <a:r>
              <a:rPr lang="en-US" sz="1800" dirty="0" smtClean="0">
                <a:latin typeface="+mn-lt"/>
              </a:rPr>
              <a:t>)</a:t>
            </a:r>
            <a:endParaRPr lang="en-US" sz="1800" dirty="0">
              <a:latin typeface="+mn-lt"/>
            </a:endParaRPr>
          </a:p>
        </p:txBody>
      </p:sp>
    </p:spTree>
    <p:extLst>
      <p:ext uri="{BB962C8B-B14F-4D97-AF65-F5344CB8AC3E}">
        <p14:creationId xmlns:p14="http://schemas.microsoft.com/office/powerpoint/2010/main" val="4247703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2783"/>
            <a:ext cx="8229600" cy="707856"/>
          </a:xfrm>
        </p:spPr>
        <p:txBody>
          <a:bodyPr tIns="91425" anchor="b">
            <a:spAutoFit/>
          </a:bodyPr>
          <a:lstStyle/>
          <a:p>
            <a:pPr lvl="0" eaLnBrk="0" fontAlgn="base" hangingPunct="0">
              <a:spcBef>
                <a:spcPct val="0"/>
              </a:spcBef>
              <a:spcAft>
                <a:spcPct val="0"/>
              </a:spcAft>
              <a:buClrTx/>
            </a:pPr>
            <a:r>
              <a:rPr lang="en-US" dirty="0" smtClean="0">
                <a:latin typeface="Times New Roman" panose="02020603050405020304" pitchFamily="18" charset="0"/>
              </a:rPr>
              <a:t>Dijkstra’s Algorithm: Another Example</a:t>
            </a:r>
            <a:endParaRPr lang="en-US" dirty="0">
              <a:latin typeface="Times New Roman" panose="02020603050405020304" pitchFamily="18" charset="0"/>
            </a:endParaRPr>
          </a:p>
        </p:txBody>
      </p:sp>
      <p:pic>
        <p:nvPicPr>
          <p:cNvPr id="3" name="Picture 2" descr="A table has 6 rows and 7 columns. From left to right the column are as follows. Step. N prime. D of v, p of v. D of w, p of w. D of x, p of x. D of y, p of y. D of z, p of z. Some values point back to values in column N prime. Values in the table are listed as follows. Row 1. Step, 0. N prime, u. D of v, 2, u. D of 2, 5, u. D of x, 1, u. This value points to row 2, N prime, u x. Do of y, infinity. D of z, infinity. Row 2. Step, 1. N prime, u x. D of v, 2, u. D of w, 4, x. D of y, 2, x. This value points to row 3, N prime, u x y. D of z, infinity. Row 3. Step, 2. N prime, u x y. D of v, 2, u. This value points to row 4, N prime, u x y v. D of w, 3, y. D of z, 4, y. Row 4. Step, 3. N prime, u x y v. D of w, 3, y. This value points to row 5, N prime, u x y v w. D of z, 4, y. Row 5. Step, 4. N prime, u x y v w. D of z, 4, y. This value points to row 6, N prime, u x y v w z. Row 6. Step, 5. N prime, u x y v w z."/>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78" y="1544953"/>
            <a:ext cx="6921249" cy="1760250"/>
          </a:xfrm>
          <a:prstGeom prst="rect">
            <a:avLst/>
          </a:prstGeom>
        </p:spPr>
      </p:pic>
      <p:pic>
        <p:nvPicPr>
          <p:cNvPr id="92" name="Picture 91" descr="6 routers are linked with numbered wires. 4 are arranged in a square, with a router on either side of the square. From the top left of the square moving clockwise, routers v, w, y, x. Left side, router u. Right side, router z. Router v. Link to w, 3. Link to x, 2. Link to u, 2. Router w. Link to z, 5. Link to y, 1. Link to x, 3. Router z. Link to y, 2. Router y. Link to x, 1. Router x. Link to u, 1. Router u. Link to w, 5."/>
          <p:cNvPicPr>
            <a:picLocks noChangeAspect="1"/>
          </p:cNvPicPr>
          <p:nvPr/>
        </p:nvPicPr>
        <p:blipFill>
          <a:blip r:embed="rId3"/>
          <a:stretch>
            <a:fillRect/>
          </a:stretch>
        </p:blipFill>
        <p:spPr>
          <a:xfrm>
            <a:off x="5248670" y="3435730"/>
            <a:ext cx="2867741" cy="1945965"/>
          </a:xfrm>
          <a:prstGeom prst="rect">
            <a:avLst/>
          </a:prstGeom>
        </p:spPr>
      </p:pic>
      <p:sp>
        <p:nvSpPr>
          <p:cNvPr id="93" name="Text Placeholder 92"/>
          <p:cNvSpPr>
            <a:spLocks noGrp="1"/>
          </p:cNvSpPr>
          <p:nvPr>
            <p:ph type="body" idx="1"/>
          </p:nvPr>
        </p:nvSpPr>
        <p:spPr/>
        <p:txBody>
          <a:bodyPr/>
          <a:lstStyle/>
          <a:p>
            <a:r>
              <a:rPr lang="en-US" sz="1800" dirty="0" smtClean="0">
                <a:latin typeface="+mn-lt"/>
              </a:rPr>
              <a:t>* Check out the online interactive exercises for more examples: </a:t>
            </a:r>
            <a:r>
              <a:rPr lang="en-US" sz="1800" dirty="0" smtClean="0">
                <a:latin typeface="+mn-lt"/>
                <a:hlinkClick r:id="rId4" tooltip="http://gaia.cs.umass.edu/kurose_ross/interactive/"/>
              </a:rPr>
              <a:t>http://gaia.cs.umass.edu/kurose_ross/interactive/</a:t>
            </a:r>
            <a:endParaRPr lang="en-US" sz="1800" dirty="0">
              <a:latin typeface="+mn-lt"/>
            </a:endParaRPr>
          </a:p>
        </p:txBody>
      </p:sp>
    </p:spTree>
    <p:extLst>
      <p:ext uri="{BB962C8B-B14F-4D97-AF65-F5344CB8AC3E}">
        <p14:creationId xmlns:p14="http://schemas.microsoft.com/office/powerpoint/2010/main" val="2596910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spAutoFit/>
          </a:bodyPr>
          <a:lstStyle/>
          <a:p>
            <a:pPr lvl="0" eaLnBrk="0" fontAlgn="base" hangingPunct="0">
              <a:spcBef>
                <a:spcPct val="0"/>
              </a:spcBef>
              <a:spcAft>
                <a:spcPct val="0"/>
              </a:spcAft>
              <a:buClrTx/>
            </a:pPr>
            <a:r>
              <a:rPr lang="en-US" dirty="0" smtClean="0">
                <a:latin typeface="Times New Roman" panose="02020603050405020304" pitchFamily="18" charset="0"/>
              </a:rPr>
              <a:t>Dijkstra’s Algorithm: Example </a:t>
            </a:r>
            <a:r>
              <a:rPr lang="en-US" sz="2000" b="0" dirty="0" smtClean="0">
                <a:latin typeface="Times New Roman" panose="02020603050405020304" pitchFamily="18" charset="0"/>
              </a:rPr>
              <a:t>(2 of 2)</a:t>
            </a:r>
            <a:endParaRPr lang="en-US" sz="2000" b="0" dirty="0">
              <a:latin typeface="Times New Roman" panose="02020603050405020304" pitchFamily="18" charset="0"/>
            </a:endParaRPr>
          </a:p>
        </p:txBody>
      </p:sp>
      <p:sp>
        <p:nvSpPr>
          <p:cNvPr id="3" name="Content Placeholder 2"/>
          <p:cNvSpPr>
            <a:spLocks noGrp="1"/>
          </p:cNvSpPr>
          <p:nvPr>
            <p:ph type="body" idx="1"/>
          </p:nvPr>
        </p:nvSpPr>
        <p:spPr>
          <a:xfrm>
            <a:off x="457200" y="1600200"/>
            <a:ext cx="4678680" cy="553968"/>
          </a:xfrm>
        </p:spPr>
        <p:txBody>
          <a:bodyPr wrap="square" lIns="91425" tIns="91425" rIns="91425" bIns="91425">
            <a:spAutoFit/>
          </a:bodyPr>
          <a:lstStyle/>
          <a:p>
            <a:pPr marL="255651" indent="-255651" eaLnBrk="0" fontAlgn="base" hangingPunct="0">
              <a:spcAft>
                <a:spcPct val="0"/>
              </a:spcAft>
            </a:pPr>
            <a:r>
              <a:rPr lang="en-US" sz="2400" kern="1200" dirty="0" smtClean="0">
                <a:solidFill>
                  <a:srgbClr val="000000"/>
                </a:solidFill>
                <a:latin typeface="Arial (Body)"/>
              </a:rPr>
              <a:t>resulting </a:t>
            </a:r>
            <a:r>
              <a:rPr lang="en-US" sz="2400" kern="1200" dirty="0">
                <a:solidFill>
                  <a:srgbClr val="000000"/>
                </a:solidFill>
                <a:latin typeface="Arial (Body)"/>
              </a:rPr>
              <a:t>forwarding table in u</a:t>
            </a:r>
            <a:r>
              <a:rPr lang="en-US" sz="2400" kern="1200" dirty="0" smtClean="0">
                <a:solidFill>
                  <a:srgbClr val="000000"/>
                </a:solidFill>
                <a:latin typeface="Arial (Body)"/>
              </a:rPr>
              <a:t>:</a:t>
            </a:r>
          </a:p>
        </p:txBody>
      </p:sp>
      <p:pic>
        <p:nvPicPr>
          <p:cNvPr id="84" name="Picture 83" descr="A diagram of 6 linked routers. 4 of the routers are arranged like a square. From the top left moving clockwise, the routers are as follows. V, w, y, x. The 2 remaining routers are on either side of the square. Left side, router u. Right side, router z. Router v, links to U. U, links to x. X, links to y. Y, links to w and z."/>
          <p:cNvPicPr>
            <a:picLocks noChangeAspect="1"/>
          </p:cNvPicPr>
          <p:nvPr/>
        </p:nvPicPr>
        <p:blipFill>
          <a:blip r:embed="rId2"/>
          <a:stretch>
            <a:fillRect/>
          </a:stretch>
        </p:blipFill>
        <p:spPr>
          <a:xfrm>
            <a:off x="4987653" y="1974456"/>
            <a:ext cx="3221264" cy="1415404"/>
          </a:xfrm>
          <a:prstGeom prst="rect">
            <a:avLst/>
          </a:prstGeom>
        </p:spPr>
      </p:pic>
      <p:sp>
        <p:nvSpPr>
          <p:cNvPr id="4" name="Content Placeholder 3"/>
          <p:cNvSpPr>
            <a:spLocks noGrp="1"/>
          </p:cNvSpPr>
          <p:nvPr>
            <p:ph type="body" idx="2"/>
          </p:nvPr>
        </p:nvSpPr>
        <p:spPr>
          <a:xfrm>
            <a:off x="457200" y="3474611"/>
            <a:ext cx="4960960" cy="553968"/>
          </a:xfrm>
        </p:spPr>
        <p:txBody>
          <a:bodyPr wrap="square" lIns="91425" tIns="91425" rIns="91425" bIns="91425">
            <a:spAutoFit/>
          </a:bodyPr>
          <a:lstStyle/>
          <a:p>
            <a:pPr marL="0" indent="0" eaLnBrk="0" fontAlgn="base" hangingPunct="0">
              <a:spcAft>
                <a:spcPct val="0"/>
              </a:spcAft>
              <a:buNone/>
            </a:pPr>
            <a:r>
              <a:rPr lang="en-US" sz="2400" kern="1200" dirty="0">
                <a:solidFill>
                  <a:srgbClr val="000000"/>
                </a:solidFill>
                <a:latin typeface="Arial (Body)"/>
              </a:rPr>
              <a:t>resulting shortest-path tree from u</a:t>
            </a:r>
            <a:r>
              <a:rPr lang="en-US" sz="2400" kern="1200" dirty="0" smtClean="0">
                <a:solidFill>
                  <a:srgbClr val="000000"/>
                </a:solidFill>
                <a:latin typeface="Arial (Body)"/>
              </a:rPr>
              <a:t>:</a:t>
            </a:r>
          </a:p>
        </p:txBody>
      </p:sp>
      <p:graphicFrame>
        <p:nvGraphicFramePr>
          <p:cNvPr id="7" name="Table 6"/>
          <p:cNvGraphicFramePr>
            <a:graphicFrameLocks noGrp="1"/>
          </p:cNvGraphicFramePr>
          <p:nvPr>
            <p:extLst>
              <p:ext uri="{D42A27DB-BD31-4B8C-83A1-F6EECF244321}">
                <p14:modId xmlns:p14="http://schemas.microsoft.com/office/powerpoint/2010/main" val="2210178414"/>
              </p:ext>
            </p:extLst>
          </p:nvPr>
        </p:nvGraphicFramePr>
        <p:xfrm>
          <a:off x="3220872" y="4113330"/>
          <a:ext cx="2197288" cy="2225040"/>
        </p:xfrm>
        <a:graphic>
          <a:graphicData uri="http://schemas.openxmlformats.org/drawingml/2006/table">
            <a:tbl>
              <a:tblPr firstRow="1" bandRow="1">
                <a:tableStyleId>{40F9630F-82C1-40B7-BC3A-925EFCFF5E92}</a:tableStyleId>
              </a:tblPr>
              <a:tblGrid>
                <a:gridCol w="1477225">
                  <a:extLst>
                    <a:ext uri="{9D8B030D-6E8A-4147-A177-3AD203B41FA5}">
                      <a16:colId xmlns:a16="http://schemas.microsoft.com/office/drawing/2014/main" val="894217611"/>
                    </a:ext>
                  </a:extLst>
                </a:gridCol>
                <a:gridCol w="720063">
                  <a:extLst>
                    <a:ext uri="{9D8B030D-6E8A-4147-A177-3AD203B41FA5}">
                      <a16:colId xmlns:a16="http://schemas.microsoft.com/office/drawing/2014/main" val="515084052"/>
                    </a:ext>
                  </a:extLst>
                </a:gridCol>
              </a:tblGrid>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destination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smtClean="0">
                          <a:latin typeface="+mn-lt"/>
                        </a:rPr>
                        <a:t>Link</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8590548"/>
                  </a:ext>
                </a:extLst>
              </a:tr>
              <a:tr h="370840">
                <a:tc>
                  <a:txBody>
                    <a:bodyPr/>
                    <a:lstStyle/>
                    <a:p>
                      <a:pPr algn="r"/>
                      <a:r>
                        <a:rPr lang="en-US" sz="1800" dirty="0" smtClean="0">
                          <a:latin typeface="+mn-lt"/>
                        </a:rPr>
                        <a:t>V</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smtClean="0">
                          <a:latin typeface="+mn-lt"/>
                        </a:rPr>
                        <a:t>(u,v)</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5988703"/>
                  </a:ext>
                </a:extLst>
              </a:tr>
              <a:tr h="370840">
                <a:tc>
                  <a:txBody>
                    <a:bodyPr/>
                    <a:lstStyle/>
                    <a:p>
                      <a:pPr algn="r"/>
                      <a:r>
                        <a:rPr lang="en-US" sz="1800" dirty="0" smtClean="0">
                          <a:latin typeface="+mn-lt"/>
                        </a:rPr>
                        <a:t>X</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smtClean="0">
                          <a:latin typeface="+mn-lt"/>
                        </a:rPr>
                        <a:t>(u,x)</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8067072"/>
                  </a:ext>
                </a:extLst>
              </a:tr>
              <a:tr h="370840">
                <a:tc>
                  <a:txBody>
                    <a:bodyPr/>
                    <a:lstStyle/>
                    <a:p>
                      <a:pPr algn="r"/>
                      <a:r>
                        <a:rPr lang="en-US" sz="1800" dirty="0" smtClean="0">
                          <a:latin typeface="+mn-lt"/>
                        </a:rPr>
                        <a:t>Y</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smtClean="0">
                          <a:latin typeface="+mn-lt"/>
                        </a:rPr>
                        <a:t>(u,x)</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29398"/>
                  </a:ext>
                </a:extLst>
              </a:tr>
              <a:tr h="370840">
                <a:tc>
                  <a:txBody>
                    <a:bodyPr/>
                    <a:lstStyle/>
                    <a:p>
                      <a:pPr algn="r"/>
                      <a:r>
                        <a:rPr lang="en-US" sz="1800" dirty="0" smtClean="0">
                          <a:latin typeface="+mn-lt"/>
                        </a:rPr>
                        <a:t>W</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smtClean="0">
                          <a:latin typeface="+mn-lt"/>
                        </a:rPr>
                        <a:t>(u,x)</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3328066"/>
                  </a:ext>
                </a:extLst>
              </a:tr>
              <a:tr h="370840">
                <a:tc>
                  <a:txBody>
                    <a:bodyPr/>
                    <a:lstStyle/>
                    <a:p>
                      <a:pPr algn="r"/>
                      <a:r>
                        <a:rPr lang="en-US" sz="1800" dirty="0" smtClean="0">
                          <a:latin typeface="+mn-lt"/>
                        </a:rPr>
                        <a:t>Z</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smtClean="0">
                          <a:latin typeface="+mn-lt"/>
                        </a:rPr>
                        <a:t>(u,x)</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0572464"/>
                  </a:ext>
                </a:extLst>
              </a:tr>
            </a:tbl>
          </a:graphicData>
        </a:graphic>
      </p:graphicFrame>
    </p:spTree>
    <p:extLst>
      <p:ext uri="{BB962C8B-B14F-4D97-AF65-F5344CB8AC3E}">
        <p14:creationId xmlns:p14="http://schemas.microsoft.com/office/powerpoint/2010/main" val="2353150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itle 1"/>
          <p:cNvSpPr>
            <a:spLocks noGrp="1"/>
          </p:cNvSpPr>
          <p:nvPr>
            <p:ph type="title"/>
          </p:nvPr>
        </p:nvSpPr>
        <p:spPr>
          <a:xfrm>
            <a:off x="457200" y="228600"/>
            <a:ext cx="8229600" cy="1066799"/>
          </a:xfrm>
        </p:spPr>
        <p:txBody>
          <a:bodyPr anchor="b"/>
          <a:lstStyle/>
          <a:p>
            <a:pPr lvl="0" eaLnBrk="0" fontAlgn="base" hangingPunct="0">
              <a:spcBef>
                <a:spcPct val="0"/>
              </a:spcBef>
              <a:spcAft>
                <a:spcPct val="0"/>
              </a:spcAft>
              <a:buClrTx/>
            </a:pPr>
            <a:r>
              <a:rPr lang="en-US" dirty="0" smtClean="0">
                <a:latin typeface="Times New Roman" panose="02020603050405020304" pitchFamily="18" charset="0"/>
              </a:rPr>
              <a:t>Dijkstra’s Algorithm, Discussion </a:t>
            </a:r>
            <a:r>
              <a:rPr lang="en-US" sz="2000" b="0" dirty="0" smtClean="0">
                <a:latin typeface="Times New Roman" panose="02020603050405020304" pitchFamily="18" charset="0"/>
              </a:rPr>
              <a:t>(1 of 2)</a:t>
            </a:r>
            <a:endParaRPr lang="en-US" sz="2000" b="0" dirty="0">
              <a:latin typeface="Times New Roman" panose="02020603050405020304" pitchFamily="18" charset="0"/>
            </a:endParaRPr>
          </a:p>
        </p:txBody>
      </p:sp>
      <p:sp>
        <p:nvSpPr>
          <p:cNvPr id="3" name="Content Placeholder 2"/>
          <p:cNvSpPr>
            <a:spLocks noGrp="1"/>
          </p:cNvSpPr>
          <p:nvPr>
            <p:ph idx="1"/>
          </p:nvPr>
        </p:nvSpPr>
        <p:spPr>
          <a:xfrm>
            <a:off x="457200" y="1600200"/>
            <a:ext cx="8229600" cy="1677352"/>
          </a:xfrm>
        </p:spPr>
        <p:txBody>
          <a:bodyPr wrap="square" lIns="91425" tIns="91425" rIns="91425" bIns="91425">
            <a:spAutoFit/>
          </a:bodyPr>
          <a:lstStyle/>
          <a:p>
            <a:pPr marL="0" lvl="0" indent="0" eaLnBrk="0" fontAlgn="base" hangingPunct="0">
              <a:spcAft>
                <a:spcPct val="0"/>
              </a:spcAft>
              <a:buNone/>
              <a:defRPr/>
            </a:pPr>
            <a:r>
              <a:rPr lang="en-US" sz="2400" b="1" dirty="0">
                <a:solidFill>
                  <a:srgbClr val="000000"/>
                </a:solidFill>
                <a:latin typeface="Arial (Body)"/>
                <a:cs typeface="+mn-cs"/>
              </a:rPr>
              <a:t>algorithm complexity</a:t>
            </a:r>
            <a:r>
              <a:rPr lang="en-US" sz="2400" i="1" dirty="0">
                <a:solidFill>
                  <a:srgbClr val="000000"/>
                </a:solidFill>
                <a:latin typeface="Arial (Body)"/>
                <a:cs typeface="+mn-cs"/>
              </a:rPr>
              <a:t>:</a:t>
            </a:r>
            <a:r>
              <a:rPr lang="en-US" sz="2400" dirty="0">
                <a:solidFill>
                  <a:srgbClr val="000000"/>
                </a:solidFill>
                <a:latin typeface="Arial (Body)"/>
                <a:cs typeface="+mn-cs"/>
              </a:rPr>
              <a:t> n nodes</a:t>
            </a:r>
          </a:p>
          <a:p>
            <a:pPr marL="255651" lvl="0" indent="-255651" eaLnBrk="0" fontAlgn="base" hangingPunct="0">
              <a:spcAft>
                <a:spcPct val="0"/>
              </a:spcAft>
              <a:buFont typeface="Arial" panose="020B0604020202020204" pitchFamily="34" charset="0"/>
              <a:buChar char="•"/>
              <a:defRPr/>
            </a:pPr>
            <a:r>
              <a:rPr lang="en-US" sz="2400" dirty="0">
                <a:solidFill>
                  <a:srgbClr val="000000"/>
                </a:solidFill>
                <a:latin typeface="Arial (Body)"/>
                <a:cs typeface="+mn-cs"/>
              </a:rPr>
              <a:t>each iteration: need to check all nodes, w, not in </a:t>
            </a:r>
            <a:r>
              <a:rPr lang="en-US" sz="2400" dirty="0" smtClean="0">
                <a:solidFill>
                  <a:srgbClr val="000000"/>
                </a:solidFill>
                <a:latin typeface="Arial (Body)"/>
                <a:cs typeface="+mn-cs"/>
              </a:rPr>
              <a:t>N</a:t>
            </a:r>
          </a:p>
          <a:p>
            <a:pPr marL="255651" lvl="0" indent="-255651" eaLnBrk="0" fontAlgn="base" hangingPunct="0">
              <a:spcAft>
                <a:spcPct val="0"/>
              </a:spcAft>
              <a:buFont typeface="Arial" panose="020B0604020202020204" pitchFamily="34" charset="0"/>
              <a:buChar char="•"/>
              <a:defRPr/>
            </a:pPr>
            <a:r>
              <a:rPr lang="en-US" sz="2400" dirty="0">
                <a:solidFill>
                  <a:srgbClr val="000000"/>
                </a:solidFill>
                <a:latin typeface="Arial (Body)"/>
                <a:cs typeface="+mn-cs"/>
              </a:rPr>
              <a:t> </a:t>
            </a:r>
          </a:p>
        </p:txBody>
      </p:sp>
      <p:graphicFrame>
        <p:nvGraphicFramePr>
          <p:cNvPr id="19" name="Object 18" descr="N left parenthesis n + 1 right parenthesis forward slash 2 comparisons colon O left parenthesis n squared right parenthesis."/>
          <p:cNvGraphicFramePr>
            <a:graphicFrameLocks noChangeAspect="1"/>
          </p:cNvGraphicFramePr>
          <p:nvPr>
            <p:extLst>
              <p:ext uri="{D42A27DB-BD31-4B8C-83A1-F6EECF244321}">
                <p14:modId xmlns:p14="http://schemas.microsoft.com/office/powerpoint/2010/main" val="1088857364"/>
              </p:ext>
            </p:extLst>
          </p:nvPr>
        </p:nvGraphicFramePr>
        <p:xfrm>
          <a:off x="775220" y="2720740"/>
          <a:ext cx="4362469" cy="599842"/>
        </p:xfrm>
        <a:graphic>
          <a:graphicData uri="http://schemas.openxmlformats.org/presentationml/2006/ole">
            <mc:AlternateContent xmlns:mc="http://schemas.openxmlformats.org/markup-compatibility/2006">
              <mc:Choice xmlns:v="urn:schemas-microsoft-com:vml" Requires="v">
                <p:oleObj spid="_x0000_s4397" name="Equation" r:id="rId3" imgW="2031840" imgH="279360" progId="Equation.DSMT4">
                  <p:embed/>
                </p:oleObj>
              </mc:Choice>
              <mc:Fallback>
                <p:oleObj name="Equation" r:id="rId3" imgW="2031840" imgH="279360" progId="Equation.DSMT4">
                  <p:embed/>
                  <p:pic>
                    <p:nvPicPr>
                      <p:cNvPr id="0" name=""/>
                      <p:cNvPicPr/>
                      <p:nvPr/>
                    </p:nvPicPr>
                    <p:blipFill>
                      <a:blip r:embed="rId4"/>
                      <a:stretch>
                        <a:fillRect/>
                      </a:stretch>
                    </p:blipFill>
                    <p:spPr>
                      <a:xfrm>
                        <a:off x="775220" y="2720740"/>
                        <a:ext cx="4362469" cy="599842"/>
                      </a:xfrm>
                      <a:prstGeom prst="rect">
                        <a:avLst/>
                      </a:prstGeom>
                    </p:spPr>
                  </p:pic>
                </p:oleObj>
              </mc:Fallback>
            </mc:AlternateContent>
          </a:graphicData>
        </a:graphic>
      </p:graphicFrame>
      <p:sp>
        <p:nvSpPr>
          <p:cNvPr id="15" name="Content Placeholder 14"/>
          <p:cNvSpPr>
            <a:spLocks noGrp="1"/>
          </p:cNvSpPr>
          <p:nvPr>
            <p:ph idx="14"/>
          </p:nvPr>
        </p:nvSpPr>
        <p:spPr>
          <a:xfrm>
            <a:off x="457200" y="3355272"/>
            <a:ext cx="8100204" cy="1767774"/>
          </a:xfrm>
        </p:spPr>
        <p:txBody>
          <a:bodyPr/>
          <a:lstStyle/>
          <a:p>
            <a:pPr marL="255651" lvl="0" indent="-255651" eaLnBrk="0" fontAlgn="base" hangingPunct="0">
              <a:spcAft>
                <a:spcPct val="0"/>
              </a:spcAft>
              <a:buFont typeface="Arial" panose="020B0604020202020204" pitchFamily="34" charset="0"/>
              <a:buChar char="•"/>
              <a:defRPr/>
            </a:pPr>
            <a:r>
              <a:rPr lang="en-US" sz="2400" dirty="0">
                <a:solidFill>
                  <a:srgbClr val="000000"/>
                </a:solidFill>
                <a:latin typeface="Arial (Body)"/>
              </a:rPr>
              <a:t>more efficient implementations possible: O(nlogn)</a:t>
            </a:r>
          </a:p>
          <a:p>
            <a:pPr marL="0" lvl="0" indent="0" eaLnBrk="0" fontAlgn="base" hangingPunct="0">
              <a:spcAft>
                <a:spcPct val="0"/>
              </a:spcAft>
              <a:buNone/>
              <a:defRPr/>
            </a:pPr>
            <a:r>
              <a:rPr lang="en-US" sz="2400" b="1" dirty="0">
                <a:solidFill>
                  <a:srgbClr val="000000"/>
                </a:solidFill>
                <a:latin typeface="Arial (Body)"/>
              </a:rPr>
              <a:t>oscillations possible:</a:t>
            </a:r>
          </a:p>
          <a:p>
            <a:pPr marL="255651" lvl="0" indent="-255651" eaLnBrk="0" fontAlgn="base" hangingPunct="0">
              <a:spcAft>
                <a:spcPct val="0"/>
              </a:spcAft>
              <a:buFont typeface="Arial" panose="020B0604020202020204" pitchFamily="34" charset="0"/>
              <a:buChar char="•"/>
              <a:defRPr/>
            </a:pPr>
            <a:r>
              <a:rPr lang="en-US" sz="2400" dirty="0">
                <a:solidFill>
                  <a:srgbClr val="000000"/>
                </a:solidFill>
                <a:latin typeface="Arial (Body)"/>
              </a:rPr>
              <a:t>e.g., support link cost equals amount of carried traffic</a:t>
            </a:r>
            <a:r>
              <a:rPr lang="en-US" sz="2400" dirty="0" smtClean="0">
                <a:solidFill>
                  <a:srgbClr val="000000"/>
                </a:solidFill>
                <a:latin typeface="Arial (Body)"/>
              </a:rPr>
              <a:t>:</a:t>
            </a:r>
            <a:endParaRPr lang="en-US" sz="2400" dirty="0">
              <a:solidFill>
                <a:srgbClr val="000000"/>
              </a:solidFill>
              <a:latin typeface="Arial (Body)"/>
            </a:endParaRPr>
          </a:p>
        </p:txBody>
      </p:sp>
    </p:spTree>
    <p:extLst>
      <p:ext uri="{BB962C8B-B14F-4D97-AF65-F5344CB8AC3E}">
        <p14:creationId xmlns:p14="http://schemas.microsoft.com/office/powerpoint/2010/main" val="3382250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lvl="0" eaLnBrk="0" fontAlgn="base" hangingPunct="0">
              <a:spcBef>
                <a:spcPct val="0"/>
              </a:spcBef>
              <a:spcAft>
                <a:spcPct val="0"/>
              </a:spcAft>
              <a:buClrTx/>
            </a:pPr>
            <a:r>
              <a:rPr lang="en-US" dirty="0" smtClean="0">
                <a:latin typeface="Times New Roman" panose="02020603050405020304" pitchFamily="18" charset="0"/>
              </a:rPr>
              <a:t>Dijkstra’s Algorithm, Discussion </a:t>
            </a:r>
            <a:r>
              <a:rPr lang="en-US" sz="2000" b="0" dirty="0" smtClean="0">
                <a:latin typeface="Times New Roman" panose="02020603050405020304" pitchFamily="18" charset="0"/>
              </a:rPr>
              <a:t>(2 of 2)</a:t>
            </a:r>
            <a:endParaRPr lang="en-US" sz="2000" b="0" dirty="0">
              <a:latin typeface="Times New Roman" panose="02020603050405020304" pitchFamily="18" charset="0"/>
            </a:endParaRPr>
          </a:p>
        </p:txBody>
      </p:sp>
      <p:pic>
        <p:nvPicPr>
          <p:cNvPr id="5" name="Picture 4" descr="There are 4 similar diagrams. Each one links 4 routers arranged in a diamond shape. From top moving clockwise the routers are as follows. A, B, C, D. Arrows from below point to routers B, C, and D. All links between routers are labeled. Each diagram highlights some of these links. Diagram 1, initially. B. Link to A, 1 + e. Link to C, 0. D. Link to A, 1. Diagram 2, given these costs, find new routing, resulting in new costs. B. Link to C, 1, 0. C. Link to D, 1 + e, 0. D. Link to A, 2 + e. Diagram 3, given these costs, find new routing, resulting in new costs. A. Link to B, 2 + e. B. Link t C, 0, 1 + e. C. Link to D, 0, 1. Diagram 4, given these costs, find new routing, resulting in new costs. B. Link to C, 1, 0. C. Link to D, 1 + e, 0. D. Link to A, 2 + 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352190"/>
            <a:ext cx="8229602" cy="2205872"/>
          </a:xfrm>
          <a:prstGeom prst="rect">
            <a:avLst/>
          </a:prstGeom>
        </p:spPr>
      </p:pic>
    </p:spTree>
    <p:extLst>
      <p:ext uri="{BB962C8B-B14F-4D97-AF65-F5344CB8AC3E}">
        <p14:creationId xmlns:p14="http://schemas.microsoft.com/office/powerpoint/2010/main" val="774974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Chapter 5: Network Layer Control Plane</a:t>
            </a:r>
            <a:endParaRPr lang="en-US" dirty="0">
              <a:latin typeface="Times New Roman" panose="02020603050405020304" pitchFamily="18" charset="0"/>
              <a:cs typeface="+mj-cs"/>
            </a:endParaRPr>
          </a:p>
        </p:txBody>
      </p:sp>
      <p:sp>
        <p:nvSpPr>
          <p:cNvPr id="3" name="Text Placeholder 2"/>
          <p:cNvSpPr>
            <a:spLocks noGrp="1"/>
          </p:cNvSpPr>
          <p:nvPr>
            <p:ph type="body" idx="1"/>
          </p:nvPr>
        </p:nvSpPr>
        <p:spPr>
          <a:xfrm>
            <a:off x="457200" y="1600200"/>
            <a:ext cx="7840639" cy="2985402"/>
          </a:xfrm>
        </p:spPr>
        <p:txBody>
          <a:bodyPr wrap="square" lIns="91425" tIns="91425" rIns="91425" bIns="91425">
            <a:spAutoFit/>
          </a:bodyPr>
          <a:lstStyle/>
          <a:p>
            <a:pPr marL="0" lvl="0" indent="0" eaLnBrk="0" fontAlgn="base" hangingPunct="0">
              <a:spcAft>
                <a:spcPct val="0"/>
              </a:spcAft>
              <a:buNone/>
              <a:defRPr/>
            </a:pPr>
            <a:r>
              <a:rPr lang="en-US" sz="2200" b="1" dirty="0">
                <a:solidFill>
                  <a:srgbClr val="000000"/>
                </a:solidFill>
                <a:latin typeface="Arial (Body)"/>
                <a:cs typeface="+mn-cs"/>
              </a:rPr>
              <a:t>chapter </a:t>
            </a:r>
            <a:r>
              <a:rPr lang="en-US" sz="2200" b="1" dirty="0" smtClean="0">
                <a:solidFill>
                  <a:srgbClr val="000000"/>
                </a:solidFill>
                <a:latin typeface="Arial (Body)"/>
                <a:cs typeface="+mn-cs"/>
              </a:rPr>
              <a:t>goals:</a:t>
            </a:r>
            <a:r>
              <a:rPr lang="en-US" sz="2200" i="1" dirty="0" smtClean="0">
                <a:solidFill>
                  <a:srgbClr val="000000"/>
                </a:solidFill>
                <a:latin typeface="Arial (Body)"/>
                <a:cs typeface="+mn-cs"/>
              </a:rPr>
              <a:t> </a:t>
            </a:r>
            <a:r>
              <a:rPr lang="en-US" sz="2200" dirty="0" smtClean="0">
                <a:solidFill>
                  <a:srgbClr val="000000"/>
                </a:solidFill>
                <a:latin typeface="Arial (Body)"/>
                <a:cs typeface="+mn-cs"/>
              </a:rPr>
              <a:t>understand </a:t>
            </a:r>
            <a:r>
              <a:rPr lang="en-US" sz="2200" dirty="0">
                <a:solidFill>
                  <a:srgbClr val="000000"/>
                </a:solidFill>
                <a:latin typeface="Arial (Body)"/>
                <a:cs typeface="+mn-cs"/>
              </a:rPr>
              <a:t>principles behind network control plane</a:t>
            </a:r>
          </a:p>
          <a:p>
            <a:pPr marL="255651" lvl="0" indent="-255651" eaLnBrk="0" fontAlgn="base" hangingPunct="0">
              <a:spcAft>
                <a:spcPct val="0"/>
              </a:spcAft>
              <a:buFont typeface="Arial" panose="020B0604020202020204" pitchFamily="34" charset="0"/>
              <a:buChar char="•"/>
              <a:defRPr/>
            </a:pPr>
            <a:r>
              <a:rPr lang="en-US" sz="2200" dirty="0">
                <a:solidFill>
                  <a:srgbClr val="000000"/>
                </a:solidFill>
                <a:latin typeface="Arial (Body)"/>
                <a:cs typeface="+mn-cs"/>
              </a:rPr>
              <a:t>traditional routing algorithms</a:t>
            </a:r>
          </a:p>
          <a:p>
            <a:pPr marL="255651" lvl="0" indent="-255651" eaLnBrk="0" fontAlgn="base" hangingPunct="0">
              <a:spcAft>
                <a:spcPct val="0"/>
              </a:spcAft>
              <a:buFont typeface="Arial" panose="020B0604020202020204" pitchFamily="34" charset="0"/>
              <a:buChar char="•"/>
              <a:defRPr/>
            </a:pPr>
            <a:r>
              <a:rPr lang="en-US" sz="2200" dirty="0" smtClean="0">
                <a:solidFill>
                  <a:srgbClr val="000000"/>
                </a:solidFill>
                <a:latin typeface="Arial (Body)"/>
                <a:cs typeface="+mn-cs"/>
              </a:rPr>
              <a:t>S</a:t>
            </a:r>
            <a:r>
              <a:rPr lang="en-US" sz="100" dirty="0" smtClean="0">
                <a:solidFill>
                  <a:srgbClr val="000000"/>
                </a:solidFill>
                <a:latin typeface="Arial (Body)"/>
                <a:cs typeface="+mn-cs"/>
              </a:rPr>
              <a:t> </a:t>
            </a:r>
            <a:r>
              <a:rPr lang="en-US" sz="2200" dirty="0" smtClean="0">
                <a:solidFill>
                  <a:srgbClr val="000000"/>
                </a:solidFill>
                <a:latin typeface="Arial (Body)"/>
                <a:cs typeface="+mn-cs"/>
              </a:rPr>
              <a:t>D</a:t>
            </a:r>
            <a:r>
              <a:rPr lang="en-US" sz="100" dirty="0" smtClean="0">
                <a:solidFill>
                  <a:srgbClr val="000000"/>
                </a:solidFill>
                <a:latin typeface="Arial (Body)"/>
                <a:cs typeface="+mn-cs"/>
              </a:rPr>
              <a:t> </a:t>
            </a:r>
            <a:r>
              <a:rPr lang="en-US" sz="2200" dirty="0" smtClean="0">
                <a:solidFill>
                  <a:srgbClr val="000000"/>
                </a:solidFill>
                <a:latin typeface="Arial (Body)"/>
                <a:cs typeface="+mn-cs"/>
              </a:rPr>
              <a:t>N controlllers</a:t>
            </a:r>
            <a:endParaRPr lang="en-US" sz="2200" dirty="0">
              <a:solidFill>
                <a:srgbClr val="000000"/>
              </a:solidFill>
              <a:latin typeface="Arial (Body)"/>
              <a:cs typeface="+mn-cs"/>
            </a:endParaRPr>
          </a:p>
          <a:p>
            <a:pPr marL="255651" lvl="0" indent="-255651" eaLnBrk="0" fontAlgn="base" hangingPunct="0">
              <a:spcAft>
                <a:spcPct val="0"/>
              </a:spcAft>
              <a:buFont typeface="Arial" panose="020B0604020202020204" pitchFamily="34" charset="0"/>
              <a:buChar char="•"/>
              <a:defRPr/>
            </a:pPr>
            <a:r>
              <a:rPr lang="en-US" sz="2200" dirty="0">
                <a:solidFill>
                  <a:srgbClr val="000000"/>
                </a:solidFill>
                <a:latin typeface="Arial (Body)"/>
              </a:rPr>
              <a:t>Internet Control Message Protocol</a:t>
            </a:r>
            <a:endParaRPr lang="en-US" sz="2200" dirty="0">
              <a:solidFill>
                <a:srgbClr val="000000"/>
              </a:solidFill>
              <a:latin typeface="Arial (Body)"/>
              <a:cs typeface="+mn-cs"/>
            </a:endParaRPr>
          </a:p>
          <a:p>
            <a:pPr marL="255651" lvl="0" indent="-255651" eaLnBrk="0" fontAlgn="base" hangingPunct="0">
              <a:spcAft>
                <a:spcPct val="0"/>
              </a:spcAft>
              <a:buFont typeface="Arial" panose="020B0604020202020204" pitchFamily="34" charset="0"/>
              <a:buChar char="•"/>
              <a:defRPr/>
            </a:pPr>
            <a:r>
              <a:rPr lang="en-US" sz="2200" dirty="0">
                <a:solidFill>
                  <a:srgbClr val="000000"/>
                </a:solidFill>
                <a:latin typeface="Arial (Body)"/>
                <a:cs typeface="+mn-cs"/>
              </a:rPr>
              <a:t>network </a:t>
            </a:r>
            <a:r>
              <a:rPr lang="en-US" sz="2200" dirty="0" smtClean="0">
                <a:solidFill>
                  <a:srgbClr val="000000"/>
                </a:solidFill>
                <a:latin typeface="Arial (Body)"/>
                <a:cs typeface="+mn-cs"/>
              </a:rPr>
              <a:t>management</a:t>
            </a:r>
            <a:endParaRPr lang="en-US" sz="2200" dirty="0">
              <a:solidFill>
                <a:srgbClr val="000000"/>
              </a:solidFill>
              <a:latin typeface="Arial (Body)"/>
              <a:cs typeface="+mn-cs"/>
            </a:endParaRPr>
          </a:p>
        </p:txBody>
      </p:sp>
      <p:sp>
        <p:nvSpPr>
          <p:cNvPr id="4" name="Text Placeholder 3"/>
          <p:cNvSpPr>
            <a:spLocks noGrp="1"/>
          </p:cNvSpPr>
          <p:nvPr>
            <p:ph type="body" idx="2"/>
          </p:nvPr>
        </p:nvSpPr>
        <p:spPr>
          <a:xfrm>
            <a:off x="457200" y="4832208"/>
            <a:ext cx="8229600" cy="1445823"/>
          </a:xfrm>
        </p:spPr>
        <p:txBody>
          <a:bodyPr/>
          <a:lstStyle/>
          <a:p>
            <a:pPr marL="0" lvl="0" indent="0" eaLnBrk="0" fontAlgn="base" hangingPunct="0">
              <a:spcAft>
                <a:spcPct val="0"/>
              </a:spcAft>
              <a:buNone/>
              <a:defRPr/>
            </a:pPr>
            <a:r>
              <a:rPr lang="en-US" sz="2200" dirty="0">
                <a:solidFill>
                  <a:srgbClr val="000000"/>
                </a:solidFill>
                <a:latin typeface="Arial (Body)"/>
              </a:rPr>
              <a:t>and their instantiation, implementation in the Internet:</a:t>
            </a:r>
          </a:p>
          <a:p>
            <a:pPr marL="255651" lvl="0" indent="-255651" eaLnBrk="0" fontAlgn="base" hangingPunct="0">
              <a:spcAft>
                <a:spcPct val="0"/>
              </a:spcAft>
              <a:buFont typeface="Arial" panose="020B0604020202020204" pitchFamily="34" charset="0"/>
              <a:buChar char="•"/>
              <a:defRPr/>
            </a:pPr>
            <a:r>
              <a:rPr lang="en-US" sz="2200" dirty="0">
                <a:solidFill>
                  <a:srgbClr val="000000"/>
                </a:solidFill>
                <a:latin typeface="Arial (Body)"/>
              </a:rPr>
              <a:t>O</a:t>
            </a:r>
            <a:r>
              <a:rPr lang="en-US" sz="100" dirty="0">
                <a:solidFill>
                  <a:srgbClr val="000000"/>
                </a:solidFill>
                <a:latin typeface="Arial (Body)"/>
              </a:rPr>
              <a:t> </a:t>
            </a:r>
            <a:r>
              <a:rPr lang="en-US" sz="2200" dirty="0">
                <a:solidFill>
                  <a:srgbClr val="000000"/>
                </a:solidFill>
                <a:latin typeface="Arial (Body)"/>
              </a:rPr>
              <a:t>S</a:t>
            </a:r>
            <a:r>
              <a:rPr lang="en-US" sz="100" dirty="0">
                <a:solidFill>
                  <a:srgbClr val="000000"/>
                </a:solidFill>
                <a:latin typeface="Arial (Body)"/>
              </a:rPr>
              <a:t> </a:t>
            </a:r>
            <a:r>
              <a:rPr lang="en-US" sz="2200" dirty="0">
                <a:solidFill>
                  <a:srgbClr val="000000"/>
                </a:solidFill>
                <a:latin typeface="Arial (Body)"/>
              </a:rPr>
              <a:t>P</a:t>
            </a:r>
            <a:r>
              <a:rPr lang="en-US" sz="100" dirty="0">
                <a:solidFill>
                  <a:srgbClr val="000000"/>
                </a:solidFill>
                <a:latin typeface="Arial (Body)"/>
              </a:rPr>
              <a:t> </a:t>
            </a:r>
            <a:r>
              <a:rPr lang="en-US" sz="2200" dirty="0">
                <a:solidFill>
                  <a:srgbClr val="000000"/>
                </a:solidFill>
                <a:latin typeface="Arial (Body)"/>
              </a:rPr>
              <a:t>F, B</a:t>
            </a:r>
            <a:r>
              <a:rPr lang="en-US" sz="100" dirty="0">
                <a:solidFill>
                  <a:srgbClr val="000000"/>
                </a:solidFill>
                <a:latin typeface="Arial (Body)"/>
              </a:rPr>
              <a:t> </a:t>
            </a:r>
            <a:r>
              <a:rPr lang="en-US" sz="2200" dirty="0">
                <a:solidFill>
                  <a:srgbClr val="000000"/>
                </a:solidFill>
                <a:latin typeface="Arial (Body)"/>
              </a:rPr>
              <a:t>G</a:t>
            </a:r>
            <a:r>
              <a:rPr lang="en-US" sz="100" dirty="0">
                <a:solidFill>
                  <a:srgbClr val="000000"/>
                </a:solidFill>
                <a:latin typeface="Arial (Body)"/>
              </a:rPr>
              <a:t> </a:t>
            </a:r>
            <a:r>
              <a:rPr lang="en-US" sz="2200" dirty="0">
                <a:solidFill>
                  <a:srgbClr val="000000"/>
                </a:solidFill>
                <a:latin typeface="Arial (Body)"/>
              </a:rPr>
              <a:t>P, OpenFlow, O</a:t>
            </a:r>
            <a:r>
              <a:rPr lang="en-US" sz="100" dirty="0">
                <a:solidFill>
                  <a:srgbClr val="000000"/>
                </a:solidFill>
                <a:latin typeface="Arial (Body)"/>
              </a:rPr>
              <a:t> </a:t>
            </a:r>
            <a:r>
              <a:rPr lang="en-US" sz="2200" dirty="0">
                <a:solidFill>
                  <a:srgbClr val="000000"/>
                </a:solidFill>
                <a:latin typeface="Arial (Body)"/>
              </a:rPr>
              <a:t>D</a:t>
            </a:r>
            <a:r>
              <a:rPr lang="en-US" sz="100" dirty="0">
                <a:solidFill>
                  <a:srgbClr val="000000"/>
                </a:solidFill>
                <a:latin typeface="Arial (Body)"/>
              </a:rPr>
              <a:t> </a:t>
            </a:r>
            <a:r>
              <a:rPr lang="en-US" sz="2200" dirty="0">
                <a:solidFill>
                  <a:srgbClr val="000000"/>
                </a:solidFill>
                <a:latin typeface="Arial (Body)"/>
              </a:rPr>
              <a:t>L and O</a:t>
            </a:r>
            <a:r>
              <a:rPr lang="en-US" sz="100" dirty="0">
                <a:solidFill>
                  <a:srgbClr val="000000"/>
                </a:solidFill>
                <a:latin typeface="Arial (Body)"/>
              </a:rPr>
              <a:t> </a:t>
            </a:r>
            <a:r>
              <a:rPr lang="en-US" sz="2200" dirty="0">
                <a:solidFill>
                  <a:srgbClr val="000000"/>
                </a:solidFill>
                <a:latin typeface="Arial (Body)"/>
              </a:rPr>
              <a:t>N</a:t>
            </a:r>
            <a:r>
              <a:rPr lang="en-US" sz="100" dirty="0">
                <a:solidFill>
                  <a:srgbClr val="000000"/>
                </a:solidFill>
                <a:latin typeface="Arial (Body)"/>
              </a:rPr>
              <a:t> </a:t>
            </a:r>
            <a:r>
              <a:rPr lang="en-US" sz="2200" dirty="0">
                <a:solidFill>
                  <a:srgbClr val="000000"/>
                </a:solidFill>
                <a:latin typeface="Arial (Body)"/>
              </a:rPr>
              <a:t>O</a:t>
            </a:r>
            <a:r>
              <a:rPr lang="en-US" sz="100" dirty="0">
                <a:solidFill>
                  <a:srgbClr val="000000"/>
                </a:solidFill>
                <a:latin typeface="Arial (Body)"/>
              </a:rPr>
              <a:t> </a:t>
            </a:r>
            <a:r>
              <a:rPr lang="en-US" sz="2200" dirty="0">
                <a:solidFill>
                  <a:srgbClr val="000000"/>
                </a:solidFill>
                <a:latin typeface="Arial (Body)"/>
              </a:rPr>
              <a:t>S controllers, I</a:t>
            </a:r>
            <a:r>
              <a:rPr lang="en-US" sz="100" dirty="0">
                <a:solidFill>
                  <a:srgbClr val="000000"/>
                </a:solidFill>
                <a:latin typeface="Arial (Body)"/>
              </a:rPr>
              <a:t> </a:t>
            </a:r>
            <a:r>
              <a:rPr lang="en-US" sz="2200" dirty="0">
                <a:solidFill>
                  <a:srgbClr val="000000"/>
                </a:solidFill>
                <a:latin typeface="Arial (Body)"/>
              </a:rPr>
              <a:t>C</a:t>
            </a:r>
            <a:r>
              <a:rPr lang="en-US" sz="100" dirty="0">
                <a:solidFill>
                  <a:srgbClr val="000000"/>
                </a:solidFill>
                <a:latin typeface="Arial (Body)"/>
              </a:rPr>
              <a:t> </a:t>
            </a:r>
            <a:r>
              <a:rPr lang="en-US" sz="2200" dirty="0">
                <a:solidFill>
                  <a:srgbClr val="000000"/>
                </a:solidFill>
                <a:latin typeface="Arial (Body)"/>
              </a:rPr>
              <a:t>M</a:t>
            </a:r>
            <a:r>
              <a:rPr lang="en-US" sz="100" dirty="0">
                <a:solidFill>
                  <a:srgbClr val="000000"/>
                </a:solidFill>
                <a:latin typeface="Arial (Body)"/>
              </a:rPr>
              <a:t> </a:t>
            </a:r>
            <a:r>
              <a:rPr lang="en-US" sz="2200" dirty="0">
                <a:solidFill>
                  <a:srgbClr val="000000"/>
                </a:solidFill>
                <a:latin typeface="Arial (Body)"/>
              </a:rPr>
              <a:t>P, S</a:t>
            </a:r>
            <a:r>
              <a:rPr lang="en-US" sz="100" dirty="0">
                <a:solidFill>
                  <a:srgbClr val="000000"/>
                </a:solidFill>
                <a:latin typeface="Arial (Body)"/>
              </a:rPr>
              <a:t> </a:t>
            </a:r>
            <a:r>
              <a:rPr lang="en-US" sz="2200" dirty="0">
                <a:solidFill>
                  <a:srgbClr val="000000"/>
                </a:solidFill>
                <a:latin typeface="Arial (Body)"/>
              </a:rPr>
              <a:t>N</a:t>
            </a:r>
            <a:r>
              <a:rPr lang="en-US" sz="100" dirty="0">
                <a:solidFill>
                  <a:srgbClr val="000000"/>
                </a:solidFill>
                <a:latin typeface="Arial (Body)"/>
              </a:rPr>
              <a:t> </a:t>
            </a:r>
            <a:r>
              <a:rPr lang="en-US" sz="2200" dirty="0">
                <a:solidFill>
                  <a:srgbClr val="000000"/>
                </a:solidFill>
                <a:latin typeface="Arial (Body)"/>
              </a:rPr>
              <a:t>M</a:t>
            </a:r>
            <a:r>
              <a:rPr lang="en-US" sz="100" dirty="0">
                <a:solidFill>
                  <a:srgbClr val="000000"/>
                </a:solidFill>
                <a:latin typeface="Arial (Body)"/>
              </a:rPr>
              <a:t> </a:t>
            </a:r>
            <a:r>
              <a:rPr lang="en-US" sz="2200" dirty="0" smtClean="0">
                <a:solidFill>
                  <a:srgbClr val="000000"/>
                </a:solidFill>
                <a:latin typeface="Arial (Body)"/>
              </a:rPr>
              <a:t>P</a:t>
            </a:r>
            <a:endParaRPr lang="en-US" sz="2200" dirty="0">
              <a:solidFill>
                <a:srgbClr val="000000"/>
              </a:solidFill>
              <a:latin typeface="Arial (Body)"/>
            </a:endParaRPr>
          </a:p>
        </p:txBody>
      </p:sp>
    </p:spTree>
    <p:extLst>
      <p:ext uri="{BB962C8B-B14F-4D97-AF65-F5344CB8AC3E}">
        <p14:creationId xmlns:p14="http://schemas.microsoft.com/office/powerpoint/2010/main" val="2509933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altLang="en-US" dirty="0">
                <a:solidFill>
                  <a:schemeClr val="tx2"/>
                </a:solidFill>
                <a:ea typeface="ＭＳ Ｐゴシック" charset="-128"/>
              </a:rPr>
              <a:t>Learning </a:t>
            </a:r>
            <a:r>
              <a:rPr lang="en-US" altLang="en-US" dirty="0" smtClean="0">
                <a:solidFill>
                  <a:schemeClr val="tx2"/>
                </a:solidFill>
                <a:ea typeface="ＭＳ Ｐゴシック" charset="-128"/>
              </a:rPr>
              <a:t>Objectives </a:t>
            </a:r>
            <a:r>
              <a:rPr lang="en-US" altLang="en-US" sz="2000" b="0" dirty="0" smtClean="0">
                <a:solidFill>
                  <a:schemeClr val="tx2"/>
                </a:solidFill>
                <a:ea typeface="ＭＳ Ｐゴシック" charset="-128"/>
              </a:rPr>
              <a:t>(4 of 9)</a:t>
            </a:r>
            <a:endParaRPr lang="en-US" sz="2000" b="0" kern="1200" dirty="0">
              <a:solidFill>
                <a:schemeClr val="tx2"/>
              </a:solidFill>
              <a:latin typeface="Times New Roman" panose="02020603050405020304" pitchFamily="18" charset="0"/>
            </a:endParaRPr>
          </a:p>
        </p:txBody>
      </p:sp>
      <p:sp>
        <p:nvSpPr>
          <p:cNvPr id="3" name="Content Placeholder 2"/>
          <p:cNvSpPr>
            <a:spLocks noGrp="1"/>
          </p:cNvSpPr>
          <p:nvPr>
            <p:ph idx="1"/>
          </p:nvPr>
        </p:nvSpPr>
        <p:spPr>
          <a:xfrm>
            <a:off x="457200" y="1600200"/>
            <a:ext cx="8229600" cy="4539674"/>
          </a:xfrm>
        </p:spPr>
        <p:txBody>
          <a:bodyPr wrap="square" lIns="91425" tIns="91425" rIns="91425" bIns="91425">
            <a:spAutoFit/>
          </a:bodyPr>
          <a:lstStyle/>
          <a:p>
            <a:pPr>
              <a:buNone/>
            </a:pPr>
            <a:r>
              <a:rPr lang="en-US" sz="2200" b="1" dirty="0">
                <a:solidFill>
                  <a:schemeClr val="tx2"/>
                </a:solidFill>
                <a:latin typeface="+mn-lt"/>
              </a:rPr>
              <a:t>5.1</a:t>
            </a:r>
            <a:r>
              <a:rPr lang="en-US" sz="2200" b="1" dirty="0">
                <a:solidFill>
                  <a:schemeClr val="tx1"/>
                </a:solidFill>
                <a:latin typeface="+mn-lt"/>
              </a:rPr>
              <a:t> </a:t>
            </a:r>
            <a:r>
              <a:rPr lang="en-US" sz="2200" dirty="0">
                <a:solidFill>
                  <a:schemeClr val="tx1"/>
                </a:solidFill>
                <a:latin typeface="+mn-lt"/>
              </a:rPr>
              <a:t>introduction</a:t>
            </a:r>
          </a:p>
          <a:p>
            <a:pPr>
              <a:buNone/>
            </a:pPr>
            <a:r>
              <a:rPr lang="en-US" sz="2200" b="1" dirty="0">
                <a:solidFill>
                  <a:schemeClr val="tx2"/>
                </a:solidFill>
                <a:latin typeface="+mn-lt"/>
              </a:rPr>
              <a:t>5.2</a:t>
            </a:r>
            <a:r>
              <a:rPr lang="en-US" sz="2200" dirty="0">
                <a:latin typeface="+mn-lt"/>
              </a:rPr>
              <a:t> </a:t>
            </a:r>
            <a:r>
              <a:rPr lang="en-US" sz="2200" b="1" dirty="0">
                <a:latin typeface="+mn-lt"/>
              </a:rPr>
              <a:t>routing protocols</a:t>
            </a:r>
          </a:p>
          <a:p>
            <a:pPr marL="741600" indent="-284400">
              <a:spcBef>
                <a:spcPts val="600"/>
              </a:spcBef>
              <a:buSzPct val="100000"/>
              <a:buFont typeface="Verdana" panose="020B0604030504040204" pitchFamily="34" charset="0"/>
              <a:buChar char="–"/>
            </a:pPr>
            <a:r>
              <a:rPr lang="en-US" sz="2200" dirty="0" smtClean="0">
                <a:latin typeface="+mn-lt"/>
              </a:rPr>
              <a:t>link state</a:t>
            </a:r>
          </a:p>
          <a:p>
            <a:pPr marL="741600" indent="-284400">
              <a:spcBef>
                <a:spcPts val="600"/>
              </a:spcBef>
              <a:buSzPct val="100000"/>
              <a:buFont typeface="Verdana" panose="020B0604030504040204" pitchFamily="34" charset="0"/>
              <a:buChar char="–"/>
            </a:pPr>
            <a:r>
              <a:rPr lang="en-US" sz="2200" b="1" dirty="0" smtClean="0">
                <a:latin typeface="+mn-lt"/>
              </a:rPr>
              <a:t>distance vector</a:t>
            </a:r>
          </a:p>
          <a:p>
            <a:pPr marL="461963" indent="-461963">
              <a:buNone/>
            </a:pPr>
            <a:r>
              <a:rPr lang="en-US" sz="2200" b="1" dirty="0">
                <a:solidFill>
                  <a:schemeClr val="tx2"/>
                </a:solidFill>
                <a:latin typeface="+mn-lt"/>
              </a:rPr>
              <a:t>5.3 </a:t>
            </a:r>
            <a:r>
              <a:rPr lang="en-US" sz="2200" dirty="0" smtClean="0">
                <a:latin typeface="+mn-lt"/>
              </a:rPr>
              <a:t>intra-A</a:t>
            </a:r>
            <a:r>
              <a:rPr lang="en-US" sz="100" dirty="0" smtClean="0">
                <a:latin typeface="+mn-lt"/>
              </a:rPr>
              <a:t> </a:t>
            </a:r>
            <a:r>
              <a:rPr lang="en-US" sz="2200" dirty="0" smtClean="0">
                <a:latin typeface="+mn-lt"/>
              </a:rPr>
              <a:t>S </a:t>
            </a:r>
            <a:r>
              <a:rPr lang="en-US" sz="2200" dirty="0">
                <a:latin typeface="+mn-lt"/>
              </a:rPr>
              <a:t>routing in the Internet: </a:t>
            </a:r>
            <a:r>
              <a:rPr lang="en-US" sz="2200" dirty="0" smtClean="0">
                <a:latin typeface="+mn-lt"/>
              </a:rPr>
              <a:t>O</a:t>
            </a:r>
            <a:r>
              <a:rPr lang="en-US" sz="100" dirty="0" smtClean="0">
                <a:latin typeface="+mn-lt"/>
              </a:rPr>
              <a:t> </a:t>
            </a:r>
            <a:r>
              <a:rPr lang="en-US" sz="2200" dirty="0" smtClean="0">
                <a:latin typeface="+mn-lt"/>
              </a:rPr>
              <a:t>S</a:t>
            </a:r>
            <a:r>
              <a:rPr lang="en-US" sz="100" dirty="0" smtClean="0">
                <a:latin typeface="+mn-lt"/>
              </a:rPr>
              <a:t> </a:t>
            </a:r>
            <a:r>
              <a:rPr lang="en-US" sz="2200" dirty="0" smtClean="0">
                <a:latin typeface="+mn-lt"/>
              </a:rPr>
              <a:t>P</a:t>
            </a:r>
            <a:r>
              <a:rPr lang="en-US" sz="100" dirty="0" smtClean="0">
                <a:latin typeface="+mn-lt"/>
              </a:rPr>
              <a:t> </a:t>
            </a:r>
            <a:r>
              <a:rPr lang="en-US" sz="2200" dirty="0" smtClean="0">
                <a:latin typeface="+mn-lt"/>
              </a:rPr>
              <a:t>F</a:t>
            </a:r>
            <a:endParaRPr lang="en-US" sz="2200" dirty="0">
              <a:latin typeface="+mn-lt"/>
            </a:endParaRPr>
          </a:p>
          <a:p>
            <a:pPr marL="461963" indent="-461963">
              <a:buNone/>
            </a:pPr>
            <a:r>
              <a:rPr lang="en-US" sz="2200" b="1" dirty="0">
                <a:solidFill>
                  <a:schemeClr val="tx2"/>
                </a:solidFill>
                <a:latin typeface="+mn-lt"/>
              </a:rPr>
              <a:t>5.4 </a:t>
            </a:r>
            <a:r>
              <a:rPr lang="en-US" sz="2200" dirty="0">
                <a:latin typeface="+mn-lt"/>
              </a:rPr>
              <a:t>routing among the </a:t>
            </a:r>
            <a:r>
              <a:rPr lang="en-US" sz="2200" dirty="0" smtClean="0">
                <a:latin typeface="+mn-lt"/>
              </a:rPr>
              <a:t>I</a:t>
            </a:r>
            <a:r>
              <a:rPr lang="en-US" sz="100" dirty="0" smtClean="0">
                <a:latin typeface="+mn-lt"/>
              </a:rPr>
              <a:t> </a:t>
            </a:r>
            <a:r>
              <a:rPr lang="en-US" sz="2200" dirty="0" smtClean="0">
                <a:latin typeface="+mn-lt"/>
              </a:rPr>
              <a:t>S</a:t>
            </a:r>
            <a:r>
              <a:rPr lang="en-US" sz="100" dirty="0" smtClean="0">
                <a:latin typeface="+mn-lt"/>
              </a:rPr>
              <a:t> </a:t>
            </a:r>
            <a:r>
              <a:rPr lang="en-US" sz="2200" dirty="0" smtClean="0">
                <a:latin typeface="+mn-lt"/>
              </a:rPr>
              <a:t>Ps</a:t>
            </a:r>
            <a:r>
              <a:rPr lang="en-US" sz="2200" dirty="0">
                <a:latin typeface="+mn-lt"/>
              </a:rPr>
              <a:t>: </a:t>
            </a:r>
            <a:r>
              <a:rPr lang="en-US" sz="2200" dirty="0" smtClean="0">
                <a:latin typeface="+mn-lt"/>
              </a:rPr>
              <a:t>B</a:t>
            </a:r>
            <a:r>
              <a:rPr lang="en-US" sz="100" dirty="0" smtClean="0">
                <a:latin typeface="+mn-lt"/>
              </a:rPr>
              <a:t> </a:t>
            </a:r>
            <a:r>
              <a:rPr lang="en-US" sz="2200" dirty="0" smtClean="0">
                <a:latin typeface="+mn-lt"/>
              </a:rPr>
              <a:t>G</a:t>
            </a:r>
            <a:r>
              <a:rPr lang="en-US" sz="100" dirty="0" smtClean="0">
                <a:latin typeface="+mn-lt"/>
              </a:rPr>
              <a:t> </a:t>
            </a:r>
            <a:r>
              <a:rPr lang="en-US" sz="2200" dirty="0" smtClean="0">
                <a:latin typeface="+mn-lt"/>
              </a:rPr>
              <a:t>P</a:t>
            </a:r>
          </a:p>
          <a:p>
            <a:pPr marL="461963" indent="-461963">
              <a:buNone/>
            </a:pPr>
            <a:r>
              <a:rPr lang="en-US" sz="2200" b="1" dirty="0">
                <a:solidFill>
                  <a:schemeClr val="tx2"/>
                </a:solidFill>
                <a:latin typeface="+mn-lt"/>
              </a:rPr>
              <a:t>5.5 </a:t>
            </a:r>
            <a:r>
              <a:rPr lang="en-US" sz="2200" dirty="0">
                <a:latin typeface="+mn-lt"/>
              </a:rPr>
              <a:t>The </a:t>
            </a:r>
            <a:r>
              <a:rPr lang="en-US" sz="2200" dirty="0" smtClean="0">
                <a:latin typeface="+mn-lt"/>
              </a:rPr>
              <a:t>S</a:t>
            </a:r>
            <a:r>
              <a:rPr lang="en-US" sz="100" dirty="0" smtClean="0">
                <a:latin typeface="+mn-lt"/>
              </a:rPr>
              <a:t> </a:t>
            </a:r>
            <a:r>
              <a:rPr lang="en-US" sz="2200" dirty="0" smtClean="0">
                <a:latin typeface="+mn-lt"/>
              </a:rPr>
              <a:t>D</a:t>
            </a:r>
            <a:r>
              <a:rPr lang="en-US" sz="100" dirty="0" smtClean="0">
                <a:latin typeface="+mn-lt"/>
              </a:rPr>
              <a:t> </a:t>
            </a:r>
            <a:r>
              <a:rPr lang="en-US" sz="2200" dirty="0" smtClean="0">
                <a:latin typeface="+mn-lt"/>
              </a:rPr>
              <a:t>N </a:t>
            </a:r>
            <a:r>
              <a:rPr lang="en-US" sz="2200" dirty="0">
                <a:latin typeface="+mn-lt"/>
              </a:rPr>
              <a:t>control plane</a:t>
            </a:r>
          </a:p>
          <a:p>
            <a:pPr marL="461963" indent="-461963">
              <a:buNone/>
            </a:pPr>
            <a:r>
              <a:rPr lang="en-US" sz="2200" b="1" dirty="0">
                <a:solidFill>
                  <a:schemeClr val="tx2"/>
                </a:solidFill>
                <a:latin typeface="+mn-lt"/>
              </a:rPr>
              <a:t>5.6 </a:t>
            </a:r>
            <a:r>
              <a:rPr lang="en-US" sz="2200" dirty="0" smtClean="0">
                <a:latin typeface="+mn-lt"/>
              </a:rPr>
              <a:t>I</a:t>
            </a:r>
            <a:r>
              <a:rPr lang="en-US" sz="100" dirty="0" smtClean="0">
                <a:latin typeface="+mn-lt"/>
              </a:rPr>
              <a:t> </a:t>
            </a:r>
            <a:r>
              <a:rPr lang="en-US" sz="2200" dirty="0" smtClean="0">
                <a:latin typeface="+mn-lt"/>
              </a:rPr>
              <a:t>C</a:t>
            </a:r>
            <a:r>
              <a:rPr lang="en-US" sz="100" dirty="0" smtClean="0">
                <a:latin typeface="+mn-lt"/>
              </a:rPr>
              <a:t> </a:t>
            </a:r>
            <a:r>
              <a:rPr lang="en-US" sz="2200" dirty="0" smtClean="0">
                <a:latin typeface="+mn-lt"/>
              </a:rPr>
              <a:t>M</a:t>
            </a:r>
            <a:r>
              <a:rPr lang="en-US" sz="100" dirty="0" smtClean="0">
                <a:latin typeface="+mn-lt"/>
              </a:rPr>
              <a:t> </a:t>
            </a:r>
            <a:r>
              <a:rPr lang="en-US" sz="2200" dirty="0" smtClean="0">
                <a:latin typeface="+mn-lt"/>
              </a:rPr>
              <a:t>P</a:t>
            </a:r>
            <a:r>
              <a:rPr lang="en-US" sz="2200" dirty="0">
                <a:latin typeface="+mn-lt"/>
              </a:rPr>
              <a:t>: The Internet Control Message </a:t>
            </a:r>
            <a:r>
              <a:rPr lang="en-US" sz="2200" dirty="0" smtClean="0">
                <a:latin typeface="+mn-lt"/>
              </a:rPr>
              <a:t>Protocol</a:t>
            </a:r>
            <a:endParaRPr lang="en-US" sz="2200" dirty="0">
              <a:latin typeface="+mn-lt"/>
            </a:endParaRPr>
          </a:p>
          <a:p>
            <a:pPr marL="461963" indent="-461963">
              <a:buNone/>
            </a:pPr>
            <a:r>
              <a:rPr lang="en-US" sz="2200" b="1" dirty="0">
                <a:solidFill>
                  <a:schemeClr val="tx2"/>
                </a:solidFill>
                <a:latin typeface="+mn-lt"/>
              </a:rPr>
              <a:t>5.7 </a:t>
            </a:r>
            <a:r>
              <a:rPr lang="en-US" sz="2200" dirty="0">
                <a:latin typeface="+mn-lt"/>
              </a:rPr>
              <a:t>Network management and </a:t>
            </a:r>
            <a:r>
              <a:rPr lang="en-US" sz="2200" dirty="0" smtClean="0">
                <a:latin typeface="+mn-lt"/>
              </a:rPr>
              <a:t>S</a:t>
            </a:r>
            <a:r>
              <a:rPr lang="en-US" sz="100" dirty="0" smtClean="0">
                <a:latin typeface="+mn-lt"/>
              </a:rPr>
              <a:t> </a:t>
            </a:r>
            <a:r>
              <a:rPr lang="en-US" sz="2200" dirty="0" smtClean="0">
                <a:latin typeface="+mn-lt"/>
              </a:rPr>
              <a:t>N</a:t>
            </a:r>
            <a:r>
              <a:rPr lang="en-US" sz="100" dirty="0" smtClean="0">
                <a:latin typeface="+mn-lt"/>
              </a:rPr>
              <a:t> </a:t>
            </a:r>
            <a:r>
              <a:rPr lang="en-US" sz="2200" dirty="0" smtClean="0">
                <a:latin typeface="+mn-lt"/>
              </a:rPr>
              <a:t>M</a:t>
            </a:r>
            <a:r>
              <a:rPr lang="en-US" sz="100" dirty="0" smtClean="0">
                <a:latin typeface="+mn-lt"/>
              </a:rPr>
              <a:t> </a:t>
            </a:r>
            <a:r>
              <a:rPr lang="en-US" sz="2200" dirty="0" smtClean="0">
                <a:latin typeface="+mn-lt"/>
              </a:rPr>
              <a:t>P</a:t>
            </a:r>
            <a:endParaRPr lang="en-US" sz="2200" dirty="0">
              <a:latin typeface="+mn-lt"/>
            </a:endParaRPr>
          </a:p>
        </p:txBody>
      </p:sp>
    </p:spTree>
    <p:extLst>
      <p:ext uri="{BB962C8B-B14F-4D97-AF65-F5344CB8AC3E}">
        <p14:creationId xmlns:p14="http://schemas.microsoft.com/office/powerpoint/2010/main" val="2945295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Distance Vector Algorithm </a:t>
            </a:r>
            <a:r>
              <a:rPr lang="en-US" sz="2000" b="0" dirty="0" smtClean="0">
                <a:latin typeface="Times New Roman" panose="02020603050405020304" pitchFamily="18" charset="0"/>
                <a:cs typeface="+mj-cs"/>
              </a:rPr>
              <a:t>(1 of 6)</a:t>
            </a:r>
            <a:endParaRPr lang="en-US" sz="2000" b="0" dirty="0">
              <a:latin typeface="Times New Roman" panose="02020603050405020304" pitchFamily="18" charset="0"/>
              <a:cs typeface="+mj-cs"/>
            </a:endParaRPr>
          </a:p>
        </p:txBody>
      </p:sp>
      <p:sp>
        <p:nvSpPr>
          <p:cNvPr id="3" name="Content Placeholder 2"/>
          <p:cNvSpPr>
            <a:spLocks noGrp="1"/>
          </p:cNvSpPr>
          <p:nvPr>
            <p:ph idx="1"/>
          </p:nvPr>
        </p:nvSpPr>
        <p:spPr>
          <a:xfrm>
            <a:off x="484414" y="1600200"/>
            <a:ext cx="7953375" cy="553968"/>
          </a:xfrm>
        </p:spPr>
        <p:txBody>
          <a:bodyPr wrap="square" lIns="91425" tIns="91425" rIns="91425" bIns="91425">
            <a:spAutoFit/>
          </a:bodyPr>
          <a:lstStyle/>
          <a:p>
            <a:pPr marL="0" lvl="0" indent="0" eaLnBrk="0" fontAlgn="base" hangingPunct="0">
              <a:spcAft>
                <a:spcPct val="0"/>
              </a:spcAft>
              <a:buNone/>
            </a:pPr>
            <a:r>
              <a:rPr lang="en-US" sz="2400" b="1" dirty="0">
                <a:solidFill>
                  <a:srgbClr val="000000"/>
                </a:solidFill>
                <a:latin typeface="Arial (Body)"/>
              </a:rPr>
              <a:t>Bellman-Ford equation (dynamic programming</a:t>
            </a:r>
            <a:r>
              <a:rPr lang="en-US" sz="2400" b="1" dirty="0" smtClean="0">
                <a:solidFill>
                  <a:srgbClr val="000000"/>
                </a:solidFill>
                <a:latin typeface="Arial (Body)"/>
              </a:rPr>
              <a:t>)</a:t>
            </a:r>
            <a:endParaRPr lang="en-US" sz="2400" b="1" dirty="0">
              <a:solidFill>
                <a:srgbClr val="000000"/>
              </a:solidFill>
              <a:latin typeface="Arial (Body)"/>
            </a:endParaRPr>
          </a:p>
        </p:txBody>
      </p:sp>
      <p:pic>
        <p:nvPicPr>
          <p:cNvPr id="5" name="Picture 4" descr="Let d sub x left parenthesis y right parenthesis colon = cost of least minus cost path from x to y, then, d sub x left parenthesis y right parenthesis = min left brace c left parenthesis x comma v right parenthesis + d sub v left parenthesis y right parenthesis right brace. Min = taken over all neighbors v of x. c = cost to neighbor v. d sub v = cost from neighbor v to destination 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14" y="2637611"/>
            <a:ext cx="6760669" cy="3084026"/>
          </a:xfrm>
          <a:prstGeom prst="rect">
            <a:avLst/>
          </a:prstGeom>
        </p:spPr>
      </p:pic>
    </p:spTree>
    <p:extLst>
      <p:ext uri="{BB962C8B-B14F-4D97-AF65-F5344CB8AC3E}">
        <p14:creationId xmlns:p14="http://schemas.microsoft.com/office/powerpoint/2010/main" val="687922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Bellman-Ford Example</a:t>
            </a:r>
            <a:endParaRPr lang="en-US" dirty="0">
              <a:latin typeface="Times New Roman" panose="02020603050405020304" pitchFamily="18" charset="0"/>
              <a:cs typeface="+mj-cs"/>
            </a:endParaRPr>
          </a:p>
        </p:txBody>
      </p:sp>
      <p:pic>
        <p:nvPicPr>
          <p:cNvPr id="82" name="Picture 81" descr="6 routers are linked with numbered wires. 4 are arranged in a square, with a router on either side of the square. From the top left of the square moving clockwise, routers v, w, y, x. Left side, router u. Right side, router z. Router v. Link to w, 3. Link to x, 2. Link to u, 2. Router w. Link to z, 5. Link to y, 1. Link to x, 3. Router z. Link to y, 2. Router y. Link to x, 1. Router x. Link to u, 1. Router u. Link to w, 5."/>
          <p:cNvPicPr>
            <a:picLocks noChangeAspect="1"/>
          </p:cNvPicPr>
          <p:nvPr/>
        </p:nvPicPr>
        <p:blipFill>
          <a:blip r:embed="rId3"/>
          <a:stretch>
            <a:fillRect/>
          </a:stretch>
        </p:blipFill>
        <p:spPr>
          <a:xfrm>
            <a:off x="464024" y="1559695"/>
            <a:ext cx="3268864" cy="2218157"/>
          </a:xfrm>
          <a:prstGeom prst="rect">
            <a:avLst/>
          </a:prstGeom>
        </p:spPr>
      </p:pic>
      <p:graphicFrame>
        <p:nvGraphicFramePr>
          <p:cNvPr id="7" name="Object 6" descr="Clearly, d sub v left parenthesis z right parenthesis = 5, d sub x left parenthesis z right parenthesis = 3, d sub w left parenthesis z right parenthesis = 3."/>
          <p:cNvGraphicFramePr>
            <a:graphicFrameLocks noChangeAspect="1"/>
          </p:cNvGraphicFramePr>
          <p:nvPr>
            <p:extLst>
              <p:ext uri="{D42A27DB-BD31-4B8C-83A1-F6EECF244321}">
                <p14:modId xmlns:p14="http://schemas.microsoft.com/office/powerpoint/2010/main" val="4137751339"/>
              </p:ext>
            </p:extLst>
          </p:nvPr>
        </p:nvGraphicFramePr>
        <p:xfrm>
          <a:off x="4150436" y="1619272"/>
          <a:ext cx="4416425" cy="457200"/>
        </p:xfrm>
        <a:graphic>
          <a:graphicData uri="http://schemas.openxmlformats.org/presentationml/2006/ole">
            <mc:AlternateContent xmlns:mc="http://schemas.openxmlformats.org/markup-compatibility/2006">
              <mc:Choice xmlns:v="urn:schemas-microsoft-com:vml" Requires="v">
                <p:oleObj spid="_x0000_s6738" name="Equation" r:id="rId4" imgW="2450880" imgH="253800" progId="Equation.DSMT4">
                  <p:embed/>
                </p:oleObj>
              </mc:Choice>
              <mc:Fallback>
                <p:oleObj name="Equation" r:id="rId4" imgW="2450880" imgH="253800" progId="Equation.DSMT4">
                  <p:embed/>
                  <p:pic>
                    <p:nvPicPr>
                      <p:cNvPr id="0" name=""/>
                      <p:cNvPicPr/>
                      <p:nvPr/>
                    </p:nvPicPr>
                    <p:blipFill>
                      <a:blip r:embed="rId5"/>
                      <a:stretch>
                        <a:fillRect/>
                      </a:stretch>
                    </p:blipFill>
                    <p:spPr>
                      <a:xfrm>
                        <a:off x="4150436" y="1619272"/>
                        <a:ext cx="4416425" cy="457200"/>
                      </a:xfrm>
                      <a:prstGeom prst="rect">
                        <a:avLst/>
                      </a:prstGeom>
                    </p:spPr>
                  </p:pic>
                </p:oleObj>
              </mc:Fallback>
            </mc:AlternateContent>
          </a:graphicData>
        </a:graphic>
      </p:graphicFrame>
      <p:sp>
        <p:nvSpPr>
          <p:cNvPr id="4" name="Content Placeholder 3"/>
          <p:cNvSpPr>
            <a:spLocks noGrp="1"/>
          </p:cNvSpPr>
          <p:nvPr>
            <p:ph idx="13"/>
          </p:nvPr>
        </p:nvSpPr>
        <p:spPr>
          <a:xfrm>
            <a:off x="4197208" y="2176362"/>
            <a:ext cx="3697176" cy="492412"/>
          </a:xfrm>
        </p:spPr>
        <p:txBody>
          <a:bodyPr wrap="square" lIns="91425" tIns="91425" rIns="91425" bIns="91425">
            <a:spAutoFit/>
          </a:bodyPr>
          <a:lstStyle/>
          <a:p>
            <a:pPr marL="0" lvl="0" indent="0" eaLnBrk="0" fontAlgn="base" hangingPunct="0">
              <a:spcAft>
                <a:spcPct val="0"/>
              </a:spcAft>
              <a:buNone/>
            </a:pPr>
            <a:r>
              <a:rPr lang="en-US" sz="2000" kern="1200" dirty="0" smtClean="0">
                <a:solidFill>
                  <a:srgbClr val="000000"/>
                </a:solidFill>
                <a:latin typeface="Arial (Body)"/>
              </a:rPr>
              <a:t>B</a:t>
            </a:r>
            <a:r>
              <a:rPr lang="en-US" sz="100" kern="1200" dirty="0" smtClean="0">
                <a:solidFill>
                  <a:srgbClr val="000000"/>
                </a:solidFill>
                <a:latin typeface="Arial (Body)"/>
              </a:rPr>
              <a:t> </a:t>
            </a:r>
            <a:r>
              <a:rPr lang="en-US" sz="2000" kern="1200" dirty="0" smtClean="0">
                <a:solidFill>
                  <a:srgbClr val="000000"/>
                </a:solidFill>
                <a:latin typeface="Arial (Body)"/>
              </a:rPr>
              <a:t>-</a:t>
            </a:r>
            <a:r>
              <a:rPr lang="en-US" sz="100" kern="1200" dirty="0" smtClean="0">
                <a:solidFill>
                  <a:srgbClr val="000000"/>
                </a:solidFill>
                <a:latin typeface="Arial (Body)"/>
              </a:rPr>
              <a:t> </a:t>
            </a:r>
            <a:r>
              <a:rPr lang="en-US" sz="2000" kern="1200" dirty="0" smtClean="0">
                <a:solidFill>
                  <a:srgbClr val="000000"/>
                </a:solidFill>
                <a:latin typeface="Arial (Body)"/>
              </a:rPr>
              <a:t>F equation </a:t>
            </a:r>
            <a:r>
              <a:rPr lang="en-US" sz="2000" kern="1200" dirty="0">
                <a:solidFill>
                  <a:srgbClr val="000000"/>
                </a:solidFill>
                <a:latin typeface="Arial (Body)"/>
              </a:rPr>
              <a:t>says:</a:t>
            </a:r>
          </a:p>
        </p:txBody>
      </p:sp>
      <p:graphicFrame>
        <p:nvGraphicFramePr>
          <p:cNvPr id="3" name="Object 2" descr="D sub u of z = min left brace c of u, v + d sub v of z, c of u, x + d sub x of z, c of u, w + d sub w of z right brace. Equals min left brace 2 + 5, 1 + 3, 5 + 3 right brace. Equals 4."/>
          <p:cNvGraphicFramePr>
            <a:graphicFrameLocks noChangeAspect="1"/>
          </p:cNvGraphicFramePr>
          <p:nvPr>
            <p:extLst>
              <p:ext uri="{D42A27DB-BD31-4B8C-83A1-F6EECF244321}">
                <p14:modId xmlns:p14="http://schemas.microsoft.com/office/powerpoint/2010/main" val="2769037049"/>
              </p:ext>
            </p:extLst>
          </p:nvPr>
        </p:nvGraphicFramePr>
        <p:xfrm>
          <a:off x="4637921" y="2821688"/>
          <a:ext cx="3227959" cy="2324128"/>
        </p:xfrm>
        <a:graphic>
          <a:graphicData uri="http://schemas.openxmlformats.org/presentationml/2006/ole">
            <mc:AlternateContent xmlns:mc="http://schemas.openxmlformats.org/markup-compatibility/2006">
              <mc:Choice xmlns:v="urn:schemas-microsoft-com:vml" Requires="v">
                <p:oleObj spid="_x0000_s6739" name="Equation" r:id="rId6" imgW="1904760" imgH="1371600" progId="Equation.DSMT4">
                  <p:embed/>
                </p:oleObj>
              </mc:Choice>
              <mc:Fallback>
                <p:oleObj name="Equation" r:id="rId6" imgW="1904760" imgH="1371600" progId="Equation.DSMT4">
                  <p:embed/>
                  <p:pic>
                    <p:nvPicPr>
                      <p:cNvPr id="0" name=""/>
                      <p:cNvPicPr/>
                      <p:nvPr/>
                    </p:nvPicPr>
                    <p:blipFill>
                      <a:blip r:embed="rId7"/>
                      <a:stretch>
                        <a:fillRect/>
                      </a:stretch>
                    </p:blipFill>
                    <p:spPr>
                      <a:xfrm>
                        <a:off x="4637921" y="2821688"/>
                        <a:ext cx="3227959" cy="2324128"/>
                      </a:xfrm>
                      <a:prstGeom prst="rect">
                        <a:avLst/>
                      </a:prstGeom>
                    </p:spPr>
                  </p:pic>
                </p:oleObj>
              </mc:Fallback>
            </mc:AlternateContent>
          </a:graphicData>
        </a:graphic>
      </p:graphicFrame>
      <p:sp>
        <p:nvSpPr>
          <p:cNvPr id="6" name="Content Placeholder 5"/>
          <p:cNvSpPr>
            <a:spLocks noGrp="1"/>
          </p:cNvSpPr>
          <p:nvPr>
            <p:ph sz="quarter" idx="15"/>
          </p:nvPr>
        </p:nvSpPr>
        <p:spPr>
          <a:xfrm>
            <a:off x="457200" y="5252481"/>
            <a:ext cx="8109661" cy="923299"/>
          </a:xfrm>
        </p:spPr>
        <p:txBody>
          <a:bodyPr wrap="square" lIns="91425" tIns="91425" rIns="91425" bIns="91425">
            <a:spAutoFit/>
          </a:bodyPr>
          <a:lstStyle/>
          <a:p>
            <a:pPr marL="0" lvl="0" indent="0" eaLnBrk="0" fontAlgn="base" hangingPunct="0">
              <a:spcAft>
                <a:spcPct val="0"/>
              </a:spcAft>
              <a:buNone/>
            </a:pPr>
            <a:r>
              <a:rPr lang="en-US" sz="2400" kern="1200" dirty="0">
                <a:solidFill>
                  <a:srgbClr val="000000"/>
                </a:solidFill>
                <a:latin typeface="Arial (Body)"/>
              </a:rPr>
              <a:t>node achieving minimum is </a:t>
            </a:r>
            <a:r>
              <a:rPr lang="en-US" sz="2400" kern="1200" dirty="0" smtClean="0">
                <a:solidFill>
                  <a:srgbClr val="000000"/>
                </a:solidFill>
                <a:latin typeface="Arial (Body)"/>
              </a:rPr>
              <a:t>next hop </a:t>
            </a:r>
            <a:r>
              <a:rPr lang="en-US" sz="2400" kern="1200" dirty="0">
                <a:solidFill>
                  <a:srgbClr val="000000"/>
                </a:solidFill>
                <a:latin typeface="Arial (Body)"/>
              </a:rPr>
              <a:t>in shortest path, used in</a:t>
            </a:r>
            <a:r>
              <a:rPr lang="en-US" sz="2400" kern="1200" dirty="0">
                <a:solidFill>
                  <a:srgbClr val="000000"/>
                </a:solidFill>
                <a:latin typeface="Arial (Body)"/>
                <a:ea typeface="MS Mincho" charset="0"/>
                <a:cs typeface="MS Mincho" charset="0"/>
              </a:rPr>
              <a:t> </a:t>
            </a:r>
            <a:r>
              <a:rPr lang="en-US" sz="2400" kern="1200" dirty="0">
                <a:solidFill>
                  <a:srgbClr val="000000"/>
                </a:solidFill>
                <a:latin typeface="Arial (Body)"/>
              </a:rPr>
              <a:t>forwarding table</a:t>
            </a:r>
          </a:p>
        </p:txBody>
      </p:sp>
    </p:spTree>
    <p:extLst>
      <p:ext uri="{BB962C8B-B14F-4D97-AF65-F5344CB8AC3E}">
        <p14:creationId xmlns:p14="http://schemas.microsoft.com/office/powerpoint/2010/main" val="1632760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Distance Vector Algorithm </a:t>
            </a:r>
            <a:r>
              <a:rPr lang="en-US" sz="2000" b="0" dirty="0" smtClean="0">
                <a:latin typeface="Times New Roman" panose="02020603050405020304" pitchFamily="18" charset="0"/>
                <a:cs typeface="+mj-cs"/>
              </a:rPr>
              <a:t>(2 of 6)</a:t>
            </a:r>
            <a:endParaRPr lang="en-US" sz="2000" b="0" dirty="0">
              <a:latin typeface="Times New Roman" panose="02020603050405020304" pitchFamily="18" charset="0"/>
              <a:cs typeface="+mj-cs"/>
            </a:endParaRPr>
          </a:p>
        </p:txBody>
      </p:sp>
      <p:sp>
        <p:nvSpPr>
          <p:cNvPr id="3" name="Text Placeholder 2"/>
          <p:cNvSpPr>
            <a:spLocks noGrp="1"/>
          </p:cNvSpPr>
          <p:nvPr>
            <p:ph idx="1"/>
          </p:nvPr>
        </p:nvSpPr>
        <p:spPr>
          <a:xfrm>
            <a:off x="457200" y="1600200"/>
            <a:ext cx="8229600" cy="553968"/>
          </a:xfrm>
        </p:spPr>
        <p:txBody>
          <a:bodyPr wrap="square" lIns="91425" tIns="91425" rIns="91425" bIns="91425">
            <a:spAutoFit/>
          </a:bodyPr>
          <a:lstStyle/>
          <a:p>
            <a:pPr lvl="0" indent="-256032" eaLnBrk="0" fontAlgn="base" hangingPunct="0">
              <a:spcAft>
                <a:spcPct val="0"/>
              </a:spcAft>
              <a:buFont typeface="Arial" panose="020B0604020202020204" pitchFamily="34" charset="0"/>
              <a:buChar char="•"/>
            </a:pPr>
            <a:r>
              <a:rPr lang="en-US" sz="2400" dirty="0" smtClean="0">
                <a:solidFill>
                  <a:srgbClr val="000000"/>
                </a:solidFill>
                <a:latin typeface="Arial (Body)"/>
              </a:rPr>
              <a:t> </a:t>
            </a:r>
            <a:endParaRPr lang="en-US" sz="2400" dirty="0">
              <a:solidFill>
                <a:srgbClr val="000000"/>
              </a:solidFill>
              <a:latin typeface="Arial (Body)"/>
            </a:endParaRPr>
          </a:p>
        </p:txBody>
      </p:sp>
      <p:graphicFrame>
        <p:nvGraphicFramePr>
          <p:cNvPr id="7" name="Object 6" descr="D sub x left parenthesis y right parenthesis."/>
          <p:cNvGraphicFramePr>
            <a:graphicFrameLocks noChangeAspect="1"/>
          </p:cNvGraphicFramePr>
          <p:nvPr>
            <p:extLst>
              <p:ext uri="{D42A27DB-BD31-4B8C-83A1-F6EECF244321}">
                <p14:modId xmlns:p14="http://schemas.microsoft.com/office/powerpoint/2010/main" val="2129705550"/>
              </p:ext>
            </p:extLst>
          </p:nvPr>
        </p:nvGraphicFramePr>
        <p:xfrm>
          <a:off x="848318" y="1672396"/>
          <a:ext cx="922337" cy="409575"/>
        </p:xfrm>
        <a:graphic>
          <a:graphicData uri="http://schemas.openxmlformats.org/presentationml/2006/ole">
            <mc:AlternateContent xmlns:mc="http://schemas.openxmlformats.org/markup-compatibility/2006">
              <mc:Choice xmlns:v="urn:schemas-microsoft-com:vml" Requires="v">
                <p:oleObj spid="_x0000_s8055" name="Equation" r:id="rId3" imgW="571320" imgH="253800" progId="Equation.DSMT4">
                  <p:embed/>
                </p:oleObj>
              </mc:Choice>
              <mc:Fallback>
                <p:oleObj name="Equation" r:id="rId3" imgW="571320" imgH="253800" progId="Equation.DSMT4">
                  <p:embed/>
                  <p:pic>
                    <p:nvPicPr>
                      <p:cNvPr id="0" name=""/>
                      <p:cNvPicPr/>
                      <p:nvPr/>
                    </p:nvPicPr>
                    <p:blipFill>
                      <a:blip r:embed="rId4"/>
                      <a:stretch>
                        <a:fillRect/>
                      </a:stretch>
                    </p:blipFill>
                    <p:spPr>
                      <a:xfrm>
                        <a:off x="848318" y="1672396"/>
                        <a:ext cx="922337" cy="409575"/>
                      </a:xfrm>
                      <a:prstGeom prst="rect">
                        <a:avLst/>
                      </a:prstGeom>
                    </p:spPr>
                  </p:pic>
                </p:oleObj>
              </mc:Fallback>
            </mc:AlternateContent>
          </a:graphicData>
        </a:graphic>
      </p:graphicFrame>
      <p:sp>
        <p:nvSpPr>
          <p:cNvPr id="5" name="Content Placeholder 4"/>
          <p:cNvSpPr>
            <a:spLocks noGrp="1"/>
          </p:cNvSpPr>
          <p:nvPr>
            <p:ph idx="14"/>
          </p:nvPr>
        </p:nvSpPr>
        <p:spPr>
          <a:xfrm>
            <a:off x="457200" y="1580008"/>
            <a:ext cx="8056131" cy="910647"/>
          </a:xfrm>
        </p:spPr>
        <p:txBody>
          <a:bodyPr/>
          <a:lstStyle/>
          <a:p>
            <a:pPr marL="1309688" lvl="0" indent="0" eaLnBrk="0" fontAlgn="base" hangingPunct="0">
              <a:spcAft>
                <a:spcPct val="0"/>
              </a:spcAft>
              <a:buNone/>
            </a:pPr>
            <a:r>
              <a:rPr lang="en-US" sz="2400" dirty="0">
                <a:solidFill>
                  <a:srgbClr val="000000"/>
                </a:solidFill>
                <a:latin typeface="Arial (Body)"/>
              </a:rPr>
              <a:t>estimate of least cost from x to </a:t>
            </a:r>
            <a:r>
              <a:rPr lang="en-US" sz="2400" dirty="0" smtClean="0">
                <a:solidFill>
                  <a:srgbClr val="000000"/>
                </a:solidFill>
                <a:latin typeface="Arial (Body)"/>
              </a:rPr>
              <a:t>y</a:t>
            </a:r>
          </a:p>
          <a:p>
            <a:pPr marL="741553" lvl="1" indent="-284353" eaLnBrk="0" fontAlgn="base" hangingPunct="0">
              <a:spcAft>
                <a:spcPct val="0"/>
              </a:spcAft>
              <a:buFont typeface="Arial" panose="020B0604020202020204" pitchFamily="34" charset="0"/>
              <a:buChar char="–"/>
            </a:pPr>
            <a:r>
              <a:rPr lang="en-US" sz="2400" dirty="0" smtClean="0">
                <a:solidFill>
                  <a:srgbClr val="000000"/>
                </a:solidFill>
                <a:latin typeface="Arial (Body)"/>
              </a:rPr>
              <a:t>x maintains distance vector</a:t>
            </a:r>
            <a:endParaRPr lang="en-US" sz="2400" dirty="0">
              <a:solidFill>
                <a:srgbClr val="000000"/>
              </a:solidFill>
              <a:latin typeface="Arial (Body)"/>
            </a:endParaRPr>
          </a:p>
        </p:txBody>
      </p:sp>
      <p:graphicFrame>
        <p:nvGraphicFramePr>
          <p:cNvPr id="8" name="Object 7" descr="D sub x = left bracket D sub x left parenthesis y right parenthesis colon y is an element of N right bracket."/>
          <p:cNvGraphicFramePr>
            <a:graphicFrameLocks noChangeAspect="1"/>
          </p:cNvGraphicFramePr>
          <p:nvPr>
            <p:extLst>
              <p:ext uri="{D42A27DB-BD31-4B8C-83A1-F6EECF244321}">
                <p14:modId xmlns:p14="http://schemas.microsoft.com/office/powerpoint/2010/main" val="2583320009"/>
              </p:ext>
            </p:extLst>
          </p:nvPr>
        </p:nvGraphicFramePr>
        <p:xfrm>
          <a:off x="5176887" y="2081971"/>
          <a:ext cx="2383074" cy="467783"/>
        </p:xfrm>
        <a:graphic>
          <a:graphicData uri="http://schemas.openxmlformats.org/presentationml/2006/ole">
            <mc:AlternateContent xmlns:mc="http://schemas.openxmlformats.org/markup-compatibility/2006">
              <mc:Choice xmlns:v="urn:schemas-microsoft-com:vml" Requires="v">
                <p:oleObj spid="_x0000_s8056" name="Equation" r:id="rId5" imgW="1422360" imgH="279360" progId="Equation.DSMT4">
                  <p:embed/>
                </p:oleObj>
              </mc:Choice>
              <mc:Fallback>
                <p:oleObj name="Equation" r:id="rId5" imgW="1422360" imgH="279360" progId="Equation.DSMT4">
                  <p:embed/>
                  <p:pic>
                    <p:nvPicPr>
                      <p:cNvPr id="0" name=""/>
                      <p:cNvPicPr/>
                      <p:nvPr/>
                    </p:nvPicPr>
                    <p:blipFill>
                      <a:blip r:embed="rId6"/>
                      <a:stretch>
                        <a:fillRect/>
                      </a:stretch>
                    </p:blipFill>
                    <p:spPr>
                      <a:xfrm>
                        <a:off x="5176887" y="2081971"/>
                        <a:ext cx="2383074" cy="467783"/>
                      </a:xfrm>
                      <a:prstGeom prst="rect">
                        <a:avLst/>
                      </a:prstGeom>
                    </p:spPr>
                  </p:pic>
                </p:oleObj>
              </mc:Fallback>
            </mc:AlternateContent>
          </a:graphicData>
        </a:graphic>
      </p:graphicFrame>
      <p:sp>
        <p:nvSpPr>
          <p:cNvPr id="4" name="Content Placeholder 3"/>
          <p:cNvSpPr>
            <a:spLocks noGrp="1"/>
          </p:cNvSpPr>
          <p:nvPr>
            <p:ph idx="13"/>
          </p:nvPr>
        </p:nvSpPr>
        <p:spPr>
          <a:xfrm>
            <a:off x="473720" y="2807083"/>
            <a:ext cx="8229600" cy="1809367"/>
          </a:xfrm>
        </p:spPr>
        <p:txBody>
          <a:bodyPr/>
          <a:lstStyle/>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mn-lt"/>
              </a:rPr>
              <a:t>node x:</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mn-lt"/>
              </a:rPr>
              <a:t>knows cost to each </a:t>
            </a:r>
            <a:r>
              <a:rPr lang="en-US" sz="2400" dirty="0" smtClean="0">
                <a:solidFill>
                  <a:srgbClr val="000000"/>
                </a:solidFill>
                <a:latin typeface="+mn-lt"/>
              </a:rPr>
              <a:t>neighbor v: </a:t>
            </a:r>
            <a:r>
              <a:rPr lang="en-US" sz="2400" b="1" dirty="0" smtClean="0">
                <a:solidFill>
                  <a:srgbClr val="000000"/>
                </a:solidFill>
                <a:latin typeface="+mn-lt"/>
              </a:rPr>
              <a:t>c(x,v)</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mn-lt"/>
              </a:rPr>
              <a:t>maintains its </a:t>
            </a:r>
            <a:r>
              <a:rPr lang="en-US" sz="2400" dirty="0" smtClean="0">
                <a:solidFill>
                  <a:srgbClr val="000000"/>
                </a:solidFill>
                <a:latin typeface="+mn-lt"/>
              </a:rPr>
              <a:t>neighbors</a:t>
            </a:r>
            <a:r>
              <a:rPr lang="en-US" altLang="ja-JP" sz="2400" dirty="0" smtClean="0">
                <a:solidFill>
                  <a:srgbClr val="000000"/>
                </a:solidFill>
                <a:latin typeface="+mn-lt"/>
              </a:rPr>
              <a:t>’ </a:t>
            </a:r>
            <a:r>
              <a:rPr lang="en-US" altLang="ja-JP" sz="2400" dirty="0">
                <a:solidFill>
                  <a:srgbClr val="000000"/>
                </a:solidFill>
                <a:latin typeface="+mn-lt"/>
              </a:rPr>
              <a:t>distance vectors. For each neighbor v, x maintains</a:t>
            </a:r>
            <a:endParaRPr lang="en-US" sz="2400" dirty="0">
              <a:latin typeface="+mn-lt"/>
            </a:endParaRPr>
          </a:p>
        </p:txBody>
      </p:sp>
      <p:graphicFrame>
        <p:nvGraphicFramePr>
          <p:cNvPr id="9" name="Object 8" descr="D sub v = left bracket D sub v left parenthesis y right parenthesis colon y is an element of N right bracket."/>
          <p:cNvGraphicFramePr>
            <a:graphicFrameLocks noChangeAspect="1"/>
          </p:cNvGraphicFramePr>
          <p:nvPr>
            <p:extLst>
              <p:ext uri="{D42A27DB-BD31-4B8C-83A1-F6EECF244321}">
                <p14:modId xmlns:p14="http://schemas.microsoft.com/office/powerpoint/2010/main" val="3831082924"/>
              </p:ext>
            </p:extLst>
          </p:nvPr>
        </p:nvGraphicFramePr>
        <p:xfrm>
          <a:off x="4558352" y="4137665"/>
          <a:ext cx="2330450" cy="465138"/>
        </p:xfrm>
        <a:graphic>
          <a:graphicData uri="http://schemas.openxmlformats.org/presentationml/2006/ole">
            <mc:AlternateContent xmlns:mc="http://schemas.openxmlformats.org/markup-compatibility/2006">
              <mc:Choice xmlns:v="urn:schemas-microsoft-com:vml" Requires="v">
                <p:oleObj spid="_x0000_s8057" name="Equation" r:id="rId7" imgW="1396800" imgH="279360" progId="Equation.DSMT4">
                  <p:embed/>
                </p:oleObj>
              </mc:Choice>
              <mc:Fallback>
                <p:oleObj name="Equation" r:id="rId7" imgW="1396800" imgH="279360" progId="Equation.DSMT4">
                  <p:embed/>
                  <p:pic>
                    <p:nvPicPr>
                      <p:cNvPr id="0" name=""/>
                      <p:cNvPicPr/>
                      <p:nvPr/>
                    </p:nvPicPr>
                    <p:blipFill>
                      <a:blip r:embed="rId8"/>
                      <a:stretch>
                        <a:fillRect/>
                      </a:stretch>
                    </p:blipFill>
                    <p:spPr>
                      <a:xfrm>
                        <a:off x="4558352" y="4137665"/>
                        <a:ext cx="2330450" cy="465138"/>
                      </a:xfrm>
                      <a:prstGeom prst="rect">
                        <a:avLst/>
                      </a:prstGeom>
                    </p:spPr>
                  </p:pic>
                </p:oleObj>
              </mc:Fallback>
            </mc:AlternateContent>
          </a:graphicData>
        </a:graphic>
      </p:graphicFrame>
    </p:spTree>
    <p:extLst>
      <p:ext uri="{BB962C8B-B14F-4D97-AF65-F5344CB8AC3E}">
        <p14:creationId xmlns:p14="http://schemas.microsoft.com/office/powerpoint/2010/main" val="3233988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Distance Vector Algorithm </a:t>
            </a:r>
            <a:r>
              <a:rPr lang="en-US" sz="2000" b="0" dirty="0" smtClean="0">
                <a:latin typeface="Times New Roman" panose="02020603050405020304" pitchFamily="18" charset="0"/>
                <a:cs typeface="+mj-cs"/>
              </a:rPr>
              <a:t>(3 of 6)</a:t>
            </a:r>
            <a:endParaRPr lang="en-US" sz="2000" b="0" dirty="0">
              <a:latin typeface="Times New Roman" panose="02020603050405020304" pitchFamily="18" charset="0"/>
              <a:cs typeface="+mj-cs"/>
            </a:endParaRPr>
          </a:p>
        </p:txBody>
      </p:sp>
      <p:sp>
        <p:nvSpPr>
          <p:cNvPr id="3" name="Content Placeholder 2"/>
          <p:cNvSpPr>
            <a:spLocks noGrp="1"/>
          </p:cNvSpPr>
          <p:nvPr>
            <p:ph idx="1"/>
          </p:nvPr>
        </p:nvSpPr>
        <p:spPr>
          <a:xfrm>
            <a:off x="457200" y="1600200"/>
            <a:ext cx="7554036" cy="2416016"/>
          </a:xfrm>
        </p:spPr>
        <p:txBody>
          <a:bodyPr wrap="square" lIns="91425" tIns="91425" rIns="91425" bIns="91425">
            <a:spAutoFit/>
          </a:bodyPr>
          <a:lstStyle/>
          <a:p>
            <a:pPr marL="0" lvl="0" indent="0" eaLnBrk="0" fontAlgn="base" hangingPunct="0">
              <a:spcAft>
                <a:spcPct val="0"/>
              </a:spcAft>
              <a:buNone/>
              <a:defRPr/>
            </a:pPr>
            <a:r>
              <a:rPr lang="en-US" sz="2400" b="1" dirty="0">
                <a:solidFill>
                  <a:srgbClr val="000000"/>
                </a:solidFill>
                <a:latin typeface="Arial (Body)"/>
                <a:cs typeface="+mn-cs"/>
              </a:rPr>
              <a:t>key </a:t>
            </a:r>
            <a:r>
              <a:rPr lang="en-US" sz="2400" b="1" dirty="0" smtClean="0">
                <a:solidFill>
                  <a:srgbClr val="000000"/>
                </a:solidFill>
                <a:latin typeface="Arial (Body)"/>
                <a:cs typeface="+mn-cs"/>
              </a:rPr>
              <a:t>idea:</a:t>
            </a:r>
            <a:endParaRPr lang="en-US" sz="2400" b="1" dirty="0">
              <a:solidFill>
                <a:srgbClr val="000000"/>
              </a:solidFill>
              <a:latin typeface="Arial (Body)"/>
              <a:cs typeface="+mn-cs"/>
            </a:endParaRPr>
          </a:p>
          <a:p>
            <a:pPr marL="255651" lvl="0" indent="-255651" eaLnBrk="0" fontAlgn="base" hangingPunct="0">
              <a:spcAft>
                <a:spcPct val="0"/>
              </a:spcAft>
              <a:buFont typeface="Arial" panose="020B0604020202020204" pitchFamily="34" charset="0"/>
              <a:buChar char="•"/>
              <a:defRPr/>
            </a:pPr>
            <a:r>
              <a:rPr lang="en-US" sz="2400" dirty="0">
                <a:solidFill>
                  <a:srgbClr val="000000"/>
                </a:solidFill>
                <a:latin typeface="Arial (Body)"/>
                <a:cs typeface="+mn-cs"/>
              </a:rPr>
              <a:t>from time-to-time, each node sends its own distance vector estimate to neighbors</a:t>
            </a:r>
          </a:p>
          <a:p>
            <a:pPr marL="255651" lvl="0" indent="-255651" eaLnBrk="0" fontAlgn="base" hangingPunct="0">
              <a:spcAft>
                <a:spcPct val="0"/>
              </a:spcAft>
              <a:buFont typeface="Arial" panose="020B0604020202020204" pitchFamily="34" charset="0"/>
              <a:buChar char="•"/>
              <a:defRPr/>
            </a:pPr>
            <a:r>
              <a:rPr lang="en-US" sz="2400" dirty="0">
                <a:solidFill>
                  <a:srgbClr val="000000"/>
                </a:solidFill>
                <a:latin typeface="Arial (Body)"/>
                <a:cs typeface="+mn-cs"/>
              </a:rPr>
              <a:t>when x receives new </a:t>
            </a:r>
            <a:r>
              <a:rPr lang="en-US" sz="2400" dirty="0" smtClean="0">
                <a:solidFill>
                  <a:srgbClr val="000000"/>
                </a:solidFill>
                <a:latin typeface="Arial (Body)"/>
                <a:cs typeface="+mn-cs"/>
              </a:rPr>
              <a:t>D</a:t>
            </a:r>
            <a:r>
              <a:rPr lang="en-US" sz="100" dirty="0" smtClean="0">
                <a:solidFill>
                  <a:srgbClr val="000000"/>
                </a:solidFill>
                <a:latin typeface="Arial (Body)"/>
                <a:cs typeface="+mn-cs"/>
              </a:rPr>
              <a:t> </a:t>
            </a:r>
            <a:r>
              <a:rPr lang="en-US" sz="2400" dirty="0" smtClean="0">
                <a:solidFill>
                  <a:srgbClr val="000000"/>
                </a:solidFill>
                <a:latin typeface="Arial (Body)"/>
                <a:cs typeface="+mn-cs"/>
              </a:rPr>
              <a:t>V estimate </a:t>
            </a:r>
            <a:r>
              <a:rPr lang="en-US" sz="2400" dirty="0">
                <a:solidFill>
                  <a:srgbClr val="000000"/>
                </a:solidFill>
                <a:latin typeface="Arial (Body)"/>
                <a:cs typeface="+mn-cs"/>
              </a:rPr>
              <a:t>from neighbor, it updates its own </a:t>
            </a:r>
            <a:r>
              <a:rPr lang="en-US" sz="2400" dirty="0" smtClean="0">
                <a:solidFill>
                  <a:srgbClr val="000000"/>
                </a:solidFill>
                <a:latin typeface="Arial (Body)"/>
                <a:cs typeface="+mn-cs"/>
              </a:rPr>
              <a:t>D</a:t>
            </a:r>
            <a:r>
              <a:rPr lang="en-US" sz="100" dirty="0" smtClean="0">
                <a:solidFill>
                  <a:srgbClr val="000000"/>
                </a:solidFill>
                <a:latin typeface="Arial (Body)"/>
                <a:cs typeface="+mn-cs"/>
              </a:rPr>
              <a:t> </a:t>
            </a:r>
            <a:r>
              <a:rPr lang="en-US" sz="2400" dirty="0" smtClean="0">
                <a:solidFill>
                  <a:srgbClr val="000000"/>
                </a:solidFill>
                <a:latin typeface="Arial (Body)"/>
                <a:cs typeface="+mn-cs"/>
              </a:rPr>
              <a:t>V using B</a:t>
            </a:r>
            <a:r>
              <a:rPr lang="en-US" sz="100" dirty="0" smtClean="0">
                <a:solidFill>
                  <a:srgbClr val="000000"/>
                </a:solidFill>
                <a:latin typeface="Arial (Body)"/>
                <a:cs typeface="+mn-cs"/>
              </a:rPr>
              <a:t> </a:t>
            </a:r>
            <a:r>
              <a:rPr lang="en-US" sz="2400" dirty="0" smtClean="0">
                <a:solidFill>
                  <a:srgbClr val="000000"/>
                </a:solidFill>
                <a:latin typeface="Arial (Body)"/>
                <a:cs typeface="+mn-cs"/>
              </a:rPr>
              <a:t>-</a:t>
            </a:r>
            <a:r>
              <a:rPr lang="en-US" sz="100" dirty="0" smtClean="0">
                <a:solidFill>
                  <a:srgbClr val="000000"/>
                </a:solidFill>
                <a:latin typeface="Arial (Body)"/>
                <a:cs typeface="+mn-cs"/>
              </a:rPr>
              <a:t> </a:t>
            </a:r>
            <a:r>
              <a:rPr lang="en-US" sz="2400" dirty="0" smtClean="0">
                <a:solidFill>
                  <a:srgbClr val="000000"/>
                </a:solidFill>
                <a:latin typeface="Arial (Body)"/>
                <a:cs typeface="+mn-cs"/>
              </a:rPr>
              <a:t>F equation</a:t>
            </a:r>
            <a:r>
              <a:rPr lang="en-US" sz="2400" dirty="0">
                <a:solidFill>
                  <a:srgbClr val="000000"/>
                </a:solidFill>
                <a:latin typeface="Arial (Body)"/>
                <a:cs typeface="+mn-cs"/>
              </a:rPr>
              <a:t>:</a:t>
            </a:r>
          </a:p>
        </p:txBody>
      </p:sp>
      <p:graphicFrame>
        <p:nvGraphicFramePr>
          <p:cNvPr id="6" name="Object 5" descr="D sub x left parenthesis y right parenthesis left pointing arrow min sub v left brace c left parenthesis x comma v right parenthesis + D sub v left parenthesis y right parenthesis right brace, for each node y is an element of N."/>
          <p:cNvGraphicFramePr>
            <a:graphicFrameLocks noChangeAspect="1"/>
          </p:cNvGraphicFramePr>
          <p:nvPr>
            <p:extLst>
              <p:ext uri="{D42A27DB-BD31-4B8C-83A1-F6EECF244321}">
                <p14:modId xmlns:p14="http://schemas.microsoft.com/office/powerpoint/2010/main" val="866814389"/>
              </p:ext>
            </p:extLst>
          </p:nvPr>
        </p:nvGraphicFramePr>
        <p:xfrm>
          <a:off x="1387475" y="4186238"/>
          <a:ext cx="5770563" cy="384175"/>
        </p:xfrm>
        <a:graphic>
          <a:graphicData uri="http://schemas.openxmlformats.org/presentationml/2006/ole">
            <mc:AlternateContent xmlns:mc="http://schemas.openxmlformats.org/markup-compatibility/2006">
              <mc:Choice xmlns:v="urn:schemas-microsoft-com:vml" Requires="v">
                <p:oleObj spid="_x0000_s8958" name="Equation" r:id="rId3" imgW="3441600" imgH="228600" progId="Equation.DSMT4">
                  <p:embed/>
                </p:oleObj>
              </mc:Choice>
              <mc:Fallback>
                <p:oleObj name="Equation" r:id="rId3" imgW="3441600" imgH="228600" progId="Equation.DSMT4">
                  <p:embed/>
                  <p:pic>
                    <p:nvPicPr>
                      <p:cNvPr id="0" name=""/>
                      <p:cNvPicPr/>
                      <p:nvPr/>
                    </p:nvPicPr>
                    <p:blipFill>
                      <a:blip r:embed="rId4"/>
                      <a:stretch>
                        <a:fillRect/>
                      </a:stretch>
                    </p:blipFill>
                    <p:spPr>
                      <a:xfrm>
                        <a:off x="1387475" y="4186238"/>
                        <a:ext cx="5770563" cy="384175"/>
                      </a:xfrm>
                      <a:prstGeom prst="rect">
                        <a:avLst/>
                      </a:prstGeom>
                    </p:spPr>
                  </p:pic>
                </p:oleObj>
              </mc:Fallback>
            </mc:AlternateContent>
          </a:graphicData>
        </a:graphic>
      </p:graphicFrame>
      <p:sp>
        <p:nvSpPr>
          <p:cNvPr id="5" name="Content Placeholder 4"/>
          <p:cNvSpPr>
            <a:spLocks noGrp="1"/>
          </p:cNvSpPr>
          <p:nvPr>
            <p:ph idx="14"/>
          </p:nvPr>
        </p:nvSpPr>
        <p:spPr>
          <a:xfrm>
            <a:off x="459001" y="4710182"/>
            <a:ext cx="6485198" cy="553968"/>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kern="1200" dirty="0">
                <a:solidFill>
                  <a:srgbClr val="000000"/>
                </a:solidFill>
                <a:latin typeface="Arial (Body)"/>
              </a:rPr>
              <a:t>under minor, natural conditions, the </a:t>
            </a:r>
            <a:r>
              <a:rPr lang="en-US" sz="2400" kern="1200" dirty="0" smtClean="0">
                <a:solidFill>
                  <a:srgbClr val="000000"/>
                </a:solidFill>
                <a:latin typeface="Arial (Body)"/>
              </a:rPr>
              <a:t>estimate</a:t>
            </a:r>
            <a:endParaRPr lang="en-US" sz="2400" kern="1200" dirty="0">
              <a:solidFill>
                <a:srgbClr val="000000"/>
              </a:solidFill>
              <a:latin typeface="Arial (Body)"/>
            </a:endParaRPr>
          </a:p>
        </p:txBody>
      </p:sp>
      <p:graphicFrame>
        <p:nvGraphicFramePr>
          <p:cNvPr id="9" name="Object 8" descr="D sub x left parenthesis y right parenthesis converge to the actual least cost d sub x left parenthesis y right parenthesis."/>
          <p:cNvGraphicFramePr>
            <a:graphicFrameLocks noChangeAspect="1"/>
          </p:cNvGraphicFramePr>
          <p:nvPr>
            <p:extLst>
              <p:ext uri="{D42A27DB-BD31-4B8C-83A1-F6EECF244321}">
                <p14:modId xmlns:p14="http://schemas.microsoft.com/office/powerpoint/2010/main" val="737986540"/>
              </p:ext>
            </p:extLst>
          </p:nvPr>
        </p:nvGraphicFramePr>
        <p:xfrm>
          <a:off x="6944199" y="4813300"/>
          <a:ext cx="768350" cy="450850"/>
        </p:xfrm>
        <a:graphic>
          <a:graphicData uri="http://schemas.openxmlformats.org/presentationml/2006/ole">
            <mc:AlternateContent xmlns:mc="http://schemas.openxmlformats.org/markup-compatibility/2006">
              <mc:Choice xmlns:v="urn:schemas-microsoft-com:vml" Requires="v">
                <p:oleObj spid="_x0000_s8959" name="Equation" r:id="rId5" imgW="431640" imgH="253800" progId="Equation.DSMT4">
                  <p:embed/>
                </p:oleObj>
              </mc:Choice>
              <mc:Fallback>
                <p:oleObj name="Equation" r:id="rId5" imgW="431640" imgH="253800" progId="Equation.DSMT4">
                  <p:embed/>
                  <p:pic>
                    <p:nvPicPr>
                      <p:cNvPr id="0" name=""/>
                      <p:cNvPicPr/>
                      <p:nvPr/>
                    </p:nvPicPr>
                    <p:blipFill>
                      <a:blip r:embed="rId6"/>
                      <a:stretch>
                        <a:fillRect/>
                      </a:stretch>
                    </p:blipFill>
                    <p:spPr>
                      <a:xfrm>
                        <a:off x="6944199" y="4813300"/>
                        <a:ext cx="768350" cy="4508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 name="Content Placeholder 3"/>
              <p:cNvSpPr>
                <a:spLocks noGrp="1"/>
              </p:cNvSpPr>
              <p:nvPr>
                <p:ph idx="13"/>
              </p:nvPr>
            </p:nvSpPr>
            <p:spPr>
              <a:xfrm>
                <a:off x="611424" y="5224282"/>
                <a:ext cx="4726675" cy="398596"/>
              </a:xfrm>
            </p:spPr>
            <p:txBody>
              <a:bodyPr/>
              <a:lstStyle/>
              <a:p>
                <a:pPr marL="101600" indent="0">
                  <a:buNone/>
                </a:pPr>
                <a14:m>
                  <m:oMathPara xmlns:m="http://schemas.openxmlformats.org/officeDocument/2006/math">
                    <m:oMathParaPr>
                      <m:jc m:val="centerGroup"/>
                    </m:oMathParaPr>
                    <m:oMath xmlns:m="http://schemas.openxmlformats.org/officeDocument/2006/math">
                      <m:r>
                        <m:rPr>
                          <m:nor/>
                        </m:rPr>
                        <a:rPr lang="en-US" sz="2400">
                          <a:latin typeface="+mn-lt"/>
                        </a:rPr>
                        <m:t>converge</m:t>
                      </m:r>
                      <m:r>
                        <m:rPr>
                          <m:nor/>
                        </m:rPr>
                        <a:rPr lang="en-US" sz="2400">
                          <a:latin typeface="+mn-lt"/>
                        </a:rPr>
                        <m:t> </m:t>
                      </m:r>
                      <m:r>
                        <m:rPr>
                          <m:nor/>
                        </m:rPr>
                        <a:rPr lang="en-US" sz="2400">
                          <a:latin typeface="+mn-lt"/>
                        </a:rPr>
                        <m:t>to</m:t>
                      </m:r>
                      <m:r>
                        <m:rPr>
                          <m:nor/>
                        </m:rPr>
                        <a:rPr lang="en-US" sz="2400">
                          <a:latin typeface="+mn-lt"/>
                        </a:rPr>
                        <m:t> </m:t>
                      </m:r>
                      <m:r>
                        <m:rPr>
                          <m:nor/>
                        </m:rPr>
                        <a:rPr lang="en-US" sz="2400">
                          <a:latin typeface="+mn-lt"/>
                        </a:rPr>
                        <m:t>the</m:t>
                      </m:r>
                      <m:r>
                        <m:rPr>
                          <m:nor/>
                        </m:rPr>
                        <a:rPr lang="en-US" sz="2400">
                          <a:latin typeface="+mn-lt"/>
                        </a:rPr>
                        <m:t> </m:t>
                      </m:r>
                      <m:r>
                        <m:rPr>
                          <m:nor/>
                        </m:rPr>
                        <a:rPr lang="en-US" sz="2400">
                          <a:latin typeface="+mn-lt"/>
                        </a:rPr>
                        <m:t>actal</m:t>
                      </m:r>
                      <m:r>
                        <m:rPr>
                          <m:nor/>
                        </m:rPr>
                        <a:rPr lang="en-US" sz="2400">
                          <a:latin typeface="+mn-lt"/>
                        </a:rPr>
                        <m:t> </m:t>
                      </m:r>
                      <m:r>
                        <m:rPr>
                          <m:nor/>
                        </m:rPr>
                        <a:rPr lang="en-US" sz="2400">
                          <a:latin typeface="+mn-lt"/>
                        </a:rPr>
                        <m:t>least</m:t>
                      </m:r>
                      <m:r>
                        <m:rPr>
                          <m:nor/>
                        </m:rPr>
                        <a:rPr lang="en-US" sz="2400">
                          <a:latin typeface="+mn-lt"/>
                        </a:rPr>
                        <m:t> </m:t>
                      </m:r>
                      <m:r>
                        <m:rPr>
                          <m:nor/>
                        </m:rPr>
                        <a:rPr lang="en-US" sz="2400">
                          <a:latin typeface="+mn-lt"/>
                        </a:rPr>
                        <m:t>cost</m:t>
                      </m:r>
                    </m:oMath>
                  </m:oMathPara>
                </a14:m>
                <a:endParaRPr lang="en-US" sz="2400" dirty="0">
                  <a:latin typeface="+mn-lt"/>
                </a:endParaRPr>
              </a:p>
            </p:txBody>
          </p:sp>
        </mc:Choice>
        <mc:Fallback xmlns="">
          <p:sp>
            <p:nvSpPr>
              <p:cNvPr id="4" name="Content Placeholder 3"/>
              <p:cNvSpPr>
                <a:spLocks noGrp="1" noRot="1" noChangeAspect="1" noMove="1" noResize="1" noEditPoints="1" noAdjustHandles="1" noChangeArrowheads="1" noChangeShapeType="1" noTextEdit="1"/>
              </p:cNvSpPr>
              <p:nvPr>
                <p:ph idx="13"/>
              </p:nvPr>
            </p:nvSpPr>
            <p:spPr>
              <a:xfrm>
                <a:off x="611424" y="5224282"/>
                <a:ext cx="4726675" cy="398596"/>
              </a:xfrm>
              <a:blipFill>
                <a:blip r:embed="rId7"/>
                <a:stretch>
                  <a:fillRect b="-43077"/>
                </a:stretch>
              </a:blipFill>
            </p:spPr>
            <p:txBody>
              <a:bodyPr/>
              <a:lstStyle/>
              <a:p>
                <a:r>
                  <a:rPr lang="en-US">
                    <a:noFill/>
                  </a:rPr>
                  <a:t> </a:t>
                </a:r>
              </a:p>
            </p:txBody>
          </p:sp>
        </mc:Fallback>
      </mc:AlternateContent>
      <p:graphicFrame>
        <p:nvGraphicFramePr>
          <p:cNvPr id="7" name="Object 6" descr="D sub x left parenthesis y right parenthesis converge to the actual least cost d sub x left parenthesis y right parenthesis."/>
          <p:cNvGraphicFramePr>
            <a:graphicFrameLocks noChangeAspect="1"/>
          </p:cNvGraphicFramePr>
          <p:nvPr>
            <p:extLst>
              <p:ext uri="{D42A27DB-BD31-4B8C-83A1-F6EECF244321}">
                <p14:modId xmlns:p14="http://schemas.microsoft.com/office/powerpoint/2010/main" val="4155277646"/>
              </p:ext>
            </p:extLst>
          </p:nvPr>
        </p:nvGraphicFramePr>
        <p:xfrm>
          <a:off x="5117459" y="5277151"/>
          <a:ext cx="746125" cy="452437"/>
        </p:xfrm>
        <a:graphic>
          <a:graphicData uri="http://schemas.openxmlformats.org/presentationml/2006/ole">
            <mc:AlternateContent xmlns:mc="http://schemas.openxmlformats.org/markup-compatibility/2006">
              <mc:Choice xmlns:v="urn:schemas-microsoft-com:vml" Requires="v">
                <p:oleObj spid="_x0000_s8960" name="Equation" r:id="rId8" imgW="419040" imgH="253800" progId="Equation.DSMT4">
                  <p:embed/>
                </p:oleObj>
              </mc:Choice>
              <mc:Fallback>
                <p:oleObj name="Equation" r:id="rId8" imgW="419040" imgH="253800" progId="Equation.DSMT4">
                  <p:embed/>
                  <p:pic>
                    <p:nvPicPr>
                      <p:cNvPr id="9" name="Object 8" descr="D sub x left parenthesis y right parenthesis converge to the actual least cost d sub x left parenthesis y right parenthesis."/>
                      <p:cNvPicPr/>
                      <p:nvPr/>
                    </p:nvPicPr>
                    <p:blipFill>
                      <a:blip r:embed="rId9"/>
                      <a:stretch>
                        <a:fillRect/>
                      </a:stretch>
                    </p:blipFill>
                    <p:spPr>
                      <a:xfrm>
                        <a:off x="5117459" y="5277151"/>
                        <a:ext cx="746125" cy="452437"/>
                      </a:xfrm>
                      <a:prstGeom prst="rect">
                        <a:avLst/>
                      </a:prstGeom>
                    </p:spPr>
                  </p:pic>
                </p:oleObj>
              </mc:Fallback>
            </mc:AlternateContent>
          </a:graphicData>
        </a:graphic>
      </p:graphicFrame>
    </p:spTree>
    <p:extLst>
      <p:ext uri="{BB962C8B-B14F-4D97-AF65-F5344CB8AC3E}">
        <p14:creationId xmlns:p14="http://schemas.microsoft.com/office/powerpoint/2010/main" val="1869525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Distance Vector Algorithm </a:t>
            </a:r>
            <a:r>
              <a:rPr lang="en-US" sz="2000" b="0" dirty="0">
                <a:latin typeface="Times New Roman" panose="02020603050405020304" pitchFamily="18" charset="0"/>
              </a:rPr>
              <a:t>(4 of 6)</a:t>
            </a:r>
            <a:endParaRPr lang="en-US" dirty="0"/>
          </a:p>
        </p:txBody>
      </p:sp>
      <p:sp>
        <p:nvSpPr>
          <p:cNvPr id="3" name="Text Placeholder 2"/>
          <p:cNvSpPr>
            <a:spLocks noGrp="1"/>
          </p:cNvSpPr>
          <p:nvPr>
            <p:ph type="body" idx="1"/>
          </p:nvPr>
        </p:nvSpPr>
        <p:spPr>
          <a:xfrm>
            <a:off x="457200" y="1600200"/>
            <a:ext cx="3611880" cy="2217101"/>
          </a:xfrm>
        </p:spPr>
        <p:txBody>
          <a:bodyPr/>
          <a:lstStyle/>
          <a:p>
            <a:pPr marL="0" lvl="0" indent="0" eaLnBrk="0" fontAlgn="base" hangingPunct="0">
              <a:spcAft>
                <a:spcPct val="0"/>
              </a:spcAft>
              <a:buNone/>
            </a:pPr>
            <a:r>
              <a:rPr lang="en-US" sz="2000" b="1" dirty="0">
                <a:solidFill>
                  <a:srgbClr val="000000"/>
                </a:solidFill>
                <a:latin typeface="Arial (Body)"/>
              </a:rPr>
              <a:t>iterative, asynchronous</a:t>
            </a:r>
            <a:r>
              <a:rPr lang="en-US" sz="2000" i="1" dirty="0">
                <a:solidFill>
                  <a:srgbClr val="000000"/>
                </a:solidFill>
                <a:latin typeface="Arial (Body)"/>
              </a:rPr>
              <a:t>:</a:t>
            </a:r>
            <a:r>
              <a:rPr lang="en-US" sz="2000" dirty="0">
                <a:solidFill>
                  <a:srgbClr val="000000"/>
                </a:solidFill>
                <a:latin typeface="Arial (Body)"/>
              </a:rPr>
              <a:t> each local iteration caused by:</a:t>
            </a:r>
          </a:p>
          <a:p>
            <a:pPr marL="255651" lvl="0" indent="-255651" eaLnBrk="0" fontAlgn="base" hangingPunct="0">
              <a:spcAft>
                <a:spcPct val="0"/>
              </a:spcAft>
            </a:pPr>
            <a:r>
              <a:rPr lang="en-US" sz="2000" dirty="0">
                <a:solidFill>
                  <a:srgbClr val="000000"/>
                </a:solidFill>
                <a:latin typeface="Arial (Body)"/>
              </a:rPr>
              <a:t>local link cost change</a:t>
            </a:r>
          </a:p>
          <a:p>
            <a:pPr marL="255651" lvl="0" indent="-255651" eaLnBrk="0" fontAlgn="base" hangingPunct="0">
              <a:spcAft>
                <a:spcPct val="0"/>
              </a:spcAft>
            </a:pPr>
            <a:r>
              <a:rPr lang="en-US" sz="2000" dirty="0" smtClean="0">
                <a:solidFill>
                  <a:srgbClr val="000000"/>
                </a:solidFill>
                <a:latin typeface="Arial (Body)"/>
              </a:rPr>
              <a:t>D</a:t>
            </a:r>
            <a:r>
              <a:rPr lang="en-US" sz="100" dirty="0" smtClean="0">
                <a:solidFill>
                  <a:srgbClr val="000000"/>
                </a:solidFill>
                <a:latin typeface="Arial (Body)"/>
              </a:rPr>
              <a:t> </a:t>
            </a:r>
            <a:r>
              <a:rPr lang="en-US" sz="2000" dirty="0" smtClean="0">
                <a:solidFill>
                  <a:srgbClr val="000000"/>
                </a:solidFill>
                <a:latin typeface="Arial (Body)"/>
              </a:rPr>
              <a:t>V </a:t>
            </a:r>
            <a:r>
              <a:rPr lang="en-US" sz="2000" dirty="0">
                <a:solidFill>
                  <a:srgbClr val="000000"/>
                </a:solidFill>
                <a:latin typeface="Arial (Body)"/>
              </a:rPr>
              <a:t>update message from </a:t>
            </a:r>
            <a:r>
              <a:rPr lang="en-US" sz="2000" dirty="0" smtClean="0">
                <a:solidFill>
                  <a:srgbClr val="000000"/>
                </a:solidFill>
                <a:latin typeface="Arial (Body)"/>
              </a:rPr>
              <a:t>neighbor</a:t>
            </a:r>
            <a:endParaRPr lang="en-US" sz="2000" dirty="0">
              <a:solidFill>
                <a:srgbClr val="000000"/>
              </a:solidFill>
              <a:latin typeface="Arial (Body)"/>
            </a:endParaRPr>
          </a:p>
        </p:txBody>
      </p:sp>
      <p:sp>
        <p:nvSpPr>
          <p:cNvPr id="4" name="Content Placeholder 3"/>
          <p:cNvSpPr>
            <a:spLocks noGrp="1"/>
          </p:cNvSpPr>
          <p:nvPr>
            <p:ph sz="quarter" idx="13"/>
          </p:nvPr>
        </p:nvSpPr>
        <p:spPr>
          <a:xfrm>
            <a:off x="457200" y="3817302"/>
            <a:ext cx="3611880" cy="2553018"/>
          </a:xfrm>
        </p:spPr>
        <p:txBody>
          <a:bodyPr/>
          <a:lstStyle/>
          <a:p>
            <a:pPr marL="0" lvl="0" indent="0" eaLnBrk="0" fontAlgn="base" hangingPunct="0">
              <a:spcAft>
                <a:spcPct val="0"/>
              </a:spcAft>
              <a:buNone/>
            </a:pPr>
            <a:r>
              <a:rPr lang="en-US" sz="2000" b="1" dirty="0">
                <a:solidFill>
                  <a:srgbClr val="000000"/>
                </a:solidFill>
                <a:latin typeface="Arial (Body)"/>
              </a:rPr>
              <a:t>distributed:</a:t>
            </a:r>
          </a:p>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rPr>
              <a:t>each node notifies neighbors </a:t>
            </a:r>
            <a:r>
              <a:rPr lang="en-US" sz="2000" b="1" dirty="0">
                <a:solidFill>
                  <a:srgbClr val="000000"/>
                </a:solidFill>
                <a:latin typeface="Arial (Body)"/>
              </a:rPr>
              <a:t>only</a:t>
            </a:r>
            <a:r>
              <a:rPr lang="en-US" sz="2000" dirty="0">
                <a:solidFill>
                  <a:srgbClr val="000000"/>
                </a:solidFill>
                <a:latin typeface="Arial (Body)"/>
              </a:rPr>
              <a:t> when its D</a:t>
            </a:r>
            <a:r>
              <a:rPr lang="en-US" sz="100" dirty="0">
                <a:solidFill>
                  <a:srgbClr val="000000"/>
                </a:solidFill>
                <a:latin typeface="Arial (Body)"/>
              </a:rPr>
              <a:t> </a:t>
            </a:r>
            <a:r>
              <a:rPr lang="en-US" sz="2000" dirty="0">
                <a:solidFill>
                  <a:srgbClr val="000000"/>
                </a:solidFill>
                <a:latin typeface="Arial (Body)"/>
              </a:rPr>
              <a:t>V changes</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rPr>
              <a:t>neighbors then notify their neighbors if </a:t>
            </a:r>
            <a:r>
              <a:rPr lang="en-US" sz="2000" dirty="0" smtClean="0">
                <a:solidFill>
                  <a:srgbClr val="000000"/>
                </a:solidFill>
                <a:latin typeface="Arial (Body)"/>
              </a:rPr>
              <a:t>necessary</a:t>
            </a:r>
            <a:endParaRPr lang="en-US" sz="2000" dirty="0">
              <a:solidFill>
                <a:srgbClr val="000000"/>
              </a:solidFill>
              <a:latin typeface="Arial (Body)"/>
            </a:endParaRPr>
          </a:p>
        </p:txBody>
      </p:sp>
      <p:sp>
        <p:nvSpPr>
          <p:cNvPr id="5" name="Content Placeholder 4"/>
          <p:cNvSpPr>
            <a:spLocks noGrp="1"/>
          </p:cNvSpPr>
          <p:nvPr>
            <p:ph sz="quarter" idx="14"/>
          </p:nvPr>
        </p:nvSpPr>
        <p:spPr>
          <a:xfrm>
            <a:off x="5303520" y="1600200"/>
            <a:ext cx="1862455" cy="535622"/>
          </a:xfrm>
        </p:spPr>
        <p:txBody>
          <a:bodyPr/>
          <a:lstStyle/>
          <a:p>
            <a:pPr marL="432" indent="0">
              <a:buNone/>
            </a:pPr>
            <a:r>
              <a:rPr lang="en-US" sz="2000" b="1" kern="1200" dirty="0">
                <a:solidFill>
                  <a:srgbClr val="000000"/>
                </a:solidFill>
                <a:latin typeface="Arial (Body)"/>
              </a:rPr>
              <a:t>each node</a:t>
            </a:r>
            <a:r>
              <a:rPr lang="en-US" sz="2000" b="1" kern="1200" dirty="0" smtClean="0">
                <a:solidFill>
                  <a:srgbClr val="000000"/>
                </a:solidFill>
                <a:latin typeface="Arial (Body)"/>
              </a:rPr>
              <a:t>:</a:t>
            </a:r>
            <a:endParaRPr lang="en-US" sz="2000" b="1" kern="1200" dirty="0">
              <a:solidFill>
                <a:srgbClr val="000000"/>
              </a:solidFill>
              <a:latin typeface="Arial (Body)"/>
            </a:endParaRPr>
          </a:p>
        </p:txBody>
      </p:sp>
      <p:pic>
        <p:nvPicPr>
          <p:cNvPr id="9" name="Picture 8" descr="There are 3 linked parts. The third part loops back to the first part. 1, wait for, change in local link cost or message from neighbor. 2, recompute estimates. 3, if D V to any destination has changed, notify neighbo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488" y="2265323"/>
            <a:ext cx="3336464" cy="3807559"/>
          </a:xfrm>
          <a:prstGeom prst="rect">
            <a:avLst/>
          </a:prstGeom>
        </p:spPr>
      </p:pic>
    </p:spTree>
    <p:extLst>
      <p:ext uri="{BB962C8B-B14F-4D97-AF65-F5344CB8AC3E}">
        <p14:creationId xmlns:p14="http://schemas.microsoft.com/office/powerpoint/2010/main" val="4043060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Distance Vector Algorithm </a:t>
            </a:r>
            <a:r>
              <a:rPr lang="en-US" sz="2000" b="0" dirty="0" smtClean="0">
                <a:latin typeface="Times New Roman" panose="02020603050405020304" pitchFamily="18" charset="0"/>
              </a:rPr>
              <a:t>(5 </a:t>
            </a:r>
            <a:r>
              <a:rPr lang="en-US" sz="2000" b="0" dirty="0">
                <a:latin typeface="Times New Roman" panose="02020603050405020304" pitchFamily="18" charset="0"/>
              </a:rPr>
              <a:t>of </a:t>
            </a:r>
            <a:r>
              <a:rPr lang="en-US" sz="2000" b="0" dirty="0" smtClean="0">
                <a:latin typeface="Times New Roman" panose="02020603050405020304" pitchFamily="18" charset="0"/>
              </a:rPr>
              <a:t>6)</a:t>
            </a:r>
            <a:endParaRPr lang="en-US" dirty="0"/>
          </a:p>
        </p:txBody>
      </p:sp>
      <p:pic>
        <p:nvPicPr>
          <p:cNvPr id="44" name="Picture 43" descr="There are 4 node tables of 3 rows and 4 columns each. From left to right the columns are, from, cost to x, cost to y, cost to z. Table 1, node x table. Row 1. From, x. The values of this row are circled. x, 0. y, 2. z, 7. Row 2. From, y. All values of this row are infinity. Row 3. From, z. All values of this row are infinity. Table 2, node y table. Row 1. From, x. All values of this row are infinity. Row 2. From, y. The values of this row are circled. x, 2. y, 0. z, 1. Row 3. From, z. All values in this row are infinity. Table 3, node z table. Row 1. From, x. All values, infinity. Row 2. From, y. All values, infinity. Row 3. All values, circled. x, 7. y, 1. z, 0. Table 4. Equations point to some values in this table. Row 1. From, x. x, 0. y, 2. Equation. D sub x left parenthesis y right parenthesis = min left brace c left parenthesis x comma y right parenthesis + d sub y left parenthesis y right parenthesis comma c left parenthesis x comma z right parenthesis + D sub z left parenthesis y right parenthesis right parenthesis right brace, = min left brace 2 + 0 comma 7 + 1 right brace = 2. z, 3. Equation. D sub x left parenthesis right parenthesis = min left brace c left parenthesis x comma y right parenthesis + D sub y left parenthesis z right parenthesis comma c left parenthesis x comma z right parenthesis + D sub z left parenthesis right parenthesis right brace, = min left brace 2 + 1 comma 7 + 0 right brace =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10088"/>
            <a:ext cx="5507752" cy="4090929"/>
          </a:xfrm>
          <a:prstGeom prst="rect">
            <a:avLst/>
          </a:prstGeom>
        </p:spPr>
      </p:pic>
      <p:pic>
        <p:nvPicPr>
          <p:cNvPr id="45" name="Picture 44" descr="3 routes are linked. They are arranged in a triangle. Top, y. Right, z. Left, x. Y. To z, 1. Z. To x, 7. X. To y, 2."/>
          <p:cNvPicPr>
            <a:picLocks noChangeAspect="1"/>
          </p:cNvPicPr>
          <p:nvPr/>
        </p:nvPicPr>
        <p:blipFill>
          <a:blip r:embed="rId3"/>
          <a:stretch>
            <a:fillRect/>
          </a:stretch>
        </p:blipFill>
        <p:spPr>
          <a:xfrm>
            <a:off x="6120789" y="3247827"/>
            <a:ext cx="2566011" cy="1090554"/>
          </a:xfrm>
          <a:prstGeom prst="rect">
            <a:avLst/>
          </a:prstGeom>
        </p:spPr>
      </p:pic>
    </p:spTree>
    <p:extLst>
      <p:ext uri="{BB962C8B-B14F-4D97-AF65-F5344CB8AC3E}">
        <p14:creationId xmlns:p14="http://schemas.microsoft.com/office/powerpoint/2010/main" val="713464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There are 3 rows of 3 node tables. Each node table has 3 rows and 4 columns. From left to right the columns are, from, cost to x, cost to y, cost to z. Some rows in the tables point to other tables. Table 1 1, node x table. Table 1. Row 1. From, x. The values of this row are circled. x, 0. y, 2. z, 7. This row points to Table Row 2, Table 2. Row 2. From, y. All values of this row are infinity. Row 3. From, z. All values of this row are infinity. Table 2. Equations point to some values in this table. Row 1. From, x. x, 0. y, 2. Equation. D sub x left parenthesis y right parenthesis = min left brace c left parenthesis x comma y right parenthesis + d sub y left parenthesis y right parenthesis comma c left parenthesis x comma z right parenthesis + D sub z left parenthesis y right parenthesis right parenthesis right brace, = min left brace 2 + 0 comma 7 + 1 right brace = 2. z, 3. Equation. D sub x left parenthesis right parenthesis = min left brace c left parenthesis x comma y right parenthesis + D sub y left parenthesis z right parenthesis comma c left parenthesis x comma z right parenthesis + D sub z left parenthesis right parenthesis right brace, = min left brace 2 + 1 comma 7 + 0 right brace = 3. This row is circled, 0 2 3, and points to Table row 2, Table 3, and Table row 3, Table 3. Table row 1, Table 3. Row 1. From, x. X, 0. Y, 2. Z, 3. Row 2. From, y. x, 2. y, 0. z, 1. Row 3. From, z. x, 3. y, 1. z, 0. Table row 2, node y table. Table 1. Row 1. From, x. All values of this row are infinity. Row 2. From, y. The values of this row are circled. x, 2. y, 0. z, 1. This row points to Table Row 1, Table 2, and Table row 3, Table 2. Row 3. From, z. All values in this row are infinity. Table row 2, Table 2. Row 1. From, x. x, 0. y, 2. z, 7. Row 2. From, y. x, 2. y, 0. z, 1. Row 3. From, z. x, 7. y, 1. z, 0. Table 3. Row 1. From, x. x, 0. y, 2. z, 3. Row 2. From, y. x, 2. y, 0. z, 1. Row 3. From, z. x, 3. y, 1. z, 0. Table Row 3, node z table. Table 1. Row 1. From, x. All values, infinity. Row 2. From, y. All values, infinity. Row 3. All values, circled. x, 7. y, 1. z, 0. This row points to Table Row 1, Table 2, and Table Row 2, Table 2. Table row 3, Table 2. Row 1. From, x. x, 0. y, 2. z, 7. Row 2. From, y. x, 2. y, 0. z, 1. Row 3. From, z. x, 3. y, 1. z, 0. This row is circled, and points to Table Row 1, table 3, and Table Row 2, Table 3. Table Row 3, Table 3. Row 1. Form, x. x, 0. y, 2. z, 3. Row 2. From, y. x, 2. y, 0. z, 1. Row 3. From, z. x, 3. y, 1. z, 0."/>
          <p:cNvPicPr>
            <a:picLocks noChangeAspect="1"/>
          </p:cNvPicPr>
          <p:nvPr/>
        </p:nvPicPr>
        <p:blipFill rotWithShape="1">
          <a:blip r:embed="rId2">
            <a:extLst>
              <a:ext uri="{28A0092B-C50C-407E-A947-70E740481C1C}">
                <a14:useLocalDpi xmlns:a14="http://schemas.microsoft.com/office/drawing/2010/main" val="0"/>
              </a:ext>
            </a:extLst>
          </a:blip>
          <a:srcRect l="1000"/>
          <a:stretch/>
        </p:blipFill>
        <p:spPr>
          <a:xfrm>
            <a:off x="719310" y="1910480"/>
            <a:ext cx="5222003" cy="3917864"/>
          </a:xfrm>
          <a:prstGeom prst="rect">
            <a:avLst/>
          </a:prstGeom>
        </p:spPr>
      </p:pic>
      <p:pic>
        <p:nvPicPr>
          <p:cNvPr id="46" name="Picture 45" descr="3 routes are linked. They are arranged in a triangle. Top, y. Right, z. Left, x. Y. To z, 1. Z. To x, 7. X. To y, 2."/>
          <p:cNvPicPr>
            <a:picLocks noChangeAspect="1"/>
          </p:cNvPicPr>
          <p:nvPr/>
        </p:nvPicPr>
        <p:blipFill>
          <a:blip r:embed="rId3"/>
          <a:stretch>
            <a:fillRect/>
          </a:stretch>
        </p:blipFill>
        <p:spPr>
          <a:xfrm>
            <a:off x="5697754" y="3283840"/>
            <a:ext cx="2755636" cy="1171144"/>
          </a:xfrm>
          <a:prstGeom prst="rect">
            <a:avLst/>
          </a:prstGeom>
        </p:spPr>
      </p:pic>
      <p:sp>
        <p:nvSpPr>
          <p:cNvPr id="2" name="Title 1"/>
          <p:cNvSpPr>
            <a:spLocks noGrp="1"/>
          </p:cNvSpPr>
          <p:nvPr>
            <p:ph type="title"/>
          </p:nvPr>
        </p:nvSpPr>
        <p:spPr/>
        <p:txBody>
          <a:bodyPr/>
          <a:lstStyle/>
          <a:p>
            <a:r>
              <a:rPr lang="en-US" dirty="0">
                <a:latin typeface="Times New Roman" panose="02020603050405020304" pitchFamily="18" charset="0"/>
              </a:rPr>
              <a:t>Distance Vector Algorithm </a:t>
            </a:r>
            <a:r>
              <a:rPr lang="en-US" sz="2000" b="0" dirty="0" smtClean="0">
                <a:latin typeface="Times New Roman" panose="02020603050405020304" pitchFamily="18" charset="0"/>
              </a:rPr>
              <a:t>(6 </a:t>
            </a:r>
            <a:r>
              <a:rPr lang="en-US" sz="2000" b="0" dirty="0">
                <a:latin typeface="Times New Roman" panose="02020603050405020304" pitchFamily="18" charset="0"/>
              </a:rPr>
              <a:t>of </a:t>
            </a:r>
            <a:r>
              <a:rPr lang="en-US" sz="2000" b="0" dirty="0" smtClean="0">
                <a:latin typeface="Times New Roman" panose="02020603050405020304" pitchFamily="18" charset="0"/>
              </a:rPr>
              <a:t>6)</a:t>
            </a:r>
            <a:endParaRPr lang="en-US" dirty="0"/>
          </a:p>
        </p:txBody>
      </p:sp>
    </p:spTree>
    <p:extLst>
      <p:ext uri="{BB962C8B-B14F-4D97-AF65-F5344CB8AC3E}">
        <p14:creationId xmlns:p14="http://schemas.microsoft.com/office/powerpoint/2010/main" val="1777283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rPr>
              <a:t>Distance Vector: Link Cost Changes </a:t>
            </a:r>
            <a:r>
              <a:rPr lang="en-US" sz="2000" b="0" dirty="0" smtClean="0">
                <a:latin typeface="Times New Roman" panose="02020603050405020304" pitchFamily="18" charset="0"/>
              </a:rPr>
              <a:t>(1 of 2)</a:t>
            </a:r>
            <a:endParaRPr lang="en-US" sz="2000" b="0" dirty="0">
              <a:latin typeface="Times New Roman" panose="02020603050405020304" pitchFamily="18" charset="0"/>
            </a:endParaRPr>
          </a:p>
        </p:txBody>
      </p:sp>
      <p:sp>
        <p:nvSpPr>
          <p:cNvPr id="3" name="Content Placeholder 2"/>
          <p:cNvSpPr>
            <a:spLocks noGrp="1"/>
          </p:cNvSpPr>
          <p:nvPr>
            <p:ph idx="1"/>
          </p:nvPr>
        </p:nvSpPr>
        <p:spPr>
          <a:xfrm>
            <a:off x="552451" y="1426559"/>
            <a:ext cx="4918176" cy="2108239"/>
          </a:xfrm>
        </p:spPr>
        <p:txBody>
          <a:bodyPr wrap="square" lIns="91425" tIns="91425" rIns="91425" bIns="91425">
            <a:spAutoFit/>
          </a:bodyPr>
          <a:lstStyle/>
          <a:p>
            <a:pPr marL="0" lvl="0" indent="0" eaLnBrk="0" fontAlgn="base" hangingPunct="0">
              <a:spcAft>
                <a:spcPct val="0"/>
              </a:spcAft>
              <a:buNone/>
            </a:pPr>
            <a:r>
              <a:rPr lang="en-US" sz="2200" b="1" kern="1200" dirty="0">
                <a:solidFill>
                  <a:srgbClr val="000000"/>
                </a:solidFill>
                <a:latin typeface="Arial (Body)"/>
              </a:rPr>
              <a:t>link cost changes:</a:t>
            </a:r>
          </a:p>
          <a:p>
            <a:pPr marL="255651" lvl="0" indent="-255651" eaLnBrk="0" fontAlgn="base" hangingPunct="0">
              <a:spcBef>
                <a:spcPts val="600"/>
              </a:spcBef>
              <a:spcAft>
                <a:spcPct val="0"/>
              </a:spcAft>
              <a:buFont typeface="Arial" panose="020B0604020202020204" pitchFamily="34" charset="0"/>
              <a:buChar char="•"/>
            </a:pPr>
            <a:r>
              <a:rPr lang="en-US" sz="2200" kern="1200" dirty="0">
                <a:solidFill>
                  <a:srgbClr val="000000"/>
                </a:solidFill>
                <a:latin typeface="Arial (Body)"/>
              </a:rPr>
              <a:t>node detects local link cost </a:t>
            </a:r>
            <a:r>
              <a:rPr lang="en-US" sz="2200" kern="1200" dirty="0" smtClean="0">
                <a:solidFill>
                  <a:srgbClr val="000000"/>
                </a:solidFill>
                <a:latin typeface="Arial (Body)"/>
              </a:rPr>
              <a:t>change</a:t>
            </a:r>
            <a:endParaRPr lang="en-US" sz="2200" kern="1200" dirty="0">
              <a:solidFill>
                <a:srgbClr val="000000"/>
              </a:solidFill>
              <a:latin typeface="Arial (Body)"/>
            </a:endParaRPr>
          </a:p>
          <a:p>
            <a:pPr marL="255651" lvl="0" indent="-255651" eaLnBrk="0" fontAlgn="base" hangingPunct="0">
              <a:spcBef>
                <a:spcPts val="600"/>
              </a:spcBef>
              <a:spcAft>
                <a:spcPct val="0"/>
              </a:spcAft>
              <a:buFont typeface="Arial" panose="020B0604020202020204" pitchFamily="34" charset="0"/>
              <a:buChar char="•"/>
            </a:pPr>
            <a:r>
              <a:rPr lang="en-US" sz="2200" kern="1200" dirty="0">
                <a:solidFill>
                  <a:srgbClr val="000000"/>
                </a:solidFill>
                <a:latin typeface="Arial (Body)"/>
              </a:rPr>
              <a:t>updates routing info, </a:t>
            </a:r>
            <a:r>
              <a:rPr lang="en-US" sz="2200" kern="1200" dirty="0" smtClean="0">
                <a:solidFill>
                  <a:srgbClr val="000000"/>
                </a:solidFill>
                <a:latin typeface="Arial (Body)"/>
              </a:rPr>
              <a:t>recalculates distance </a:t>
            </a:r>
            <a:r>
              <a:rPr lang="en-US" sz="2200" kern="1200" dirty="0">
                <a:solidFill>
                  <a:srgbClr val="000000"/>
                </a:solidFill>
                <a:latin typeface="Arial (Body)"/>
              </a:rPr>
              <a:t>vector</a:t>
            </a:r>
          </a:p>
          <a:p>
            <a:pPr marL="255651" lvl="0" indent="-255651" eaLnBrk="0" fontAlgn="base" hangingPunct="0">
              <a:spcBef>
                <a:spcPts val="600"/>
              </a:spcBef>
              <a:spcAft>
                <a:spcPct val="0"/>
              </a:spcAft>
              <a:buFont typeface="Arial" panose="020B0604020202020204" pitchFamily="34" charset="0"/>
              <a:buChar char="•"/>
            </a:pPr>
            <a:r>
              <a:rPr lang="en-US" sz="2200" kern="1200" dirty="0">
                <a:solidFill>
                  <a:srgbClr val="000000"/>
                </a:solidFill>
                <a:latin typeface="Arial (Body)"/>
              </a:rPr>
              <a:t>if </a:t>
            </a:r>
            <a:r>
              <a:rPr lang="en-US" sz="2200" kern="1200" dirty="0" smtClean="0">
                <a:solidFill>
                  <a:srgbClr val="000000"/>
                </a:solidFill>
                <a:latin typeface="Arial (Body)"/>
              </a:rPr>
              <a:t>D</a:t>
            </a:r>
            <a:r>
              <a:rPr lang="en-US" sz="100" kern="1200" dirty="0" smtClean="0">
                <a:solidFill>
                  <a:srgbClr val="000000"/>
                </a:solidFill>
                <a:latin typeface="Arial (Body)"/>
              </a:rPr>
              <a:t> </a:t>
            </a:r>
            <a:r>
              <a:rPr lang="en-US" sz="2200" kern="1200" dirty="0" smtClean="0">
                <a:solidFill>
                  <a:srgbClr val="000000"/>
                </a:solidFill>
                <a:latin typeface="Arial (Body)"/>
              </a:rPr>
              <a:t>V changes</a:t>
            </a:r>
            <a:r>
              <a:rPr lang="en-US" sz="2200" kern="1200" dirty="0">
                <a:solidFill>
                  <a:srgbClr val="000000"/>
                </a:solidFill>
                <a:latin typeface="Arial (Body)"/>
              </a:rPr>
              <a:t>, notify </a:t>
            </a:r>
            <a:r>
              <a:rPr lang="en-US" sz="2200" kern="1200" dirty="0" smtClean="0">
                <a:solidFill>
                  <a:srgbClr val="000000"/>
                </a:solidFill>
                <a:latin typeface="Arial (Body)"/>
              </a:rPr>
              <a:t>neighbors</a:t>
            </a:r>
            <a:endParaRPr lang="en-US" sz="2200" kern="1200" dirty="0">
              <a:solidFill>
                <a:srgbClr val="000000"/>
              </a:solidFill>
              <a:latin typeface="Arial (Body)"/>
            </a:endParaRPr>
          </a:p>
        </p:txBody>
      </p:sp>
      <p:pic>
        <p:nvPicPr>
          <p:cNvPr id="10" name="Picture 9" descr="3 routes are linked. They are arranged in a triangle. Top, y. Right, z. Left, x. Y. To z, 1. Z. To x, 50. X. To y, 4. Value 4 points to a value, 1."/>
          <p:cNvPicPr>
            <a:picLocks noChangeAspect="1"/>
          </p:cNvPicPr>
          <p:nvPr/>
        </p:nvPicPr>
        <p:blipFill>
          <a:blip r:embed="rId2"/>
          <a:stretch>
            <a:fillRect/>
          </a:stretch>
        </p:blipFill>
        <p:spPr>
          <a:xfrm>
            <a:off x="5593672" y="1730252"/>
            <a:ext cx="2970082" cy="1617270"/>
          </a:xfrm>
          <a:prstGeom prst="rect">
            <a:avLst/>
          </a:prstGeom>
        </p:spPr>
      </p:pic>
      <p:sp>
        <p:nvSpPr>
          <p:cNvPr id="5" name="Content Placeholder 4"/>
          <p:cNvSpPr>
            <a:spLocks noGrp="1"/>
          </p:cNvSpPr>
          <p:nvPr>
            <p:ph sz="quarter" idx="14"/>
          </p:nvPr>
        </p:nvSpPr>
        <p:spPr>
          <a:xfrm>
            <a:off x="552450" y="3865893"/>
            <a:ext cx="1009650" cy="1292631"/>
          </a:xfrm>
        </p:spPr>
        <p:txBody>
          <a:bodyPr wrap="square" lIns="91425" tIns="91425" rIns="91425" bIns="91425">
            <a:spAutoFit/>
          </a:bodyPr>
          <a:lstStyle/>
          <a:p>
            <a:pPr marL="0" lvl="0" indent="0" eaLnBrk="0" fontAlgn="base" hangingPunct="0">
              <a:spcAft>
                <a:spcPct val="0"/>
              </a:spcAft>
              <a:buNone/>
            </a:pPr>
            <a:r>
              <a:rPr lang="en-US" altLang="ja-JP" sz="1800" b="1" kern="1200" dirty="0" smtClean="0">
                <a:solidFill>
                  <a:srgbClr val="000000"/>
                </a:solidFill>
                <a:latin typeface="+mn-lt"/>
              </a:rPr>
              <a:t>“good </a:t>
            </a:r>
            <a:r>
              <a:rPr lang="en-US" sz="1800" b="1" kern="1200" dirty="0" smtClean="0">
                <a:solidFill>
                  <a:srgbClr val="000000"/>
                </a:solidFill>
                <a:latin typeface="+mn-lt"/>
              </a:rPr>
              <a:t>news travels fast”</a:t>
            </a:r>
            <a:endParaRPr lang="en-US" sz="1800" b="1" kern="1200" dirty="0">
              <a:solidFill>
                <a:srgbClr val="000000"/>
              </a:solidFill>
              <a:latin typeface="+mn-lt"/>
            </a:endParaRPr>
          </a:p>
        </p:txBody>
      </p:sp>
      <p:sp>
        <p:nvSpPr>
          <p:cNvPr id="4" name="Content Placeholder 3"/>
          <p:cNvSpPr>
            <a:spLocks noGrp="1"/>
          </p:cNvSpPr>
          <p:nvPr>
            <p:ph idx="13"/>
          </p:nvPr>
        </p:nvSpPr>
        <p:spPr>
          <a:xfrm>
            <a:off x="1828279" y="3511951"/>
            <a:ext cx="6858521" cy="2000517"/>
          </a:xfrm>
        </p:spPr>
        <p:txBody>
          <a:bodyPr wrap="square" lIns="91425" tIns="91425" rIns="91425" bIns="91425">
            <a:spAutoFit/>
          </a:bodyPr>
          <a:lstStyle/>
          <a:p>
            <a:pPr marL="0" lvl="0" indent="0" eaLnBrk="0" fontAlgn="base" hangingPunct="0">
              <a:spcBef>
                <a:spcPts val="600"/>
              </a:spcBef>
              <a:spcAft>
                <a:spcPct val="0"/>
              </a:spcAft>
              <a:buNone/>
              <a:tabLst>
                <a:tab pos="228600" algn="l"/>
                <a:tab pos="457200" algn="l"/>
              </a:tabLst>
            </a:pPr>
            <a:r>
              <a:rPr lang="en-US" sz="1800" i="1" kern="1200" dirty="0">
                <a:solidFill>
                  <a:srgbClr val="000000"/>
                </a:solidFill>
                <a:latin typeface="+mn-lt"/>
              </a:rPr>
              <a:t>t</a:t>
            </a:r>
            <a:r>
              <a:rPr lang="en-US" sz="1800" b="1" kern="1200" baseline="-25000" dirty="0">
                <a:solidFill>
                  <a:srgbClr val="000000"/>
                </a:solidFill>
                <a:latin typeface="+mn-lt"/>
              </a:rPr>
              <a:t>0 </a:t>
            </a:r>
            <a:r>
              <a:rPr lang="en-US" sz="1800" kern="1200" dirty="0">
                <a:solidFill>
                  <a:srgbClr val="000000"/>
                </a:solidFill>
                <a:latin typeface="+mn-lt"/>
              </a:rPr>
              <a:t>: </a:t>
            </a:r>
            <a:r>
              <a:rPr lang="en-US" sz="1800" i="1" kern="1200" dirty="0">
                <a:solidFill>
                  <a:srgbClr val="000000"/>
                </a:solidFill>
                <a:latin typeface="+mn-lt"/>
              </a:rPr>
              <a:t>y</a:t>
            </a:r>
            <a:r>
              <a:rPr lang="en-US" sz="1800" kern="1200" dirty="0">
                <a:solidFill>
                  <a:srgbClr val="000000"/>
                </a:solidFill>
                <a:latin typeface="+mn-lt"/>
              </a:rPr>
              <a:t> detects link-cost change, updates its </a:t>
            </a:r>
            <a:r>
              <a:rPr lang="en-US" sz="1800" kern="1200" dirty="0" smtClean="0">
                <a:solidFill>
                  <a:srgbClr val="000000"/>
                </a:solidFill>
                <a:latin typeface="+mn-lt"/>
              </a:rPr>
              <a:t>D</a:t>
            </a:r>
            <a:r>
              <a:rPr lang="en-US" sz="100" kern="1200" dirty="0" smtClean="0">
                <a:solidFill>
                  <a:srgbClr val="000000"/>
                </a:solidFill>
                <a:latin typeface="+mn-lt"/>
              </a:rPr>
              <a:t> </a:t>
            </a:r>
            <a:r>
              <a:rPr lang="en-US" sz="1800" kern="1200" dirty="0" smtClean="0">
                <a:solidFill>
                  <a:srgbClr val="000000"/>
                </a:solidFill>
                <a:latin typeface="+mn-lt"/>
              </a:rPr>
              <a:t>V, </a:t>
            </a:r>
            <a:r>
              <a:rPr lang="en-US" sz="1800" kern="1200" dirty="0">
                <a:solidFill>
                  <a:srgbClr val="000000"/>
                </a:solidFill>
                <a:latin typeface="+mn-lt"/>
              </a:rPr>
              <a:t>informs its neighbors</a:t>
            </a:r>
            <a:r>
              <a:rPr lang="en-US" sz="1800" kern="1200" dirty="0" smtClean="0">
                <a:solidFill>
                  <a:srgbClr val="000000"/>
                </a:solidFill>
                <a:latin typeface="+mn-lt"/>
              </a:rPr>
              <a:t>.</a:t>
            </a:r>
          </a:p>
          <a:p>
            <a:pPr marL="0" lvl="0" indent="0" eaLnBrk="0" fontAlgn="base" hangingPunct="0">
              <a:spcBef>
                <a:spcPts val="600"/>
              </a:spcBef>
              <a:spcAft>
                <a:spcPct val="0"/>
              </a:spcAft>
              <a:buNone/>
              <a:tabLst>
                <a:tab pos="228600" algn="l"/>
                <a:tab pos="457200" algn="l"/>
              </a:tabLst>
            </a:pPr>
            <a:r>
              <a:rPr lang="en-US" sz="1800" i="1" kern="1200" dirty="0">
                <a:solidFill>
                  <a:srgbClr val="000000"/>
                </a:solidFill>
                <a:latin typeface="+mn-lt"/>
              </a:rPr>
              <a:t>t</a:t>
            </a:r>
            <a:r>
              <a:rPr lang="en-US" sz="1800" i="1" kern="1200" baseline="-25000" dirty="0">
                <a:solidFill>
                  <a:srgbClr val="000000"/>
                </a:solidFill>
                <a:latin typeface="+mn-lt"/>
              </a:rPr>
              <a:t>1</a:t>
            </a:r>
            <a:r>
              <a:rPr lang="en-US" sz="1800" b="1" kern="1200" baseline="-25000" dirty="0">
                <a:solidFill>
                  <a:srgbClr val="000000"/>
                </a:solidFill>
                <a:latin typeface="+mn-lt"/>
              </a:rPr>
              <a:t> </a:t>
            </a:r>
            <a:r>
              <a:rPr lang="en-US" sz="1800" kern="1200" dirty="0">
                <a:solidFill>
                  <a:srgbClr val="000000"/>
                </a:solidFill>
                <a:latin typeface="+mn-lt"/>
              </a:rPr>
              <a:t>: </a:t>
            </a:r>
            <a:r>
              <a:rPr lang="en-US" sz="1800" i="1" kern="1200" dirty="0">
                <a:solidFill>
                  <a:srgbClr val="000000"/>
                </a:solidFill>
                <a:latin typeface="+mn-lt"/>
              </a:rPr>
              <a:t>z</a:t>
            </a:r>
            <a:r>
              <a:rPr lang="en-US" sz="1800" kern="1200" dirty="0">
                <a:solidFill>
                  <a:srgbClr val="000000"/>
                </a:solidFill>
                <a:latin typeface="+mn-lt"/>
              </a:rPr>
              <a:t> receives update from </a:t>
            </a:r>
            <a:r>
              <a:rPr lang="en-US" sz="1800" b="1" kern="1200" dirty="0">
                <a:solidFill>
                  <a:srgbClr val="000000"/>
                </a:solidFill>
                <a:latin typeface="+mn-lt"/>
              </a:rPr>
              <a:t>y</a:t>
            </a:r>
            <a:r>
              <a:rPr lang="en-US" sz="1800" kern="1200" dirty="0">
                <a:solidFill>
                  <a:srgbClr val="000000"/>
                </a:solidFill>
                <a:latin typeface="+mn-lt"/>
              </a:rPr>
              <a:t>, updates its table, computes new least cost to </a:t>
            </a:r>
            <a:r>
              <a:rPr lang="en-US" sz="1800" i="1" kern="1200" dirty="0">
                <a:solidFill>
                  <a:srgbClr val="000000"/>
                </a:solidFill>
                <a:latin typeface="+mn-lt"/>
              </a:rPr>
              <a:t>x</a:t>
            </a:r>
            <a:r>
              <a:rPr lang="en-US" sz="1800" kern="1200" dirty="0">
                <a:solidFill>
                  <a:srgbClr val="000000"/>
                </a:solidFill>
                <a:latin typeface="+mn-lt"/>
              </a:rPr>
              <a:t> , sends its neighbors its D</a:t>
            </a:r>
            <a:r>
              <a:rPr lang="en-US" sz="100" kern="1200" dirty="0">
                <a:solidFill>
                  <a:srgbClr val="000000"/>
                </a:solidFill>
                <a:latin typeface="+mn-lt"/>
              </a:rPr>
              <a:t> </a:t>
            </a:r>
            <a:r>
              <a:rPr lang="en-US" sz="1800" kern="1200" dirty="0">
                <a:solidFill>
                  <a:srgbClr val="000000"/>
                </a:solidFill>
                <a:latin typeface="+mn-lt"/>
              </a:rPr>
              <a:t>V</a:t>
            </a:r>
            <a:r>
              <a:rPr lang="en-US" sz="1800" kern="1200" dirty="0" smtClean="0">
                <a:solidFill>
                  <a:srgbClr val="000000"/>
                </a:solidFill>
                <a:latin typeface="+mn-lt"/>
              </a:rPr>
              <a:t>.</a:t>
            </a:r>
          </a:p>
          <a:p>
            <a:pPr marL="0" lvl="0" indent="0" eaLnBrk="0" fontAlgn="base" hangingPunct="0">
              <a:spcBef>
                <a:spcPts val="600"/>
              </a:spcBef>
              <a:spcAft>
                <a:spcPct val="0"/>
              </a:spcAft>
              <a:buNone/>
              <a:tabLst>
                <a:tab pos="228600" algn="l"/>
                <a:tab pos="457200" algn="l"/>
              </a:tabLst>
            </a:pPr>
            <a:r>
              <a:rPr lang="en-US" sz="1800" i="1" kern="1200" dirty="0">
                <a:solidFill>
                  <a:srgbClr val="000000"/>
                </a:solidFill>
                <a:latin typeface="+mn-lt"/>
              </a:rPr>
              <a:t>t</a:t>
            </a:r>
            <a:r>
              <a:rPr lang="en-US" sz="1800" i="1" kern="1200" baseline="-25000" dirty="0">
                <a:solidFill>
                  <a:srgbClr val="000000"/>
                </a:solidFill>
                <a:latin typeface="+mn-lt"/>
              </a:rPr>
              <a:t>2</a:t>
            </a:r>
            <a:r>
              <a:rPr lang="en-US" sz="1800" b="1" kern="1200" baseline="-25000" dirty="0">
                <a:solidFill>
                  <a:srgbClr val="000000"/>
                </a:solidFill>
                <a:latin typeface="+mn-lt"/>
              </a:rPr>
              <a:t> </a:t>
            </a:r>
            <a:r>
              <a:rPr lang="en-US" sz="1800" kern="1200" dirty="0">
                <a:solidFill>
                  <a:srgbClr val="000000"/>
                </a:solidFill>
                <a:latin typeface="+mn-lt"/>
              </a:rPr>
              <a:t>: </a:t>
            </a:r>
            <a:r>
              <a:rPr lang="en-US" sz="1800" i="1" kern="1200" dirty="0">
                <a:solidFill>
                  <a:srgbClr val="000000"/>
                </a:solidFill>
                <a:latin typeface="+mn-lt"/>
              </a:rPr>
              <a:t>y</a:t>
            </a:r>
            <a:r>
              <a:rPr lang="en-US" sz="1800" kern="1200" dirty="0">
                <a:solidFill>
                  <a:srgbClr val="000000"/>
                </a:solidFill>
                <a:latin typeface="+mn-lt"/>
              </a:rPr>
              <a:t> receives </a:t>
            </a:r>
            <a:r>
              <a:rPr lang="en-US" sz="1800" i="1" kern="1200" dirty="0" smtClean="0">
                <a:solidFill>
                  <a:srgbClr val="000000"/>
                </a:solidFill>
                <a:latin typeface="+mn-lt"/>
              </a:rPr>
              <a:t>z</a:t>
            </a:r>
            <a:r>
              <a:rPr lang="en-US" altLang="ja-JP" sz="1800" kern="1200" dirty="0" smtClean="0">
                <a:solidFill>
                  <a:srgbClr val="000000"/>
                </a:solidFill>
                <a:latin typeface="+mn-lt"/>
              </a:rPr>
              <a:t>’s </a:t>
            </a:r>
            <a:r>
              <a:rPr lang="en-US" altLang="ja-JP" sz="1800" kern="1200" dirty="0">
                <a:solidFill>
                  <a:srgbClr val="000000"/>
                </a:solidFill>
                <a:latin typeface="+mn-lt"/>
              </a:rPr>
              <a:t>update, updates its distance table. </a:t>
            </a:r>
            <a:r>
              <a:rPr lang="en-US" altLang="ja-JP" sz="1800" i="1" kern="1200" dirty="0" smtClean="0">
                <a:solidFill>
                  <a:srgbClr val="000000"/>
                </a:solidFill>
                <a:latin typeface="+mn-lt"/>
              </a:rPr>
              <a:t>y</a:t>
            </a:r>
            <a:r>
              <a:rPr lang="en-US" altLang="ja-JP" sz="1800" kern="1200" dirty="0" smtClean="0">
                <a:solidFill>
                  <a:srgbClr val="000000"/>
                </a:solidFill>
                <a:latin typeface="+mn-lt"/>
              </a:rPr>
              <a:t>'s </a:t>
            </a:r>
            <a:r>
              <a:rPr lang="en-US" altLang="ja-JP" sz="1800" kern="1200" dirty="0">
                <a:solidFill>
                  <a:srgbClr val="000000"/>
                </a:solidFill>
                <a:latin typeface="+mn-lt"/>
              </a:rPr>
              <a:t>least costs do </a:t>
            </a:r>
            <a:r>
              <a:rPr lang="en-US" altLang="ja-JP" sz="1800" i="1" kern="1200" dirty="0">
                <a:solidFill>
                  <a:srgbClr val="000000"/>
                </a:solidFill>
                <a:latin typeface="+mn-lt"/>
              </a:rPr>
              <a:t>not</a:t>
            </a:r>
            <a:r>
              <a:rPr lang="en-US" altLang="ja-JP" sz="1800" kern="1200" dirty="0">
                <a:solidFill>
                  <a:srgbClr val="000000"/>
                </a:solidFill>
                <a:latin typeface="+mn-lt"/>
              </a:rPr>
              <a:t> change, so </a:t>
            </a:r>
            <a:r>
              <a:rPr lang="en-US" altLang="ja-JP" sz="1800" i="1" kern="1200" dirty="0" smtClean="0">
                <a:solidFill>
                  <a:srgbClr val="000000"/>
                </a:solidFill>
                <a:latin typeface="+mn-lt"/>
              </a:rPr>
              <a:t>y</a:t>
            </a:r>
            <a:r>
              <a:rPr lang="en-US" altLang="ja-JP" sz="1800" kern="1200" dirty="0" smtClean="0">
                <a:solidFill>
                  <a:srgbClr val="000000"/>
                </a:solidFill>
                <a:latin typeface="+mn-lt"/>
              </a:rPr>
              <a:t> does </a:t>
            </a:r>
            <a:r>
              <a:rPr lang="en-US" altLang="ja-JP" sz="1800" b="1" kern="1200" dirty="0">
                <a:solidFill>
                  <a:srgbClr val="000000"/>
                </a:solidFill>
                <a:latin typeface="+mn-lt"/>
              </a:rPr>
              <a:t>not</a:t>
            </a:r>
            <a:r>
              <a:rPr lang="en-US" altLang="ja-JP" sz="1800" kern="1200" dirty="0">
                <a:solidFill>
                  <a:srgbClr val="000000"/>
                </a:solidFill>
                <a:latin typeface="+mn-lt"/>
              </a:rPr>
              <a:t> send a message to </a:t>
            </a:r>
            <a:r>
              <a:rPr lang="en-US" altLang="ja-JP" sz="1800" i="1" kern="1200" dirty="0">
                <a:solidFill>
                  <a:srgbClr val="000000"/>
                </a:solidFill>
                <a:latin typeface="+mn-lt"/>
              </a:rPr>
              <a:t>z</a:t>
            </a:r>
            <a:r>
              <a:rPr lang="en-US" altLang="ja-JP" sz="1800" kern="1200" dirty="0" smtClean="0">
                <a:solidFill>
                  <a:srgbClr val="000000"/>
                </a:solidFill>
                <a:latin typeface="+mn-lt"/>
              </a:rPr>
              <a:t>.</a:t>
            </a:r>
            <a:endParaRPr lang="en-US" sz="1800" kern="1200" dirty="0">
              <a:solidFill>
                <a:srgbClr val="000000"/>
              </a:solidFill>
              <a:latin typeface="+mn-lt"/>
            </a:endParaRPr>
          </a:p>
        </p:txBody>
      </p:sp>
      <p:sp>
        <p:nvSpPr>
          <p:cNvPr id="8" name="Content Placeholder 7"/>
          <p:cNvSpPr>
            <a:spLocks noGrp="1"/>
          </p:cNvSpPr>
          <p:nvPr>
            <p:ph sz="quarter" idx="17"/>
          </p:nvPr>
        </p:nvSpPr>
        <p:spPr>
          <a:xfrm>
            <a:off x="552450" y="5631177"/>
            <a:ext cx="6687251" cy="686466"/>
          </a:xfrm>
        </p:spPr>
        <p:txBody>
          <a:bodyPr/>
          <a:lstStyle/>
          <a:p>
            <a:pPr marL="0" lvl="0" indent="0" eaLnBrk="0" fontAlgn="base" hangingPunct="0">
              <a:spcAft>
                <a:spcPct val="0"/>
              </a:spcAft>
              <a:buClrTx/>
              <a:buNone/>
            </a:pPr>
            <a:r>
              <a:rPr lang="en-US" sz="1800" kern="1200" dirty="0">
                <a:solidFill>
                  <a:srgbClr val="000000"/>
                </a:solidFill>
                <a:latin typeface="+mn-lt"/>
              </a:rPr>
              <a:t>* Check out the online interactive exercises for more </a:t>
            </a:r>
            <a:r>
              <a:rPr lang="en-US" sz="1800" kern="1200" dirty="0" smtClean="0">
                <a:solidFill>
                  <a:srgbClr val="000000"/>
                </a:solidFill>
                <a:latin typeface="+mn-lt"/>
              </a:rPr>
              <a:t>examples: </a:t>
            </a:r>
            <a:r>
              <a:rPr lang="en-US" sz="1800" kern="1200" dirty="0" smtClean="0">
                <a:solidFill>
                  <a:srgbClr val="000000"/>
                </a:solidFill>
                <a:latin typeface="+mn-lt"/>
                <a:hlinkClick r:id="rId3" tooltip="http://gaia.cs.umass.edu/kurose_ross/interactive/"/>
              </a:rPr>
              <a:t>http</a:t>
            </a:r>
            <a:r>
              <a:rPr lang="en-US" sz="1800" kern="1200" dirty="0">
                <a:solidFill>
                  <a:srgbClr val="000000"/>
                </a:solidFill>
                <a:latin typeface="+mn-lt"/>
                <a:hlinkClick r:id="rId3" tooltip="http://gaia.cs.umass.edu/kurose_ross/interactive/"/>
              </a:rPr>
              <a:t>://gaia.cs.umass.edu/kurose_ross/interactive/</a:t>
            </a:r>
            <a:endParaRPr lang="en-US" sz="1800" kern="1200" dirty="0">
              <a:solidFill>
                <a:srgbClr val="000000"/>
              </a:solidFill>
              <a:latin typeface="+mn-lt"/>
            </a:endParaRPr>
          </a:p>
        </p:txBody>
      </p:sp>
    </p:spTree>
    <p:extLst>
      <p:ext uri="{BB962C8B-B14F-4D97-AF65-F5344CB8AC3E}">
        <p14:creationId xmlns:p14="http://schemas.microsoft.com/office/powerpoint/2010/main" val="2328334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rPr>
              <a:t>Distance Vector: Link Cost Changes </a:t>
            </a:r>
            <a:r>
              <a:rPr lang="en-US" sz="2000" b="0" dirty="0" smtClean="0">
                <a:latin typeface="Times New Roman" panose="02020603050405020304" pitchFamily="18" charset="0"/>
              </a:rPr>
              <a:t>(2 of 2)</a:t>
            </a:r>
            <a:endParaRPr lang="en-US" sz="2000" b="0" dirty="0">
              <a:latin typeface="Times New Roman" panose="02020603050405020304" pitchFamily="18" charset="0"/>
            </a:endParaRPr>
          </a:p>
        </p:txBody>
      </p:sp>
      <p:sp>
        <p:nvSpPr>
          <p:cNvPr id="3" name="Content Placeholder 2"/>
          <p:cNvSpPr>
            <a:spLocks noGrp="1"/>
          </p:cNvSpPr>
          <p:nvPr>
            <p:ph idx="1"/>
          </p:nvPr>
        </p:nvSpPr>
        <p:spPr>
          <a:xfrm>
            <a:off x="457200" y="1611182"/>
            <a:ext cx="4381500" cy="2608376"/>
          </a:xfrm>
        </p:spPr>
        <p:txBody>
          <a:bodyPr wrap="square" lIns="91425" tIns="91425" rIns="91425" bIns="91425">
            <a:spAutoFit/>
          </a:bodyPr>
          <a:lstStyle/>
          <a:p>
            <a:pPr marL="0" lvl="0" indent="0" eaLnBrk="0" fontAlgn="base" hangingPunct="0">
              <a:spcAft>
                <a:spcPct val="0"/>
              </a:spcAft>
              <a:buNone/>
            </a:pPr>
            <a:r>
              <a:rPr lang="en-US" sz="2000" b="1" kern="1200" dirty="0">
                <a:solidFill>
                  <a:srgbClr val="000000"/>
                </a:solidFill>
                <a:latin typeface="+mn-lt"/>
              </a:rPr>
              <a:t>link cost changes:</a:t>
            </a:r>
          </a:p>
          <a:p>
            <a:pPr marL="255651" lvl="0" indent="-255651" eaLnBrk="0" fontAlgn="base" hangingPunct="0">
              <a:spcAft>
                <a:spcPct val="0"/>
              </a:spcAft>
              <a:buFont typeface="Arial" panose="020B0604020202020204" pitchFamily="34" charset="0"/>
              <a:buChar char="•"/>
            </a:pPr>
            <a:r>
              <a:rPr lang="en-US" sz="2000" kern="1200" dirty="0">
                <a:solidFill>
                  <a:srgbClr val="000000"/>
                </a:solidFill>
                <a:latin typeface="+mn-lt"/>
              </a:rPr>
              <a:t>node detects local link cost </a:t>
            </a:r>
            <a:r>
              <a:rPr lang="en-US" sz="2000" kern="1200" dirty="0" smtClean="0">
                <a:solidFill>
                  <a:srgbClr val="000000"/>
                </a:solidFill>
                <a:latin typeface="+mn-lt"/>
              </a:rPr>
              <a:t>change</a:t>
            </a:r>
            <a:endParaRPr lang="en-US" sz="2000" kern="1200" dirty="0">
              <a:solidFill>
                <a:srgbClr val="000000"/>
              </a:solidFill>
              <a:latin typeface="+mn-lt"/>
            </a:endParaRPr>
          </a:p>
          <a:p>
            <a:pPr marL="255651" lvl="0" indent="-255651" eaLnBrk="0" fontAlgn="base" hangingPunct="0">
              <a:spcAft>
                <a:spcPct val="0"/>
              </a:spcAft>
              <a:buFont typeface="Arial" panose="020B0604020202020204" pitchFamily="34" charset="0"/>
              <a:buChar char="•"/>
            </a:pPr>
            <a:r>
              <a:rPr lang="en-US" sz="2000" b="1" kern="1200" dirty="0">
                <a:solidFill>
                  <a:srgbClr val="000000"/>
                </a:solidFill>
                <a:latin typeface="+mn-lt"/>
              </a:rPr>
              <a:t>bad news travels slow</a:t>
            </a:r>
            <a:r>
              <a:rPr lang="en-US" sz="2000" kern="1200" dirty="0">
                <a:solidFill>
                  <a:srgbClr val="000000"/>
                </a:solidFill>
                <a:latin typeface="+mn-lt"/>
              </a:rPr>
              <a:t> </a:t>
            </a:r>
            <a:r>
              <a:rPr lang="en-US" sz="2000" kern="1200" dirty="0" smtClean="0">
                <a:solidFill>
                  <a:srgbClr val="000000"/>
                </a:solidFill>
                <a:latin typeface="+mn-lt"/>
              </a:rPr>
              <a:t>– </a:t>
            </a:r>
            <a:r>
              <a:rPr lang="en-US" altLang="ja-JP" sz="2000" kern="1200" dirty="0" smtClean="0">
                <a:solidFill>
                  <a:srgbClr val="000000"/>
                </a:solidFill>
                <a:latin typeface="+mn-lt"/>
              </a:rPr>
              <a:t>“count </a:t>
            </a:r>
            <a:r>
              <a:rPr lang="en-US" altLang="ja-JP" sz="2000" kern="1200" dirty="0">
                <a:solidFill>
                  <a:srgbClr val="000000"/>
                </a:solidFill>
                <a:latin typeface="+mn-lt"/>
              </a:rPr>
              <a:t>to </a:t>
            </a:r>
            <a:r>
              <a:rPr lang="en-US" altLang="ja-JP" sz="2000" kern="1200" dirty="0" smtClean="0">
                <a:solidFill>
                  <a:srgbClr val="000000"/>
                </a:solidFill>
                <a:latin typeface="+mn-lt"/>
              </a:rPr>
              <a:t>infinity” </a:t>
            </a:r>
            <a:r>
              <a:rPr lang="en-US" altLang="ja-JP" sz="2000" kern="1200" dirty="0">
                <a:solidFill>
                  <a:srgbClr val="000000"/>
                </a:solidFill>
                <a:latin typeface="+mn-lt"/>
              </a:rPr>
              <a:t>problem!</a:t>
            </a:r>
          </a:p>
          <a:p>
            <a:pPr marL="255651" lvl="0" indent="-255651" eaLnBrk="0" fontAlgn="base" hangingPunct="0">
              <a:spcAft>
                <a:spcPct val="0"/>
              </a:spcAft>
              <a:buFont typeface="Arial" panose="020B0604020202020204" pitchFamily="34" charset="0"/>
              <a:buChar char="•"/>
            </a:pPr>
            <a:r>
              <a:rPr lang="en-US" sz="2000" kern="1200" dirty="0">
                <a:solidFill>
                  <a:srgbClr val="000000"/>
                </a:solidFill>
                <a:latin typeface="+mn-lt"/>
              </a:rPr>
              <a:t>44 iterations before algorithm stabilizes: see text</a:t>
            </a:r>
          </a:p>
        </p:txBody>
      </p:sp>
      <p:pic>
        <p:nvPicPr>
          <p:cNvPr id="5" name="Picture 4" descr="3 routes are linked. They are arranged in a triangle. Top, y. Right, z. Left, x. Y. To z, 1. Z. To x, 50. X. To y, 4. Value 4 points to a value, 60."/>
          <p:cNvPicPr>
            <a:picLocks noChangeAspect="1"/>
          </p:cNvPicPr>
          <p:nvPr/>
        </p:nvPicPr>
        <p:blipFill>
          <a:blip r:embed="rId2"/>
          <a:stretch>
            <a:fillRect/>
          </a:stretch>
        </p:blipFill>
        <p:spPr>
          <a:xfrm>
            <a:off x="5580891" y="2099449"/>
            <a:ext cx="3007104" cy="1631842"/>
          </a:xfrm>
          <a:prstGeom prst="rect">
            <a:avLst/>
          </a:prstGeom>
        </p:spPr>
      </p:pic>
      <p:sp>
        <p:nvSpPr>
          <p:cNvPr id="4" name="Content Placeholder 3"/>
          <p:cNvSpPr>
            <a:spLocks noGrp="1"/>
          </p:cNvSpPr>
          <p:nvPr>
            <p:ph idx="13"/>
          </p:nvPr>
        </p:nvSpPr>
        <p:spPr>
          <a:xfrm>
            <a:off x="556005" y="4196963"/>
            <a:ext cx="7876796" cy="2185183"/>
          </a:xfrm>
        </p:spPr>
        <p:txBody>
          <a:bodyPr wrap="square" lIns="91425" tIns="91425" rIns="91425" bIns="91425">
            <a:spAutoFit/>
          </a:bodyPr>
          <a:lstStyle/>
          <a:p>
            <a:pPr marL="0" lvl="0" indent="0" eaLnBrk="0" fontAlgn="base" hangingPunct="0">
              <a:spcAft>
                <a:spcPct val="0"/>
              </a:spcAft>
              <a:buNone/>
            </a:pPr>
            <a:r>
              <a:rPr lang="en-US" sz="2000" b="1" kern="1200" dirty="0">
                <a:solidFill>
                  <a:srgbClr val="000000"/>
                </a:solidFill>
                <a:latin typeface="Arial (Body)"/>
              </a:rPr>
              <a:t>poisoned </a:t>
            </a:r>
            <a:r>
              <a:rPr lang="en-US" sz="2000" b="1" kern="1200" dirty="0" smtClean="0">
                <a:solidFill>
                  <a:srgbClr val="000000"/>
                </a:solidFill>
                <a:latin typeface="Arial (Body)"/>
              </a:rPr>
              <a:t>reverse</a:t>
            </a:r>
            <a:r>
              <a:rPr lang="en-US" sz="2000" b="1" i="0" kern="1200" dirty="0" smtClean="0">
                <a:solidFill>
                  <a:srgbClr val="000000"/>
                </a:solidFill>
                <a:latin typeface="Arial (Body)"/>
              </a:rPr>
              <a:t>:</a:t>
            </a:r>
            <a:endParaRPr lang="en-US" sz="2000" b="1" i="0" kern="1200" dirty="0">
              <a:solidFill>
                <a:srgbClr val="000000"/>
              </a:solidFill>
              <a:latin typeface="Arial (Body)"/>
            </a:endParaRPr>
          </a:p>
          <a:p>
            <a:pPr marL="255651" lvl="0" indent="-255651" eaLnBrk="0" fontAlgn="base" hangingPunct="0">
              <a:spcAft>
                <a:spcPct val="0"/>
              </a:spcAft>
              <a:buFont typeface="Arial" panose="020B0604020202020204" pitchFamily="34" charset="0"/>
              <a:buChar char="•"/>
            </a:pPr>
            <a:r>
              <a:rPr lang="en-US" sz="2000" kern="1200" dirty="0">
                <a:solidFill>
                  <a:srgbClr val="000000"/>
                </a:solidFill>
                <a:latin typeface="Arial (Body)"/>
              </a:rPr>
              <a:t>If Z routes through Y to get to </a:t>
            </a:r>
            <a:r>
              <a:rPr lang="en-US" sz="2000" kern="1200" dirty="0" smtClean="0">
                <a:solidFill>
                  <a:srgbClr val="000000"/>
                </a:solidFill>
                <a:latin typeface="Arial (Body)"/>
              </a:rPr>
              <a:t>X:</a:t>
            </a:r>
            <a:endParaRPr lang="en-US" sz="2000" kern="1200" dirty="0">
              <a:solidFill>
                <a:srgbClr val="000000"/>
              </a:solidFill>
              <a:latin typeface="Arial (Body)"/>
            </a:endParaRPr>
          </a:p>
          <a:p>
            <a:pPr marL="741553" lvl="1" indent="-284353" eaLnBrk="0" fontAlgn="base" hangingPunct="0">
              <a:spcAft>
                <a:spcPct val="0"/>
              </a:spcAft>
              <a:buFont typeface="Arial" panose="020B0604020202020204" pitchFamily="34" charset="0"/>
              <a:buChar char="–"/>
            </a:pPr>
            <a:r>
              <a:rPr lang="en-US" sz="2000" kern="1200" dirty="0">
                <a:solidFill>
                  <a:srgbClr val="000000"/>
                </a:solidFill>
                <a:latin typeface="Arial (Body)"/>
              </a:rPr>
              <a:t>Z tells Y its (</a:t>
            </a:r>
            <a:r>
              <a:rPr lang="en-US" sz="2000" kern="1200" dirty="0" smtClean="0">
                <a:solidFill>
                  <a:srgbClr val="000000"/>
                </a:solidFill>
                <a:latin typeface="Arial (Body)"/>
              </a:rPr>
              <a:t>Z</a:t>
            </a:r>
            <a:r>
              <a:rPr lang="en-US" altLang="ja-JP" sz="2000" kern="1200" dirty="0" smtClean="0">
                <a:solidFill>
                  <a:srgbClr val="000000"/>
                </a:solidFill>
                <a:latin typeface="Arial (Body)"/>
              </a:rPr>
              <a:t>’s</a:t>
            </a:r>
            <a:r>
              <a:rPr lang="en-US" altLang="ja-JP" sz="2000" kern="1200" dirty="0">
                <a:solidFill>
                  <a:srgbClr val="000000"/>
                </a:solidFill>
                <a:latin typeface="Arial (Body)"/>
              </a:rPr>
              <a:t>) distance to X is infinite (so Y </a:t>
            </a:r>
            <a:r>
              <a:rPr lang="en-US" altLang="ja-JP" sz="2000" kern="1200" dirty="0" smtClean="0">
                <a:solidFill>
                  <a:srgbClr val="000000"/>
                </a:solidFill>
                <a:latin typeface="Arial (Body)"/>
              </a:rPr>
              <a:t>won’t </a:t>
            </a:r>
            <a:r>
              <a:rPr lang="en-US" altLang="ja-JP" sz="2000" kern="1200" dirty="0">
                <a:solidFill>
                  <a:srgbClr val="000000"/>
                </a:solidFill>
                <a:latin typeface="Arial (Body)"/>
              </a:rPr>
              <a:t>route to X via Z)</a:t>
            </a:r>
          </a:p>
          <a:p>
            <a:pPr marL="255651" lvl="0" indent="-255651" eaLnBrk="0" fontAlgn="base" hangingPunct="0">
              <a:spcAft>
                <a:spcPct val="0"/>
              </a:spcAft>
              <a:buFont typeface="Arial" panose="020B0604020202020204" pitchFamily="34" charset="0"/>
              <a:buChar char="•"/>
            </a:pPr>
            <a:r>
              <a:rPr lang="en-US" sz="2000" kern="1200" dirty="0">
                <a:solidFill>
                  <a:srgbClr val="000000"/>
                </a:solidFill>
                <a:latin typeface="Arial (Body)"/>
              </a:rPr>
              <a:t>will this completely solve count to infinity problem?</a:t>
            </a:r>
          </a:p>
        </p:txBody>
      </p:sp>
    </p:spTree>
    <p:extLst>
      <p:ext uri="{BB962C8B-B14F-4D97-AF65-F5344CB8AC3E}">
        <p14:creationId xmlns:p14="http://schemas.microsoft.com/office/powerpoint/2010/main" val="3467672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altLang="en-US" dirty="0">
                <a:solidFill>
                  <a:schemeClr val="tx2"/>
                </a:solidFill>
                <a:ea typeface="ＭＳ Ｐゴシック" charset="-128"/>
              </a:rPr>
              <a:t>Learning </a:t>
            </a:r>
            <a:r>
              <a:rPr lang="en-US" altLang="en-US" dirty="0" smtClean="0">
                <a:solidFill>
                  <a:schemeClr val="tx2"/>
                </a:solidFill>
                <a:ea typeface="ＭＳ Ｐゴシック" charset="-128"/>
              </a:rPr>
              <a:t>Objectives </a:t>
            </a:r>
            <a:r>
              <a:rPr lang="en-US" altLang="en-US" sz="2000" b="0" dirty="0" smtClean="0">
                <a:solidFill>
                  <a:schemeClr val="tx2"/>
                </a:solidFill>
                <a:ea typeface="ＭＳ Ｐゴシック" charset="-128"/>
              </a:rPr>
              <a:t>(1 of 9)</a:t>
            </a:r>
            <a:endParaRPr lang="en-US" sz="2000" b="0" kern="1200" dirty="0">
              <a:solidFill>
                <a:schemeClr val="tx2"/>
              </a:solidFill>
              <a:latin typeface="Times New Roman" panose="02020603050405020304" pitchFamily="18" charset="0"/>
            </a:endParaRPr>
          </a:p>
        </p:txBody>
      </p:sp>
      <p:sp>
        <p:nvSpPr>
          <p:cNvPr id="3" name="Content Placeholder 2"/>
          <p:cNvSpPr>
            <a:spLocks noGrp="1"/>
          </p:cNvSpPr>
          <p:nvPr>
            <p:ph idx="1"/>
          </p:nvPr>
        </p:nvSpPr>
        <p:spPr>
          <a:xfrm>
            <a:off x="457200" y="1559256"/>
            <a:ext cx="8229600" cy="4770506"/>
          </a:xfrm>
        </p:spPr>
        <p:txBody>
          <a:bodyPr wrap="square" lIns="91425" tIns="91425" rIns="91425" bIns="91425">
            <a:spAutoFit/>
          </a:bodyPr>
          <a:lstStyle/>
          <a:p>
            <a:pPr>
              <a:buNone/>
            </a:pPr>
            <a:r>
              <a:rPr lang="en-US" sz="2200" b="1" dirty="0">
                <a:solidFill>
                  <a:schemeClr val="tx2"/>
                </a:solidFill>
                <a:latin typeface="+mn-lt"/>
              </a:rPr>
              <a:t>5.1</a:t>
            </a:r>
            <a:r>
              <a:rPr lang="en-US" sz="2200" b="1" dirty="0">
                <a:solidFill>
                  <a:schemeClr val="tx1"/>
                </a:solidFill>
                <a:latin typeface="+mn-lt"/>
              </a:rPr>
              <a:t> introduction</a:t>
            </a:r>
          </a:p>
          <a:p>
            <a:pPr>
              <a:buNone/>
            </a:pPr>
            <a:r>
              <a:rPr lang="en-US" sz="2200" b="1" dirty="0">
                <a:solidFill>
                  <a:schemeClr val="tx2"/>
                </a:solidFill>
                <a:latin typeface="+mn-lt"/>
              </a:rPr>
              <a:t>5.2</a:t>
            </a:r>
            <a:r>
              <a:rPr lang="en-US" sz="2200" dirty="0">
                <a:latin typeface="+mn-lt"/>
              </a:rPr>
              <a:t> routing protocols</a:t>
            </a:r>
          </a:p>
          <a:p>
            <a:pPr marL="740664" indent="-283464">
              <a:buSzPct val="100000"/>
              <a:buFont typeface="Arial" panose="020B0604020202020204" pitchFamily="34" charset="0"/>
              <a:buChar char="‒"/>
            </a:pPr>
            <a:r>
              <a:rPr lang="en-US" sz="2200" dirty="0" smtClean="0">
                <a:latin typeface="+mn-lt"/>
              </a:rPr>
              <a:t>link state</a:t>
            </a:r>
          </a:p>
          <a:p>
            <a:pPr marL="740664" indent="-283464">
              <a:buSzPct val="100000"/>
              <a:buFont typeface="Arial" panose="020B0604020202020204" pitchFamily="34" charset="0"/>
              <a:buChar char="‒"/>
            </a:pPr>
            <a:r>
              <a:rPr lang="en-US" sz="2200" dirty="0" smtClean="0">
                <a:latin typeface="+mn-lt"/>
              </a:rPr>
              <a:t>distance vector</a:t>
            </a:r>
          </a:p>
          <a:p>
            <a:pPr marL="461963" indent="-461963">
              <a:buNone/>
            </a:pPr>
            <a:r>
              <a:rPr lang="en-US" sz="2200" b="1" dirty="0">
                <a:solidFill>
                  <a:schemeClr val="tx2"/>
                </a:solidFill>
                <a:latin typeface="+mn-lt"/>
              </a:rPr>
              <a:t>5.3 </a:t>
            </a:r>
            <a:r>
              <a:rPr lang="en-US" sz="2200" dirty="0" smtClean="0">
                <a:latin typeface="+mn-lt"/>
              </a:rPr>
              <a:t>intra-A</a:t>
            </a:r>
            <a:r>
              <a:rPr lang="en-US" sz="100" dirty="0" smtClean="0">
                <a:latin typeface="+mn-lt"/>
              </a:rPr>
              <a:t> </a:t>
            </a:r>
            <a:r>
              <a:rPr lang="en-US" sz="2200" dirty="0" smtClean="0">
                <a:latin typeface="+mn-lt"/>
              </a:rPr>
              <a:t>S </a:t>
            </a:r>
            <a:r>
              <a:rPr lang="en-US" sz="2200" dirty="0">
                <a:latin typeface="+mn-lt"/>
              </a:rPr>
              <a:t>routing in the Internet: </a:t>
            </a:r>
            <a:r>
              <a:rPr lang="en-US" sz="2200" dirty="0" smtClean="0">
                <a:latin typeface="+mn-lt"/>
              </a:rPr>
              <a:t>O</a:t>
            </a:r>
            <a:r>
              <a:rPr lang="en-US" sz="100" dirty="0" smtClean="0">
                <a:latin typeface="+mn-lt"/>
              </a:rPr>
              <a:t> </a:t>
            </a:r>
            <a:r>
              <a:rPr lang="en-US" sz="2200" dirty="0" smtClean="0">
                <a:latin typeface="+mn-lt"/>
              </a:rPr>
              <a:t>S</a:t>
            </a:r>
            <a:r>
              <a:rPr lang="en-US" sz="100" dirty="0" smtClean="0">
                <a:latin typeface="+mn-lt"/>
              </a:rPr>
              <a:t> </a:t>
            </a:r>
            <a:r>
              <a:rPr lang="en-US" sz="2200" dirty="0" smtClean="0">
                <a:latin typeface="+mn-lt"/>
              </a:rPr>
              <a:t>P</a:t>
            </a:r>
            <a:r>
              <a:rPr lang="en-US" sz="100" dirty="0" smtClean="0">
                <a:latin typeface="+mn-lt"/>
              </a:rPr>
              <a:t> </a:t>
            </a:r>
            <a:r>
              <a:rPr lang="en-US" sz="2200" dirty="0" smtClean="0">
                <a:latin typeface="+mn-lt"/>
              </a:rPr>
              <a:t>F</a:t>
            </a:r>
            <a:endParaRPr lang="en-US" sz="2200" dirty="0">
              <a:latin typeface="+mn-lt"/>
            </a:endParaRPr>
          </a:p>
          <a:p>
            <a:pPr marL="461963" indent="-461963">
              <a:buNone/>
            </a:pPr>
            <a:r>
              <a:rPr lang="en-US" sz="2200" b="1" dirty="0">
                <a:solidFill>
                  <a:schemeClr val="tx2"/>
                </a:solidFill>
                <a:latin typeface="+mn-lt"/>
              </a:rPr>
              <a:t>5.4 </a:t>
            </a:r>
            <a:r>
              <a:rPr lang="en-US" sz="2200" dirty="0">
                <a:latin typeface="+mn-lt"/>
              </a:rPr>
              <a:t>routing among the </a:t>
            </a:r>
            <a:r>
              <a:rPr lang="en-US" sz="2200" dirty="0" smtClean="0">
                <a:latin typeface="+mn-lt"/>
              </a:rPr>
              <a:t>I</a:t>
            </a:r>
            <a:r>
              <a:rPr lang="en-US" sz="100" dirty="0" smtClean="0">
                <a:latin typeface="+mn-lt"/>
              </a:rPr>
              <a:t> </a:t>
            </a:r>
            <a:r>
              <a:rPr lang="en-US" sz="2200" dirty="0" smtClean="0">
                <a:latin typeface="+mn-lt"/>
              </a:rPr>
              <a:t>S</a:t>
            </a:r>
            <a:r>
              <a:rPr lang="en-US" sz="100" dirty="0" smtClean="0">
                <a:latin typeface="+mn-lt"/>
              </a:rPr>
              <a:t> </a:t>
            </a:r>
            <a:r>
              <a:rPr lang="en-US" sz="2200" dirty="0" smtClean="0">
                <a:latin typeface="+mn-lt"/>
              </a:rPr>
              <a:t>Ps</a:t>
            </a:r>
            <a:r>
              <a:rPr lang="en-US" sz="2200" dirty="0">
                <a:latin typeface="+mn-lt"/>
              </a:rPr>
              <a:t>: </a:t>
            </a:r>
            <a:r>
              <a:rPr lang="en-US" sz="2200" dirty="0" smtClean="0">
                <a:latin typeface="+mn-lt"/>
              </a:rPr>
              <a:t>B</a:t>
            </a:r>
            <a:r>
              <a:rPr lang="en-US" sz="100" dirty="0" smtClean="0">
                <a:latin typeface="+mn-lt"/>
              </a:rPr>
              <a:t> </a:t>
            </a:r>
            <a:r>
              <a:rPr lang="en-US" sz="2200" dirty="0" smtClean="0">
                <a:latin typeface="+mn-lt"/>
              </a:rPr>
              <a:t>G</a:t>
            </a:r>
            <a:r>
              <a:rPr lang="en-US" sz="100" dirty="0" smtClean="0">
                <a:latin typeface="+mn-lt"/>
              </a:rPr>
              <a:t> </a:t>
            </a:r>
            <a:r>
              <a:rPr lang="en-US" sz="2200" dirty="0" smtClean="0">
                <a:latin typeface="+mn-lt"/>
              </a:rPr>
              <a:t>P</a:t>
            </a:r>
          </a:p>
          <a:p>
            <a:pPr marL="461963" indent="-461963">
              <a:buNone/>
            </a:pPr>
            <a:r>
              <a:rPr lang="en-US" sz="2200" b="1" dirty="0">
                <a:solidFill>
                  <a:schemeClr val="tx2"/>
                </a:solidFill>
                <a:latin typeface="+mn-lt"/>
              </a:rPr>
              <a:t>5.5 </a:t>
            </a:r>
            <a:r>
              <a:rPr lang="en-US" sz="2200" dirty="0">
                <a:latin typeface="+mn-lt"/>
              </a:rPr>
              <a:t>The </a:t>
            </a:r>
            <a:r>
              <a:rPr lang="en-US" sz="2200" dirty="0" smtClean="0">
                <a:latin typeface="+mn-lt"/>
              </a:rPr>
              <a:t>S</a:t>
            </a:r>
            <a:r>
              <a:rPr lang="en-US" sz="100" dirty="0" smtClean="0">
                <a:latin typeface="+mn-lt"/>
              </a:rPr>
              <a:t> </a:t>
            </a:r>
            <a:r>
              <a:rPr lang="en-US" sz="2200" dirty="0" smtClean="0">
                <a:latin typeface="+mn-lt"/>
              </a:rPr>
              <a:t>D</a:t>
            </a:r>
            <a:r>
              <a:rPr lang="en-US" sz="100" dirty="0" smtClean="0">
                <a:latin typeface="+mn-lt"/>
              </a:rPr>
              <a:t> </a:t>
            </a:r>
            <a:r>
              <a:rPr lang="en-US" sz="2200" dirty="0" smtClean="0">
                <a:latin typeface="+mn-lt"/>
              </a:rPr>
              <a:t>N </a:t>
            </a:r>
            <a:r>
              <a:rPr lang="en-US" sz="2200" dirty="0">
                <a:latin typeface="+mn-lt"/>
              </a:rPr>
              <a:t>control plane</a:t>
            </a:r>
          </a:p>
          <a:p>
            <a:pPr marL="461963" indent="-461963">
              <a:buNone/>
            </a:pPr>
            <a:r>
              <a:rPr lang="en-US" sz="2200" b="1" dirty="0">
                <a:solidFill>
                  <a:schemeClr val="tx2"/>
                </a:solidFill>
                <a:latin typeface="+mn-lt"/>
              </a:rPr>
              <a:t>5.6 </a:t>
            </a:r>
            <a:r>
              <a:rPr lang="en-US" sz="2200" dirty="0" smtClean="0">
                <a:latin typeface="+mn-lt"/>
              </a:rPr>
              <a:t>I</a:t>
            </a:r>
            <a:r>
              <a:rPr lang="en-US" sz="100" dirty="0" smtClean="0">
                <a:latin typeface="+mn-lt"/>
              </a:rPr>
              <a:t> </a:t>
            </a:r>
            <a:r>
              <a:rPr lang="en-US" sz="2200" dirty="0" smtClean="0">
                <a:latin typeface="+mn-lt"/>
              </a:rPr>
              <a:t>C</a:t>
            </a:r>
            <a:r>
              <a:rPr lang="en-US" sz="100" dirty="0" smtClean="0">
                <a:latin typeface="+mn-lt"/>
              </a:rPr>
              <a:t> </a:t>
            </a:r>
            <a:r>
              <a:rPr lang="en-US" sz="2200" dirty="0" smtClean="0">
                <a:latin typeface="+mn-lt"/>
              </a:rPr>
              <a:t>M</a:t>
            </a:r>
            <a:r>
              <a:rPr lang="en-US" sz="100" dirty="0" smtClean="0">
                <a:latin typeface="+mn-lt"/>
              </a:rPr>
              <a:t> </a:t>
            </a:r>
            <a:r>
              <a:rPr lang="en-US" sz="2200" dirty="0" smtClean="0">
                <a:latin typeface="+mn-lt"/>
              </a:rPr>
              <a:t>P</a:t>
            </a:r>
            <a:r>
              <a:rPr lang="en-US" sz="2200" dirty="0">
                <a:latin typeface="+mn-lt"/>
              </a:rPr>
              <a:t>: The Internet Control Message </a:t>
            </a:r>
            <a:r>
              <a:rPr lang="en-US" sz="2200" dirty="0" smtClean="0">
                <a:latin typeface="+mn-lt"/>
              </a:rPr>
              <a:t>Protocol</a:t>
            </a:r>
            <a:endParaRPr lang="en-US" sz="2200" dirty="0">
              <a:latin typeface="+mn-lt"/>
            </a:endParaRPr>
          </a:p>
          <a:p>
            <a:pPr marL="461963" indent="-461963">
              <a:buNone/>
            </a:pPr>
            <a:r>
              <a:rPr lang="en-US" sz="2200" b="1" dirty="0">
                <a:solidFill>
                  <a:schemeClr val="tx2"/>
                </a:solidFill>
                <a:latin typeface="+mn-lt"/>
              </a:rPr>
              <a:t>5.7 </a:t>
            </a:r>
            <a:r>
              <a:rPr lang="en-US" sz="2200" dirty="0">
                <a:latin typeface="+mn-lt"/>
              </a:rPr>
              <a:t>Network management and </a:t>
            </a:r>
            <a:r>
              <a:rPr lang="en-US" sz="2200" dirty="0" smtClean="0">
                <a:latin typeface="+mn-lt"/>
              </a:rPr>
              <a:t>S</a:t>
            </a:r>
            <a:r>
              <a:rPr lang="en-US" sz="100" dirty="0" smtClean="0">
                <a:latin typeface="+mn-lt"/>
              </a:rPr>
              <a:t> </a:t>
            </a:r>
            <a:r>
              <a:rPr lang="en-US" sz="2200" dirty="0" smtClean="0">
                <a:latin typeface="+mn-lt"/>
              </a:rPr>
              <a:t>N</a:t>
            </a:r>
            <a:r>
              <a:rPr lang="en-US" sz="100" dirty="0" smtClean="0">
                <a:latin typeface="+mn-lt"/>
              </a:rPr>
              <a:t> </a:t>
            </a:r>
            <a:r>
              <a:rPr lang="en-US" sz="2200" dirty="0" smtClean="0">
                <a:latin typeface="+mn-lt"/>
              </a:rPr>
              <a:t>M</a:t>
            </a:r>
            <a:r>
              <a:rPr lang="en-US" sz="100" dirty="0" smtClean="0">
                <a:latin typeface="+mn-lt"/>
              </a:rPr>
              <a:t> </a:t>
            </a:r>
            <a:r>
              <a:rPr lang="en-US" sz="2200" dirty="0" smtClean="0">
                <a:latin typeface="+mn-lt"/>
              </a:rPr>
              <a:t>P</a:t>
            </a:r>
            <a:endParaRPr lang="en-US" sz="2200" dirty="0">
              <a:latin typeface="+mn-lt"/>
            </a:endParaRPr>
          </a:p>
        </p:txBody>
      </p:sp>
    </p:spTree>
    <p:extLst>
      <p:ext uri="{BB962C8B-B14F-4D97-AF65-F5344CB8AC3E}">
        <p14:creationId xmlns:p14="http://schemas.microsoft.com/office/powerpoint/2010/main" val="2706527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Comparison of L</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S and D</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V Algorithms</a:t>
            </a:r>
            <a:endParaRPr lang="en-US" dirty="0">
              <a:latin typeface="Times New Roman" panose="02020603050405020304" pitchFamily="18" charset="0"/>
              <a:cs typeface="+mj-cs"/>
            </a:endParaRPr>
          </a:p>
        </p:txBody>
      </p:sp>
      <p:sp>
        <p:nvSpPr>
          <p:cNvPr id="3" name="Content Placeholder 2"/>
          <p:cNvSpPr>
            <a:spLocks noGrp="1"/>
          </p:cNvSpPr>
          <p:nvPr>
            <p:ph idx="1"/>
          </p:nvPr>
        </p:nvSpPr>
        <p:spPr>
          <a:xfrm>
            <a:off x="470848" y="1444956"/>
            <a:ext cx="3432412" cy="3247012"/>
          </a:xfrm>
        </p:spPr>
        <p:txBody>
          <a:bodyPr wrap="square" lIns="91425" tIns="91425" rIns="91425" bIns="91425">
            <a:spAutoFit/>
          </a:bodyPr>
          <a:lstStyle/>
          <a:p>
            <a:pPr marL="0" lvl="0" indent="0" eaLnBrk="0" fontAlgn="base" hangingPunct="0">
              <a:spcAft>
                <a:spcPct val="0"/>
              </a:spcAft>
              <a:buNone/>
            </a:pPr>
            <a:r>
              <a:rPr lang="en-US" sz="1800" b="1" dirty="0">
                <a:solidFill>
                  <a:srgbClr val="000000"/>
                </a:solidFill>
                <a:latin typeface="Arial (Body)"/>
              </a:rPr>
              <a:t>message complexity</a:t>
            </a:r>
          </a:p>
          <a:p>
            <a:pPr marL="255651" lvl="0" indent="-255651" eaLnBrk="0" fontAlgn="base" hangingPunct="0">
              <a:spcAft>
                <a:spcPct val="0"/>
              </a:spcAft>
              <a:buFont typeface="Arial" panose="020B0604020202020204" pitchFamily="34" charset="0"/>
              <a:buChar char="•"/>
            </a:pPr>
            <a:r>
              <a:rPr lang="en-US" sz="1800" b="1" dirty="0" smtClean="0">
                <a:solidFill>
                  <a:srgbClr val="000000"/>
                </a:solidFill>
                <a:latin typeface="Arial (Body)"/>
              </a:rPr>
              <a:t>LS:</a:t>
            </a:r>
            <a:r>
              <a:rPr lang="en-US" sz="1800" dirty="0" smtClean="0">
                <a:solidFill>
                  <a:srgbClr val="000000"/>
                </a:solidFill>
                <a:latin typeface="Arial (Body)"/>
              </a:rPr>
              <a:t> </a:t>
            </a:r>
            <a:r>
              <a:rPr lang="en-US" sz="1800" dirty="0">
                <a:solidFill>
                  <a:srgbClr val="000000"/>
                </a:solidFill>
                <a:latin typeface="Arial (Body)"/>
              </a:rPr>
              <a:t>with n nodes, E links</a:t>
            </a:r>
            <a:r>
              <a:rPr lang="en-US" sz="1800" dirty="0" smtClean="0">
                <a:solidFill>
                  <a:srgbClr val="000000"/>
                </a:solidFill>
                <a:latin typeface="Arial (Body)"/>
              </a:rPr>
              <a:t>, O</a:t>
            </a:r>
            <a:r>
              <a:rPr lang="en-US" sz="100" dirty="0" smtClean="0">
                <a:solidFill>
                  <a:srgbClr val="000000"/>
                </a:solidFill>
                <a:latin typeface="Arial (Body)"/>
              </a:rPr>
              <a:t> </a:t>
            </a:r>
            <a:r>
              <a:rPr lang="en-US" sz="1800" dirty="0" smtClean="0">
                <a:solidFill>
                  <a:srgbClr val="000000"/>
                </a:solidFill>
                <a:latin typeface="Arial (Body)"/>
              </a:rPr>
              <a:t>(</a:t>
            </a:r>
            <a:r>
              <a:rPr lang="en-US" sz="100" dirty="0" smtClean="0">
                <a:solidFill>
                  <a:srgbClr val="000000"/>
                </a:solidFill>
                <a:latin typeface="Arial (Body)"/>
              </a:rPr>
              <a:t> </a:t>
            </a:r>
            <a:r>
              <a:rPr lang="en-US" sz="1800" dirty="0" smtClean="0">
                <a:solidFill>
                  <a:srgbClr val="000000"/>
                </a:solidFill>
                <a:latin typeface="Arial (Body)"/>
              </a:rPr>
              <a:t>n</a:t>
            </a:r>
            <a:r>
              <a:rPr lang="en-US" sz="100" dirty="0" smtClean="0">
                <a:solidFill>
                  <a:srgbClr val="000000"/>
                </a:solidFill>
                <a:latin typeface="Arial (Body)"/>
              </a:rPr>
              <a:t> </a:t>
            </a:r>
            <a:r>
              <a:rPr lang="en-US" sz="1800" dirty="0" smtClean="0">
                <a:solidFill>
                  <a:srgbClr val="000000"/>
                </a:solidFill>
                <a:latin typeface="Arial (Body)"/>
              </a:rPr>
              <a:t>E) </a:t>
            </a:r>
            <a:r>
              <a:rPr lang="en-US" sz="1800" dirty="0">
                <a:solidFill>
                  <a:srgbClr val="000000"/>
                </a:solidFill>
                <a:latin typeface="Arial (Body)"/>
              </a:rPr>
              <a:t>msgs </a:t>
            </a:r>
            <a:r>
              <a:rPr lang="en-US" sz="1800" dirty="0" smtClean="0">
                <a:solidFill>
                  <a:srgbClr val="000000"/>
                </a:solidFill>
                <a:latin typeface="Arial (Body)"/>
              </a:rPr>
              <a:t>sent</a:t>
            </a:r>
            <a:endParaRPr lang="en-US" sz="1800" dirty="0">
              <a:solidFill>
                <a:srgbClr val="000000"/>
              </a:solidFill>
              <a:latin typeface="Arial (Body)"/>
            </a:endParaRPr>
          </a:p>
          <a:p>
            <a:pPr marL="255651" lvl="0" indent="-255651" eaLnBrk="0" fontAlgn="base" hangingPunct="0">
              <a:spcAft>
                <a:spcPct val="0"/>
              </a:spcAft>
              <a:buFont typeface="Arial" panose="020B0604020202020204" pitchFamily="34" charset="0"/>
              <a:buChar char="•"/>
            </a:pPr>
            <a:r>
              <a:rPr lang="en-US" sz="1800" b="1" dirty="0" smtClean="0">
                <a:solidFill>
                  <a:srgbClr val="000000"/>
                </a:solidFill>
                <a:latin typeface="Arial (Body)"/>
              </a:rPr>
              <a:t>DV:</a:t>
            </a:r>
            <a:r>
              <a:rPr lang="en-US" sz="1800" dirty="0" smtClean="0">
                <a:solidFill>
                  <a:srgbClr val="000000"/>
                </a:solidFill>
                <a:latin typeface="Arial (Body)"/>
              </a:rPr>
              <a:t> </a:t>
            </a:r>
            <a:r>
              <a:rPr lang="en-US" sz="1800" dirty="0">
                <a:solidFill>
                  <a:srgbClr val="000000"/>
                </a:solidFill>
                <a:latin typeface="Arial (Body)"/>
              </a:rPr>
              <a:t>exchange between neighbors only</a:t>
            </a:r>
          </a:p>
          <a:p>
            <a:pPr marL="741553" lvl="1" indent="-284353" eaLnBrk="0" fontAlgn="base" hangingPunct="0">
              <a:spcAft>
                <a:spcPct val="0"/>
              </a:spcAft>
              <a:buFont typeface="Arial" panose="020B0604020202020204" pitchFamily="34" charset="0"/>
              <a:buChar char="–"/>
            </a:pPr>
            <a:r>
              <a:rPr lang="en-US" sz="1800" dirty="0">
                <a:solidFill>
                  <a:srgbClr val="000000"/>
                </a:solidFill>
                <a:latin typeface="Arial (Body)"/>
              </a:rPr>
              <a:t>convergence time varies</a:t>
            </a:r>
          </a:p>
          <a:p>
            <a:pPr marL="0" lvl="0" indent="0" eaLnBrk="0" fontAlgn="base" hangingPunct="0">
              <a:spcAft>
                <a:spcPct val="0"/>
              </a:spcAft>
              <a:buNone/>
            </a:pPr>
            <a:r>
              <a:rPr lang="en-US" sz="1800" b="1" dirty="0">
                <a:solidFill>
                  <a:srgbClr val="000000"/>
                </a:solidFill>
                <a:latin typeface="Arial (Body)"/>
              </a:rPr>
              <a:t>speed of convergence</a:t>
            </a:r>
          </a:p>
          <a:p>
            <a:pPr marL="255651" lvl="0" indent="-255651" eaLnBrk="0" fontAlgn="base" hangingPunct="0">
              <a:spcAft>
                <a:spcPct val="0"/>
              </a:spcAft>
              <a:buFont typeface="Arial" panose="020B0604020202020204" pitchFamily="34" charset="0"/>
              <a:buChar char="•"/>
            </a:pPr>
            <a:r>
              <a:rPr lang="en-US" sz="1800" b="1" dirty="0" smtClean="0">
                <a:solidFill>
                  <a:srgbClr val="000000"/>
                </a:solidFill>
                <a:latin typeface="Arial (Body)"/>
              </a:rPr>
              <a:t>LS:</a:t>
            </a:r>
            <a:endParaRPr lang="en-US" sz="1800" b="1" dirty="0">
              <a:solidFill>
                <a:srgbClr val="000000"/>
              </a:solidFill>
              <a:latin typeface="Arial (Body)"/>
            </a:endParaRPr>
          </a:p>
        </p:txBody>
      </p:sp>
      <p:graphicFrame>
        <p:nvGraphicFramePr>
          <p:cNvPr id="7" name="Object 6" descr="O left brace n squared right brace."/>
          <p:cNvGraphicFramePr>
            <a:graphicFrameLocks noChangeAspect="1"/>
          </p:cNvGraphicFramePr>
          <p:nvPr>
            <p:extLst>
              <p:ext uri="{D42A27DB-BD31-4B8C-83A1-F6EECF244321}">
                <p14:modId xmlns:p14="http://schemas.microsoft.com/office/powerpoint/2010/main" val="1288612044"/>
              </p:ext>
            </p:extLst>
          </p:nvPr>
        </p:nvGraphicFramePr>
        <p:xfrm>
          <a:off x="1238061" y="4276455"/>
          <a:ext cx="563444" cy="354165"/>
        </p:xfrm>
        <a:graphic>
          <a:graphicData uri="http://schemas.openxmlformats.org/presentationml/2006/ole">
            <mc:AlternateContent xmlns:mc="http://schemas.openxmlformats.org/markup-compatibility/2006">
              <mc:Choice xmlns:v="urn:schemas-microsoft-com:vml" Requires="v">
                <p:oleObj spid="_x0000_s9501" name="Equation" r:id="rId3" imgW="444240" imgH="279360" progId="Equation.DSMT4">
                  <p:embed/>
                </p:oleObj>
              </mc:Choice>
              <mc:Fallback>
                <p:oleObj name="Equation" r:id="rId3" imgW="444240" imgH="279360" progId="Equation.DSMT4">
                  <p:embed/>
                  <p:pic>
                    <p:nvPicPr>
                      <p:cNvPr id="0" name=""/>
                      <p:cNvPicPr/>
                      <p:nvPr/>
                    </p:nvPicPr>
                    <p:blipFill>
                      <a:blip r:embed="rId4"/>
                      <a:stretch>
                        <a:fillRect/>
                      </a:stretch>
                    </p:blipFill>
                    <p:spPr>
                      <a:xfrm>
                        <a:off x="1238061" y="4276455"/>
                        <a:ext cx="563444" cy="354165"/>
                      </a:xfrm>
                      <a:prstGeom prst="rect">
                        <a:avLst/>
                      </a:prstGeom>
                    </p:spPr>
                  </p:pic>
                </p:oleObj>
              </mc:Fallback>
            </mc:AlternateContent>
          </a:graphicData>
        </a:graphic>
      </p:graphicFrame>
      <p:sp>
        <p:nvSpPr>
          <p:cNvPr id="5" name="Content Placeholder 4"/>
          <p:cNvSpPr>
            <a:spLocks noGrp="1"/>
          </p:cNvSpPr>
          <p:nvPr>
            <p:ph idx="14"/>
          </p:nvPr>
        </p:nvSpPr>
        <p:spPr>
          <a:xfrm>
            <a:off x="457200" y="4215835"/>
            <a:ext cx="3582538" cy="2111420"/>
          </a:xfrm>
        </p:spPr>
        <p:txBody>
          <a:bodyPr/>
          <a:lstStyle/>
          <a:p>
            <a:pPr marL="273050" lvl="0" indent="1077913" eaLnBrk="0" fontAlgn="base" hangingPunct="0">
              <a:spcAft>
                <a:spcPct val="0"/>
              </a:spcAft>
              <a:buNone/>
            </a:pPr>
            <a:r>
              <a:rPr lang="en-US" sz="1800" dirty="0">
                <a:solidFill>
                  <a:srgbClr val="000000"/>
                </a:solidFill>
                <a:latin typeface="Arial (Body)"/>
              </a:rPr>
              <a:t>algorithm requires O</a:t>
            </a:r>
            <a:r>
              <a:rPr lang="en-US" sz="100" dirty="0">
                <a:solidFill>
                  <a:srgbClr val="000000"/>
                </a:solidFill>
                <a:latin typeface="Arial (Body)"/>
              </a:rPr>
              <a:t> </a:t>
            </a:r>
            <a:r>
              <a:rPr lang="en-US" sz="1800" dirty="0">
                <a:solidFill>
                  <a:srgbClr val="000000"/>
                </a:solidFill>
                <a:latin typeface="Arial (Body)"/>
              </a:rPr>
              <a:t>(</a:t>
            </a:r>
            <a:r>
              <a:rPr lang="en-US" sz="100" dirty="0">
                <a:solidFill>
                  <a:srgbClr val="000000"/>
                </a:solidFill>
                <a:latin typeface="Arial (Body)"/>
              </a:rPr>
              <a:t> </a:t>
            </a:r>
            <a:r>
              <a:rPr lang="en-US" sz="1800" dirty="0">
                <a:solidFill>
                  <a:srgbClr val="000000"/>
                </a:solidFill>
                <a:latin typeface="Arial (Body)"/>
              </a:rPr>
              <a:t>n</a:t>
            </a:r>
            <a:r>
              <a:rPr lang="en-US" sz="100" dirty="0">
                <a:solidFill>
                  <a:srgbClr val="000000"/>
                </a:solidFill>
                <a:latin typeface="Arial (Body)"/>
              </a:rPr>
              <a:t> </a:t>
            </a:r>
            <a:r>
              <a:rPr lang="en-US" sz="1800" dirty="0">
                <a:solidFill>
                  <a:srgbClr val="000000"/>
                </a:solidFill>
                <a:latin typeface="Arial (Body)"/>
              </a:rPr>
              <a:t>E) msgs</a:t>
            </a:r>
          </a:p>
          <a:p>
            <a:pPr marL="741553" lvl="1" indent="-284353" eaLnBrk="0" fontAlgn="base" hangingPunct="0">
              <a:spcAft>
                <a:spcPct val="0"/>
              </a:spcAft>
              <a:buFont typeface="Arial" panose="020B0604020202020204" pitchFamily="34" charset="0"/>
              <a:buChar char="–"/>
            </a:pPr>
            <a:r>
              <a:rPr lang="en-US" sz="1800" dirty="0">
                <a:solidFill>
                  <a:srgbClr val="000000"/>
                </a:solidFill>
                <a:latin typeface="Arial (Body)"/>
              </a:rPr>
              <a:t>may have oscillations</a:t>
            </a:r>
          </a:p>
          <a:p>
            <a:pPr marL="255651" lvl="0" indent="-255651" eaLnBrk="0" fontAlgn="base" hangingPunct="0">
              <a:spcBef>
                <a:spcPts val="600"/>
              </a:spcBef>
              <a:spcAft>
                <a:spcPct val="0"/>
              </a:spcAft>
              <a:buFont typeface="Arial" panose="020B0604020202020204" pitchFamily="34" charset="0"/>
              <a:buChar char="•"/>
            </a:pPr>
            <a:r>
              <a:rPr lang="en-US" sz="1800" b="1" dirty="0" smtClean="0">
                <a:solidFill>
                  <a:srgbClr val="000000"/>
                </a:solidFill>
                <a:latin typeface="Arial (Body)"/>
              </a:rPr>
              <a:t>D</a:t>
            </a:r>
            <a:r>
              <a:rPr lang="en-US" sz="100" b="1" dirty="0" smtClean="0">
                <a:solidFill>
                  <a:srgbClr val="000000"/>
                </a:solidFill>
                <a:latin typeface="Arial (Body)"/>
              </a:rPr>
              <a:t> </a:t>
            </a:r>
            <a:r>
              <a:rPr lang="en-US" sz="1800" b="1" dirty="0">
                <a:solidFill>
                  <a:srgbClr val="000000"/>
                </a:solidFill>
                <a:latin typeface="Arial (Body)"/>
              </a:rPr>
              <a:t>V:</a:t>
            </a:r>
            <a:r>
              <a:rPr lang="en-US" sz="1800" dirty="0">
                <a:solidFill>
                  <a:srgbClr val="000000"/>
                </a:solidFill>
                <a:latin typeface="Arial (Body)"/>
              </a:rPr>
              <a:t> convergence time varies</a:t>
            </a:r>
          </a:p>
          <a:p>
            <a:pPr marL="741553" lvl="1" indent="-284353" eaLnBrk="0" fontAlgn="base" hangingPunct="0">
              <a:spcAft>
                <a:spcPct val="0"/>
              </a:spcAft>
              <a:buFont typeface="Arial" panose="020B0604020202020204" pitchFamily="34" charset="0"/>
              <a:buChar char="–"/>
            </a:pPr>
            <a:r>
              <a:rPr lang="en-US" sz="1800" dirty="0">
                <a:solidFill>
                  <a:srgbClr val="000000"/>
                </a:solidFill>
                <a:latin typeface="Arial (Body)"/>
              </a:rPr>
              <a:t>may be routing loops</a:t>
            </a:r>
          </a:p>
          <a:p>
            <a:pPr marL="741553" lvl="1" indent="-284353" eaLnBrk="0" fontAlgn="base" hangingPunct="0">
              <a:spcAft>
                <a:spcPct val="0"/>
              </a:spcAft>
              <a:buFont typeface="Arial" panose="020B0604020202020204" pitchFamily="34" charset="0"/>
              <a:buChar char="–"/>
            </a:pPr>
            <a:r>
              <a:rPr lang="en-US" sz="1800" dirty="0">
                <a:solidFill>
                  <a:srgbClr val="000000"/>
                </a:solidFill>
                <a:latin typeface="Arial (Body)"/>
              </a:rPr>
              <a:t>count-to-infinity </a:t>
            </a:r>
            <a:r>
              <a:rPr lang="en-US" sz="1800" dirty="0" smtClean="0">
                <a:solidFill>
                  <a:srgbClr val="000000"/>
                </a:solidFill>
                <a:latin typeface="Arial (Body)"/>
              </a:rPr>
              <a:t>problem</a:t>
            </a:r>
            <a:endParaRPr lang="en-US" sz="1800" dirty="0">
              <a:solidFill>
                <a:srgbClr val="000000"/>
              </a:solidFill>
              <a:latin typeface="Arial (Body)"/>
            </a:endParaRPr>
          </a:p>
        </p:txBody>
      </p:sp>
      <p:sp>
        <p:nvSpPr>
          <p:cNvPr id="4" name="Content Placeholder 3"/>
          <p:cNvSpPr>
            <a:spLocks noGrp="1"/>
          </p:cNvSpPr>
          <p:nvPr>
            <p:ph idx="13"/>
          </p:nvPr>
        </p:nvSpPr>
        <p:spPr>
          <a:xfrm>
            <a:off x="4458865" y="1609493"/>
            <a:ext cx="4043689" cy="4278064"/>
          </a:xfrm>
        </p:spPr>
        <p:txBody>
          <a:bodyPr wrap="square" lIns="91425" tIns="91425" rIns="91425" bIns="91425">
            <a:spAutoFit/>
          </a:bodyPr>
          <a:lstStyle/>
          <a:p>
            <a:pPr marL="0" lvl="0" indent="0" eaLnBrk="0" fontAlgn="base" hangingPunct="0">
              <a:spcAft>
                <a:spcPct val="0"/>
              </a:spcAft>
              <a:buNone/>
            </a:pPr>
            <a:r>
              <a:rPr lang="en-US" sz="1800" b="1" dirty="0">
                <a:solidFill>
                  <a:srgbClr val="000000"/>
                </a:solidFill>
                <a:latin typeface="Arial (Body)"/>
              </a:rPr>
              <a:t>robustness:</a:t>
            </a:r>
            <a:r>
              <a:rPr lang="en-US" sz="1800" dirty="0">
                <a:solidFill>
                  <a:srgbClr val="000000"/>
                </a:solidFill>
                <a:latin typeface="Arial (Body)"/>
              </a:rPr>
              <a:t> what happens if router malfunctions?</a:t>
            </a:r>
          </a:p>
          <a:p>
            <a:pPr marL="0" lvl="0" indent="0" eaLnBrk="0" fontAlgn="base" hangingPunct="0">
              <a:spcAft>
                <a:spcPct val="0"/>
              </a:spcAft>
              <a:buNone/>
            </a:pPr>
            <a:r>
              <a:rPr lang="en-US" sz="1800" b="1" dirty="0" smtClean="0">
                <a:solidFill>
                  <a:srgbClr val="000000"/>
                </a:solidFill>
                <a:latin typeface="Arial (Body)"/>
              </a:rPr>
              <a:t>L</a:t>
            </a:r>
            <a:r>
              <a:rPr lang="en-US" sz="100" b="1" dirty="0" smtClean="0">
                <a:solidFill>
                  <a:srgbClr val="000000"/>
                </a:solidFill>
                <a:latin typeface="Arial (Body)"/>
              </a:rPr>
              <a:t> </a:t>
            </a:r>
            <a:r>
              <a:rPr lang="en-US" sz="1800" b="1" dirty="0" smtClean="0">
                <a:solidFill>
                  <a:srgbClr val="000000"/>
                </a:solidFill>
                <a:latin typeface="Arial (Body)"/>
              </a:rPr>
              <a:t>S:</a:t>
            </a:r>
            <a:endParaRPr lang="en-US" sz="1800" b="1" dirty="0">
              <a:solidFill>
                <a:srgbClr val="000000"/>
              </a:solidFill>
              <a:latin typeface="Arial (Body)"/>
            </a:endParaRPr>
          </a:p>
          <a:p>
            <a:pPr marL="255600" lvl="1" indent="-255600" eaLnBrk="0" fontAlgn="base" hangingPunct="0">
              <a:spcAft>
                <a:spcPct val="0"/>
              </a:spcAft>
              <a:buFont typeface="Arial" panose="020B0604020202020204" pitchFamily="34" charset="0"/>
              <a:buChar char="•"/>
            </a:pPr>
            <a:r>
              <a:rPr lang="en-US" sz="1800" dirty="0">
                <a:solidFill>
                  <a:srgbClr val="000000"/>
                </a:solidFill>
                <a:latin typeface="Arial (Body)"/>
              </a:rPr>
              <a:t>node can advertise incorrect </a:t>
            </a:r>
            <a:r>
              <a:rPr lang="en-US" sz="1800" b="1" dirty="0">
                <a:solidFill>
                  <a:srgbClr val="000000"/>
                </a:solidFill>
                <a:latin typeface="Arial (Body)"/>
              </a:rPr>
              <a:t>link</a:t>
            </a:r>
            <a:r>
              <a:rPr lang="en-US" sz="1800" dirty="0">
                <a:solidFill>
                  <a:srgbClr val="000000"/>
                </a:solidFill>
                <a:latin typeface="Arial (Body)"/>
              </a:rPr>
              <a:t> cost</a:t>
            </a:r>
          </a:p>
          <a:p>
            <a:pPr marL="255600" lvl="1" indent="-255600" eaLnBrk="0" fontAlgn="base" hangingPunct="0">
              <a:spcAft>
                <a:spcPct val="0"/>
              </a:spcAft>
              <a:buFont typeface="Arial" panose="020B0604020202020204" pitchFamily="34" charset="0"/>
              <a:buChar char="•"/>
            </a:pPr>
            <a:r>
              <a:rPr lang="en-US" sz="1800" dirty="0">
                <a:solidFill>
                  <a:srgbClr val="000000"/>
                </a:solidFill>
                <a:latin typeface="Arial (Body)"/>
              </a:rPr>
              <a:t>each node computes only its </a:t>
            </a:r>
            <a:r>
              <a:rPr lang="en-US" sz="1800" b="1" dirty="0">
                <a:solidFill>
                  <a:srgbClr val="000000"/>
                </a:solidFill>
                <a:latin typeface="Arial (Body)"/>
              </a:rPr>
              <a:t>own</a:t>
            </a:r>
            <a:r>
              <a:rPr lang="en-US" sz="1800" dirty="0">
                <a:solidFill>
                  <a:srgbClr val="000000"/>
                </a:solidFill>
                <a:latin typeface="Arial (Body)"/>
              </a:rPr>
              <a:t> table</a:t>
            </a:r>
          </a:p>
          <a:p>
            <a:pPr marL="0" lvl="0" indent="0" eaLnBrk="0" fontAlgn="base" hangingPunct="0">
              <a:spcAft>
                <a:spcPct val="0"/>
              </a:spcAft>
              <a:buNone/>
            </a:pPr>
            <a:r>
              <a:rPr lang="en-US" sz="1800" b="1" dirty="0" smtClean="0">
                <a:solidFill>
                  <a:srgbClr val="000000"/>
                </a:solidFill>
                <a:latin typeface="Arial (Body)"/>
              </a:rPr>
              <a:t>D</a:t>
            </a:r>
            <a:r>
              <a:rPr lang="en-US" sz="100" b="1" dirty="0" smtClean="0">
                <a:solidFill>
                  <a:srgbClr val="000000"/>
                </a:solidFill>
                <a:latin typeface="Arial (Body)"/>
              </a:rPr>
              <a:t> </a:t>
            </a:r>
            <a:r>
              <a:rPr lang="en-US" sz="1800" b="1" dirty="0" smtClean="0">
                <a:solidFill>
                  <a:srgbClr val="000000"/>
                </a:solidFill>
                <a:latin typeface="Arial (Body)"/>
              </a:rPr>
              <a:t>V</a:t>
            </a:r>
            <a:r>
              <a:rPr lang="en-US" sz="1800" b="1" dirty="0">
                <a:solidFill>
                  <a:srgbClr val="000000"/>
                </a:solidFill>
                <a:latin typeface="Arial (Body)"/>
              </a:rPr>
              <a:t>:</a:t>
            </a:r>
          </a:p>
          <a:p>
            <a:pPr marL="255600" lvl="1" indent="-255600" eaLnBrk="0" fontAlgn="base" hangingPunct="0">
              <a:spcAft>
                <a:spcPct val="0"/>
              </a:spcAft>
              <a:buFont typeface="Arial" panose="020B0604020202020204" pitchFamily="34" charset="0"/>
              <a:buChar char="•"/>
            </a:pPr>
            <a:r>
              <a:rPr lang="en-US" sz="1800" dirty="0">
                <a:solidFill>
                  <a:srgbClr val="000000"/>
                </a:solidFill>
                <a:latin typeface="Arial (Body)"/>
              </a:rPr>
              <a:t>D</a:t>
            </a:r>
            <a:r>
              <a:rPr lang="en-US" sz="100" dirty="0">
                <a:solidFill>
                  <a:srgbClr val="000000"/>
                </a:solidFill>
                <a:latin typeface="Arial (Body)"/>
              </a:rPr>
              <a:t> </a:t>
            </a:r>
            <a:r>
              <a:rPr lang="en-US" sz="1800" dirty="0">
                <a:solidFill>
                  <a:srgbClr val="000000"/>
                </a:solidFill>
                <a:latin typeface="Arial (Body)"/>
              </a:rPr>
              <a:t>V node can advertise incorrect </a:t>
            </a:r>
            <a:r>
              <a:rPr lang="en-US" sz="1800" b="1" dirty="0">
                <a:solidFill>
                  <a:srgbClr val="000000"/>
                </a:solidFill>
                <a:latin typeface="Arial (Body)"/>
              </a:rPr>
              <a:t>path</a:t>
            </a:r>
            <a:r>
              <a:rPr lang="en-US" sz="1800" dirty="0">
                <a:solidFill>
                  <a:srgbClr val="000000"/>
                </a:solidFill>
                <a:latin typeface="Arial (Body)"/>
              </a:rPr>
              <a:t> cost</a:t>
            </a:r>
          </a:p>
          <a:p>
            <a:pPr marL="255600" lvl="1" indent="-255600" eaLnBrk="0" fontAlgn="base" hangingPunct="0">
              <a:spcAft>
                <a:spcPct val="0"/>
              </a:spcAft>
              <a:buFont typeface="Arial" panose="020B0604020202020204" pitchFamily="34" charset="0"/>
              <a:buChar char="•"/>
            </a:pPr>
            <a:r>
              <a:rPr lang="en-US" sz="1800" dirty="0">
                <a:solidFill>
                  <a:srgbClr val="000000"/>
                </a:solidFill>
                <a:latin typeface="Arial (Body)"/>
              </a:rPr>
              <a:t>each </a:t>
            </a:r>
            <a:r>
              <a:rPr lang="en-US" sz="1800" dirty="0" smtClean="0">
                <a:solidFill>
                  <a:srgbClr val="000000"/>
                </a:solidFill>
                <a:latin typeface="Arial (Body)"/>
              </a:rPr>
              <a:t>node</a:t>
            </a:r>
            <a:r>
              <a:rPr lang="en-US" altLang="ja-JP" sz="1800" dirty="0" smtClean="0">
                <a:solidFill>
                  <a:srgbClr val="000000"/>
                </a:solidFill>
                <a:latin typeface="Arial (Body)"/>
              </a:rPr>
              <a:t>’s </a:t>
            </a:r>
            <a:r>
              <a:rPr lang="en-US" altLang="ja-JP" sz="1800" dirty="0">
                <a:solidFill>
                  <a:srgbClr val="000000"/>
                </a:solidFill>
                <a:latin typeface="Arial (Body)"/>
              </a:rPr>
              <a:t>table used by others</a:t>
            </a:r>
          </a:p>
          <a:p>
            <a:pPr marL="741600" lvl="2" indent="-284400" eaLnBrk="0" fontAlgn="base" hangingPunct="0">
              <a:spcAft>
                <a:spcPct val="0"/>
              </a:spcAft>
              <a:buFontTx/>
              <a:buChar char="–"/>
            </a:pPr>
            <a:r>
              <a:rPr lang="en-US" sz="1800" dirty="0" smtClean="0">
                <a:solidFill>
                  <a:srgbClr val="000000"/>
                </a:solidFill>
                <a:latin typeface="Arial (Body)"/>
              </a:rPr>
              <a:t>error propagate thru network</a:t>
            </a:r>
            <a:endParaRPr lang="en-US" sz="1800" dirty="0">
              <a:solidFill>
                <a:srgbClr val="000000"/>
              </a:solidFill>
              <a:latin typeface="Arial (Body)"/>
            </a:endParaRPr>
          </a:p>
        </p:txBody>
      </p:sp>
    </p:spTree>
    <p:extLst>
      <p:ext uri="{BB962C8B-B14F-4D97-AF65-F5344CB8AC3E}">
        <p14:creationId xmlns:p14="http://schemas.microsoft.com/office/powerpoint/2010/main" val="2754633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altLang="en-US" dirty="0">
                <a:solidFill>
                  <a:schemeClr val="tx2"/>
                </a:solidFill>
                <a:ea typeface="ＭＳ Ｐゴシック" charset="-128"/>
              </a:rPr>
              <a:t>Learning </a:t>
            </a:r>
            <a:r>
              <a:rPr lang="en-US" altLang="en-US" dirty="0" smtClean="0">
                <a:solidFill>
                  <a:schemeClr val="tx2"/>
                </a:solidFill>
                <a:ea typeface="ＭＳ Ｐゴシック" charset="-128"/>
              </a:rPr>
              <a:t>Objectives </a:t>
            </a:r>
            <a:r>
              <a:rPr lang="en-US" altLang="en-US" sz="2000" b="0" dirty="0" smtClean="0">
                <a:solidFill>
                  <a:schemeClr val="tx2"/>
                </a:solidFill>
                <a:ea typeface="ＭＳ Ｐゴシック" charset="-128"/>
              </a:rPr>
              <a:t>(5 of 9)</a:t>
            </a:r>
            <a:endParaRPr lang="en-US" sz="2000" b="0" kern="1200" dirty="0">
              <a:solidFill>
                <a:schemeClr val="tx2"/>
              </a:solidFill>
              <a:latin typeface="Times New Roman" panose="02020603050405020304" pitchFamily="18" charset="0"/>
            </a:endParaRPr>
          </a:p>
        </p:txBody>
      </p:sp>
      <p:sp>
        <p:nvSpPr>
          <p:cNvPr id="3" name="Content Placeholder 2"/>
          <p:cNvSpPr>
            <a:spLocks noGrp="1"/>
          </p:cNvSpPr>
          <p:nvPr>
            <p:ph idx="1"/>
          </p:nvPr>
        </p:nvSpPr>
        <p:spPr>
          <a:xfrm>
            <a:off x="457200" y="1559256"/>
            <a:ext cx="8229600" cy="4539674"/>
          </a:xfrm>
        </p:spPr>
        <p:txBody>
          <a:bodyPr wrap="square" lIns="91425" tIns="91425" rIns="91425" bIns="91425">
            <a:spAutoFit/>
          </a:bodyPr>
          <a:lstStyle/>
          <a:p>
            <a:pPr>
              <a:buNone/>
            </a:pPr>
            <a:r>
              <a:rPr lang="en-US" sz="2200" b="1" dirty="0">
                <a:solidFill>
                  <a:schemeClr val="tx2"/>
                </a:solidFill>
                <a:latin typeface="+mn-lt"/>
              </a:rPr>
              <a:t>5.1</a:t>
            </a:r>
            <a:r>
              <a:rPr lang="en-US" sz="2200" b="1" dirty="0">
                <a:solidFill>
                  <a:schemeClr val="tx1"/>
                </a:solidFill>
                <a:latin typeface="+mn-lt"/>
              </a:rPr>
              <a:t> </a:t>
            </a:r>
            <a:r>
              <a:rPr lang="en-US" sz="2200" dirty="0">
                <a:solidFill>
                  <a:schemeClr val="tx1"/>
                </a:solidFill>
                <a:latin typeface="+mn-lt"/>
              </a:rPr>
              <a:t>introduction</a:t>
            </a:r>
          </a:p>
          <a:p>
            <a:pPr>
              <a:buNone/>
            </a:pPr>
            <a:r>
              <a:rPr lang="en-US" sz="2200" b="1" dirty="0">
                <a:solidFill>
                  <a:schemeClr val="tx2"/>
                </a:solidFill>
                <a:latin typeface="+mn-lt"/>
              </a:rPr>
              <a:t>5.2</a:t>
            </a:r>
            <a:r>
              <a:rPr lang="en-US" sz="2200" dirty="0">
                <a:latin typeface="+mn-lt"/>
              </a:rPr>
              <a:t> routing protocols</a:t>
            </a:r>
          </a:p>
          <a:p>
            <a:pPr marL="741600" indent="-284400">
              <a:spcBef>
                <a:spcPts val="600"/>
              </a:spcBef>
              <a:buSzPct val="100000"/>
              <a:buFont typeface="Verdana" panose="020B0604030504040204" pitchFamily="34" charset="0"/>
              <a:buChar char="–"/>
            </a:pPr>
            <a:r>
              <a:rPr lang="en-US" sz="2200" dirty="0" smtClean="0">
                <a:latin typeface="+mn-lt"/>
              </a:rPr>
              <a:t>link state</a:t>
            </a:r>
          </a:p>
          <a:p>
            <a:pPr marL="741600" indent="-284400">
              <a:spcBef>
                <a:spcPts val="600"/>
              </a:spcBef>
              <a:buSzPct val="100000"/>
              <a:buFont typeface="Verdana" panose="020B0604030504040204" pitchFamily="34" charset="0"/>
              <a:buChar char="–"/>
            </a:pPr>
            <a:r>
              <a:rPr lang="en-US" sz="2200" dirty="0" smtClean="0">
                <a:latin typeface="+mn-lt"/>
              </a:rPr>
              <a:t>distance vector</a:t>
            </a:r>
          </a:p>
          <a:p>
            <a:pPr marL="461963" indent="-461963">
              <a:buNone/>
            </a:pPr>
            <a:r>
              <a:rPr lang="en-US" sz="2200" b="1" dirty="0">
                <a:solidFill>
                  <a:schemeClr val="tx2"/>
                </a:solidFill>
                <a:latin typeface="+mn-lt"/>
              </a:rPr>
              <a:t>5.3 </a:t>
            </a:r>
            <a:r>
              <a:rPr lang="en-US" sz="2200" b="1" dirty="0" smtClean="0">
                <a:latin typeface="+mn-lt"/>
              </a:rPr>
              <a:t>intra-A</a:t>
            </a:r>
            <a:r>
              <a:rPr lang="en-US" sz="100" b="1" dirty="0" smtClean="0">
                <a:latin typeface="+mn-lt"/>
              </a:rPr>
              <a:t> </a:t>
            </a:r>
            <a:r>
              <a:rPr lang="en-US" sz="2200" b="1" dirty="0" smtClean="0">
                <a:latin typeface="+mn-lt"/>
              </a:rPr>
              <a:t>S </a:t>
            </a:r>
            <a:r>
              <a:rPr lang="en-US" sz="2200" b="1" dirty="0">
                <a:latin typeface="+mn-lt"/>
              </a:rPr>
              <a:t>routing in the Internet: </a:t>
            </a:r>
            <a:r>
              <a:rPr lang="en-US" sz="2200" b="1" dirty="0" smtClean="0">
                <a:latin typeface="+mn-lt"/>
              </a:rPr>
              <a:t>O</a:t>
            </a:r>
            <a:r>
              <a:rPr lang="en-US" sz="100" b="1" dirty="0" smtClean="0">
                <a:latin typeface="+mn-lt"/>
              </a:rPr>
              <a:t> </a:t>
            </a:r>
            <a:r>
              <a:rPr lang="en-US" sz="2200" b="1" dirty="0" smtClean="0">
                <a:latin typeface="+mn-lt"/>
              </a:rPr>
              <a:t>S</a:t>
            </a:r>
            <a:r>
              <a:rPr lang="en-US" sz="100" b="1" dirty="0" smtClean="0">
                <a:latin typeface="+mn-lt"/>
              </a:rPr>
              <a:t> </a:t>
            </a:r>
            <a:r>
              <a:rPr lang="en-US" sz="2200" b="1" dirty="0" smtClean="0">
                <a:latin typeface="+mn-lt"/>
              </a:rPr>
              <a:t>P</a:t>
            </a:r>
            <a:r>
              <a:rPr lang="en-US" sz="100" b="1" dirty="0" smtClean="0">
                <a:latin typeface="+mn-lt"/>
              </a:rPr>
              <a:t> </a:t>
            </a:r>
            <a:r>
              <a:rPr lang="en-US" sz="2200" b="1" dirty="0" smtClean="0">
                <a:latin typeface="+mn-lt"/>
              </a:rPr>
              <a:t>F</a:t>
            </a:r>
            <a:endParaRPr lang="en-US" sz="2200" b="1" dirty="0">
              <a:latin typeface="+mn-lt"/>
            </a:endParaRPr>
          </a:p>
          <a:p>
            <a:pPr marL="461963" indent="-461963">
              <a:buNone/>
            </a:pPr>
            <a:r>
              <a:rPr lang="en-US" sz="2200" b="1" dirty="0">
                <a:solidFill>
                  <a:schemeClr val="tx2"/>
                </a:solidFill>
                <a:latin typeface="+mn-lt"/>
              </a:rPr>
              <a:t>5.4 </a:t>
            </a:r>
            <a:r>
              <a:rPr lang="en-US" sz="2200" dirty="0">
                <a:latin typeface="+mn-lt"/>
              </a:rPr>
              <a:t>routing among the </a:t>
            </a:r>
            <a:r>
              <a:rPr lang="en-US" sz="2200" dirty="0" smtClean="0">
                <a:latin typeface="+mn-lt"/>
              </a:rPr>
              <a:t>I</a:t>
            </a:r>
            <a:r>
              <a:rPr lang="en-US" sz="100" dirty="0" smtClean="0">
                <a:latin typeface="+mn-lt"/>
              </a:rPr>
              <a:t> </a:t>
            </a:r>
            <a:r>
              <a:rPr lang="en-US" sz="2200" dirty="0" smtClean="0">
                <a:latin typeface="+mn-lt"/>
              </a:rPr>
              <a:t>S</a:t>
            </a:r>
            <a:r>
              <a:rPr lang="en-US" sz="100" dirty="0" smtClean="0">
                <a:latin typeface="+mn-lt"/>
              </a:rPr>
              <a:t> </a:t>
            </a:r>
            <a:r>
              <a:rPr lang="en-US" sz="2200" dirty="0" smtClean="0">
                <a:latin typeface="+mn-lt"/>
              </a:rPr>
              <a:t>Ps</a:t>
            </a:r>
            <a:r>
              <a:rPr lang="en-US" sz="2200" dirty="0">
                <a:latin typeface="+mn-lt"/>
              </a:rPr>
              <a:t>: </a:t>
            </a:r>
            <a:r>
              <a:rPr lang="en-US" sz="2200" dirty="0" smtClean="0">
                <a:latin typeface="+mn-lt"/>
              </a:rPr>
              <a:t>B</a:t>
            </a:r>
            <a:r>
              <a:rPr lang="en-US" sz="100" dirty="0" smtClean="0">
                <a:latin typeface="+mn-lt"/>
              </a:rPr>
              <a:t> </a:t>
            </a:r>
            <a:r>
              <a:rPr lang="en-US" sz="2200" dirty="0" smtClean="0">
                <a:latin typeface="+mn-lt"/>
              </a:rPr>
              <a:t>G</a:t>
            </a:r>
            <a:r>
              <a:rPr lang="en-US" sz="100" dirty="0" smtClean="0">
                <a:latin typeface="+mn-lt"/>
              </a:rPr>
              <a:t> </a:t>
            </a:r>
            <a:r>
              <a:rPr lang="en-US" sz="2200" dirty="0" smtClean="0">
                <a:latin typeface="+mn-lt"/>
              </a:rPr>
              <a:t>P</a:t>
            </a:r>
          </a:p>
          <a:p>
            <a:pPr marL="461963" indent="-461963">
              <a:buNone/>
            </a:pPr>
            <a:r>
              <a:rPr lang="en-US" sz="2200" b="1" dirty="0">
                <a:solidFill>
                  <a:schemeClr val="tx2"/>
                </a:solidFill>
                <a:latin typeface="+mn-lt"/>
              </a:rPr>
              <a:t>5.5 </a:t>
            </a:r>
            <a:r>
              <a:rPr lang="en-US" sz="2200" dirty="0">
                <a:latin typeface="+mn-lt"/>
              </a:rPr>
              <a:t>The </a:t>
            </a:r>
            <a:r>
              <a:rPr lang="en-US" sz="2200" dirty="0" smtClean="0">
                <a:latin typeface="+mn-lt"/>
              </a:rPr>
              <a:t>S</a:t>
            </a:r>
            <a:r>
              <a:rPr lang="en-US" sz="100" dirty="0" smtClean="0">
                <a:latin typeface="+mn-lt"/>
              </a:rPr>
              <a:t> </a:t>
            </a:r>
            <a:r>
              <a:rPr lang="en-US" sz="2200" dirty="0" smtClean="0">
                <a:latin typeface="+mn-lt"/>
              </a:rPr>
              <a:t>D</a:t>
            </a:r>
            <a:r>
              <a:rPr lang="en-US" sz="100" dirty="0" smtClean="0">
                <a:latin typeface="+mn-lt"/>
              </a:rPr>
              <a:t> </a:t>
            </a:r>
            <a:r>
              <a:rPr lang="en-US" sz="2200" dirty="0" smtClean="0">
                <a:latin typeface="+mn-lt"/>
              </a:rPr>
              <a:t>N </a:t>
            </a:r>
            <a:r>
              <a:rPr lang="en-US" sz="2200" dirty="0">
                <a:latin typeface="+mn-lt"/>
              </a:rPr>
              <a:t>control plane</a:t>
            </a:r>
          </a:p>
          <a:p>
            <a:pPr marL="461963" indent="-461963">
              <a:buNone/>
            </a:pPr>
            <a:r>
              <a:rPr lang="en-US" sz="2200" b="1" dirty="0">
                <a:solidFill>
                  <a:schemeClr val="tx2"/>
                </a:solidFill>
                <a:latin typeface="+mn-lt"/>
              </a:rPr>
              <a:t>5.6 </a:t>
            </a:r>
            <a:r>
              <a:rPr lang="en-US" sz="2200" dirty="0" smtClean="0">
                <a:latin typeface="+mn-lt"/>
              </a:rPr>
              <a:t>I</a:t>
            </a:r>
            <a:r>
              <a:rPr lang="en-US" sz="100" dirty="0" smtClean="0">
                <a:latin typeface="+mn-lt"/>
              </a:rPr>
              <a:t> </a:t>
            </a:r>
            <a:r>
              <a:rPr lang="en-US" sz="2200" dirty="0" smtClean="0">
                <a:latin typeface="+mn-lt"/>
              </a:rPr>
              <a:t>C</a:t>
            </a:r>
            <a:r>
              <a:rPr lang="en-US" sz="100" dirty="0" smtClean="0">
                <a:latin typeface="+mn-lt"/>
              </a:rPr>
              <a:t> </a:t>
            </a:r>
            <a:r>
              <a:rPr lang="en-US" sz="2200" dirty="0" smtClean="0">
                <a:latin typeface="+mn-lt"/>
              </a:rPr>
              <a:t>M</a:t>
            </a:r>
            <a:r>
              <a:rPr lang="en-US" sz="100" dirty="0" smtClean="0">
                <a:latin typeface="+mn-lt"/>
              </a:rPr>
              <a:t> </a:t>
            </a:r>
            <a:r>
              <a:rPr lang="en-US" sz="2200" dirty="0" smtClean="0">
                <a:latin typeface="+mn-lt"/>
              </a:rPr>
              <a:t>P</a:t>
            </a:r>
            <a:r>
              <a:rPr lang="en-US" sz="2200" dirty="0">
                <a:latin typeface="+mn-lt"/>
              </a:rPr>
              <a:t>: The Internet Control Message </a:t>
            </a:r>
            <a:r>
              <a:rPr lang="en-US" sz="2200" dirty="0" smtClean="0">
                <a:latin typeface="+mn-lt"/>
              </a:rPr>
              <a:t>Protocol</a:t>
            </a:r>
            <a:endParaRPr lang="en-US" sz="2200" dirty="0">
              <a:latin typeface="+mn-lt"/>
            </a:endParaRPr>
          </a:p>
          <a:p>
            <a:pPr marL="461963" indent="-461963">
              <a:buNone/>
            </a:pPr>
            <a:r>
              <a:rPr lang="en-US" sz="2200" b="1" dirty="0">
                <a:solidFill>
                  <a:schemeClr val="tx2"/>
                </a:solidFill>
                <a:latin typeface="+mn-lt"/>
              </a:rPr>
              <a:t>5.7 </a:t>
            </a:r>
            <a:r>
              <a:rPr lang="en-US" sz="2200" dirty="0">
                <a:latin typeface="+mn-lt"/>
              </a:rPr>
              <a:t>Network management and </a:t>
            </a:r>
            <a:r>
              <a:rPr lang="en-US" sz="2200" dirty="0" smtClean="0">
                <a:latin typeface="+mn-lt"/>
              </a:rPr>
              <a:t>S</a:t>
            </a:r>
            <a:r>
              <a:rPr lang="en-US" sz="100" dirty="0" smtClean="0">
                <a:latin typeface="+mn-lt"/>
              </a:rPr>
              <a:t> </a:t>
            </a:r>
            <a:r>
              <a:rPr lang="en-US" sz="2200" dirty="0" smtClean="0">
                <a:latin typeface="+mn-lt"/>
              </a:rPr>
              <a:t>N</a:t>
            </a:r>
            <a:r>
              <a:rPr lang="en-US" sz="100" dirty="0" smtClean="0">
                <a:latin typeface="+mn-lt"/>
              </a:rPr>
              <a:t> </a:t>
            </a:r>
            <a:r>
              <a:rPr lang="en-US" sz="2200" dirty="0" smtClean="0">
                <a:latin typeface="+mn-lt"/>
              </a:rPr>
              <a:t>M</a:t>
            </a:r>
            <a:r>
              <a:rPr lang="en-US" sz="100" dirty="0" smtClean="0">
                <a:latin typeface="+mn-lt"/>
              </a:rPr>
              <a:t> </a:t>
            </a:r>
            <a:r>
              <a:rPr lang="en-US" sz="2200" dirty="0" smtClean="0">
                <a:latin typeface="+mn-lt"/>
              </a:rPr>
              <a:t>P</a:t>
            </a:r>
            <a:endParaRPr lang="en-US" sz="2200" dirty="0">
              <a:latin typeface="+mn-lt"/>
            </a:endParaRPr>
          </a:p>
        </p:txBody>
      </p:sp>
    </p:spTree>
    <p:extLst>
      <p:ext uri="{BB962C8B-B14F-4D97-AF65-F5344CB8AC3E}">
        <p14:creationId xmlns:p14="http://schemas.microsoft.com/office/powerpoint/2010/main" val="3437695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rPr>
              <a:t>Making Routing Scalable</a:t>
            </a:r>
            <a:endParaRPr lang="en-US" dirty="0">
              <a:latin typeface="Times New Roman" panose="02020603050405020304" pitchFamily="18" charset="0"/>
            </a:endParaRPr>
          </a:p>
        </p:txBody>
      </p:sp>
      <p:sp>
        <p:nvSpPr>
          <p:cNvPr id="3" name="Content Placeholder 2"/>
          <p:cNvSpPr>
            <a:spLocks noGrp="1"/>
          </p:cNvSpPr>
          <p:nvPr>
            <p:ph idx="1"/>
          </p:nvPr>
        </p:nvSpPr>
        <p:spPr>
          <a:xfrm>
            <a:off x="457200" y="1426950"/>
            <a:ext cx="6543675" cy="2115934"/>
          </a:xfrm>
        </p:spPr>
        <p:txBody>
          <a:bodyPr wrap="square" lIns="91425" tIns="91425" rIns="91425" bIns="91425">
            <a:spAutoFit/>
          </a:bodyPr>
          <a:lstStyle/>
          <a:p>
            <a:pPr marL="0" lvl="0" indent="0" eaLnBrk="0" fontAlgn="base" hangingPunct="0">
              <a:spcAft>
                <a:spcPct val="0"/>
              </a:spcAft>
              <a:buNone/>
            </a:pPr>
            <a:r>
              <a:rPr lang="en-US" sz="2200" kern="1200" dirty="0">
                <a:solidFill>
                  <a:srgbClr val="000000"/>
                </a:solidFill>
                <a:latin typeface="Arial (Body)"/>
              </a:rPr>
              <a:t>our routing study thus far - </a:t>
            </a:r>
            <a:r>
              <a:rPr lang="en-US" sz="2200" kern="1200" dirty="0" smtClean="0">
                <a:solidFill>
                  <a:srgbClr val="000000"/>
                </a:solidFill>
                <a:latin typeface="Arial (Body)"/>
              </a:rPr>
              <a:t>idealized</a:t>
            </a:r>
            <a:endParaRPr lang="en-US" sz="2200" kern="1200" dirty="0">
              <a:solidFill>
                <a:srgbClr val="000000"/>
              </a:solidFill>
              <a:latin typeface="Arial (Body)"/>
            </a:endParaRPr>
          </a:p>
          <a:p>
            <a:pPr marL="255651" lvl="0" indent="-255651" eaLnBrk="0" fontAlgn="base" hangingPunct="0">
              <a:spcAft>
                <a:spcPct val="0"/>
              </a:spcAft>
              <a:buFont typeface="Arial" panose="020B0604020202020204" pitchFamily="34" charset="0"/>
              <a:buChar char="•"/>
            </a:pPr>
            <a:r>
              <a:rPr lang="en-US" sz="2200" kern="1200" dirty="0">
                <a:solidFill>
                  <a:srgbClr val="000000"/>
                </a:solidFill>
                <a:latin typeface="Arial (Body)"/>
              </a:rPr>
              <a:t>all routers identical</a:t>
            </a:r>
          </a:p>
          <a:p>
            <a:pPr marL="255651" lvl="0" indent="-255651" eaLnBrk="0" fontAlgn="base" hangingPunct="0">
              <a:spcAft>
                <a:spcPct val="0"/>
              </a:spcAft>
              <a:buFont typeface="Arial" panose="020B0604020202020204" pitchFamily="34" charset="0"/>
              <a:buChar char="•"/>
            </a:pPr>
            <a:r>
              <a:rPr lang="en-US" sz="2200" kern="1200" dirty="0">
                <a:solidFill>
                  <a:srgbClr val="000000"/>
                </a:solidFill>
                <a:latin typeface="Arial (Body)"/>
              </a:rPr>
              <a:t>network </a:t>
            </a:r>
            <a:r>
              <a:rPr lang="en-US" altLang="ja-JP" sz="2200" kern="1200" dirty="0" smtClean="0">
                <a:solidFill>
                  <a:srgbClr val="000000"/>
                </a:solidFill>
                <a:latin typeface="Arial (Body)"/>
              </a:rPr>
              <a:t>“flat”</a:t>
            </a:r>
            <a:endParaRPr lang="en-US" altLang="ja-JP" sz="2200" kern="1200" dirty="0">
              <a:solidFill>
                <a:srgbClr val="000000"/>
              </a:solidFill>
              <a:latin typeface="Arial (Body)"/>
            </a:endParaRPr>
          </a:p>
          <a:p>
            <a:pPr marL="255651" lvl="0" indent="-255651" eaLnBrk="0" fontAlgn="base" hangingPunct="0">
              <a:spcAft>
                <a:spcPct val="0"/>
              </a:spcAft>
              <a:buFont typeface="Arial" panose="020B0604020202020204" pitchFamily="34" charset="0"/>
            </a:pPr>
            <a:r>
              <a:rPr lang="en-US" sz="2200" b="1" kern="1200" dirty="0">
                <a:solidFill>
                  <a:srgbClr val="000000"/>
                </a:solidFill>
                <a:latin typeface="Arial (Body)"/>
              </a:rPr>
              <a:t>… not</a:t>
            </a:r>
            <a:r>
              <a:rPr lang="en-US" sz="2200" kern="1200" dirty="0">
                <a:solidFill>
                  <a:srgbClr val="000000"/>
                </a:solidFill>
                <a:latin typeface="Arial (Body)"/>
              </a:rPr>
              <a:t> true in practice</a:t>
            </a:r>
          </a:p>
        </p:txBody>
      </p:sp>
      <p:sp>
        <p:nvSpPr>
          <p:cNvPr id="4" name="Content Placeholder 3"/>
          <p:cNvSpPr>
            <a:spLocks noGrp="1"/>
          </p:cNvSpPr>
          <p:nvPr>
            <p:ph idx="13"/>
          </p:nvPr>
        </p:nvSpPr>
        <p:spPr>
          <a:xfrm>
            <a:off x="457200" y="3665742"/>
            <a:ext cx="3810000" cy="2600682"/>
          </a:xfrm>
        </p:spPr>
        <p:txBody>
          <a:bodyPr wrap="square" lIns="91425" tIns="91425" rIns="91425" bIns="91425">
            <a:spAutoFit/>
          </a:bodyPr>
          <a:lstStyle/>
          <a:p>
            <a:pPr marL="0" lvl="0" indent="0" eaLnBrk="0" fontAlgn="base" hangingPunct="0">
              <a:spcAft>
                <a:spcPct val="0"/>
              </a:spcAft>
              <a:buNone/>
            </a:pPr>
            <a:r>
              <a:rPr lang="en-US" sz="2200" b="1" dirty="0">
                <a:solidFill>
                  <a:srgbClr val="000000"/>
                </a:solidFill>
                <a:latin typeface="+mn-lt"/>
              </a:rPr>
              <a:t>scale:</a:t>
            </a:r>
            <a:r>
              <a:rPr lang="en-US" sz="2200" dirty="0">
                <a:solidFill>
                  <a:srgbClr val="000000"/>
                </a:solidFill>
                <a:latin typeface="+mn-lt"/>
              </a:rPr>
              <a:t> with billions of destinations:</a:t>
            </a:r>
          </a:p>
          <a:p>
            <a:pPr marL="255651" lvl="0" indent="-255651" eaLnBrk="0" fontAlgn="base" hangingPunct="0">
              <a:spcAft>
                <a:spcPct val="0"/>
              </a:spcAft>
              <a:buFont typeface="Arial" panose="020B0604020202020204" pitchFamily="34" charset="0"/>
              <a:buChar char="•"/>
            </a:pPr>
            <a:r>
              <a:rPr lang="en-US" sz="2200" dirty="0" smtClean="0">
                <a:solidFill>
                  <a:srgbClr val="000000"/>
                </a:solidFill>
                <a:latin typeface="+mn-lt"/>
              </a:rPr>
              <a:t>can</a:t>
            </a:r>
            <a:r>
              <a:rPr lang="en-US" altLang="ja-JP" sz="2200" dirty="0" smtClean="0">
                <a:solidFill>
                  <a:srgbClr val="000000"/>
                </a:solidFill>
                <a:latin typeface="+mn-lt"/>
              </a:rPr>
              <a:t>’t </a:t>
            </a:r>
            <a:r>
              <a:rPr lang="en-US" altLang="ja-JP" sz="2200" dirty="0">
                <a:solidFill>
                  <a:srgbClr val="000000"/>
                </a:solidFill>
                <a:latin typeface="+mn-lt"/>
              </a:rPr>
              <a:t>store all destinations in routing tables!</a:t>
            </a: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mn-lt"/>
              </a:rPr>
              <a:t>routing table exchange would swamp </a:t>
            </a:r>
            <a:r>
              <a:rPr lang="en-US" sz="2200" dirty="0" smtClean="0">
                <a:solidFill>
                  <a:srgbClr val="000000"/>
                </a:solidFill>
                <a:latin typeface="+mn-lt"/>
              </a:rPr>
              <a:t>links!</a:t>
            </a:r>
            <a:endParaRPr lang="en-US" sz="2200" dirty="0">
              <a:solidFill>
                <a:srgbClr val="000000"/>
              </a:solidFill>
              <a:latin typeface="+mn-lt"/>
            </a:endParaRPr>
          </a:p>
        </p:txBody>
      </p:sp>
      <p:sp>
        <p:nvSpPr>
          <p:cNvPr id="5" name="Content Placeholder 4"/>
          <p:cNvSpPr>
            <a:spLocks noGrp="1"/>
          </p:cNvSpPr>
          <p:nvPr>
            <p:ph idx="14"/>
          </p:nvPr>
        </p:nvSpPr>
        <p:spPr>
          <a:xfrm>
            <a:off x="4572000" y="3657184"/>
            <a:ext cx="4019550" cy="2600682"/>
          </a:xfrm>
        </p:spPr>
        <p:txBody>
          <a:bodyPr wrap="square" lIns="91425" tIns="91425" rIns="91425" bIns="91425">
            <a:spAutoFit/>
          </a:bodyPr>
          <a:lstStyle/>
          <a:p>
            <a:pPr marL="0" lvl="0" indent="0" eaLnBrk="0" fontAlgn="base" hangingPunct="0">
              <a:spcAft>
                <a:spcPct val="0"/>
              </a:spcAft>
              <a:buNone/>
              <a:defRPr/>
            </a:pPr>
            <a:r>
              <a:rPr lang="en-US" sz="2200" b="1" dirty="0">
                <a:solidFill>
                  <a:srgbClr val="000000"/>
                </a:solidFill>
                <a:latin typeface="Arial (Body)"/>
                <a:cs typeface="+mn-cs"/>
              </a:rPr>
              <a:t>administrative autonomy</a:t>
            </a:r>
          </a:p>
          <a:p>
            <a:pPr marL="255651" lvl="0" indent="-255651" eaLnBrk="0" fontAlgn="base" hangingPunct="0">
              <a:spcAft>
                <a:spcPct val="0"/>
              </a:spcAft>
              <a:buFont typeface="Arial" panose="020B0604020202020204" pitchFamily="34" charset="0"/>
              <a:buChar char="•"/>
              <a:defRPr/>
            </a:pPr>
            <a:r>
              <a:rPr lang="en-US" sz="2200" dirty="0">
                <a:solidFill>
                  <a:srgbClr val="000000"/>
                </a:solidFill>
                <a:latin typeface="Arial (Body)"/>
                <a:cs typeface="+mn-cs"/>
              </a:rPr>
              <a:t>internet = network of networks</a:t>
            </a:r>
          </a:p>
          <a:p>
            <a:pPr marL="255651" lvl="0" indent="-255651" eaLnBrk="0" fontAlgn="base" hangingPunct="0">
              <a:spcAft>
                <a:spcPct val="0"/>
              </a:spcAft>
              <a:buFont typeface="Arial" panose="020B0604020202020204" pitchFamily="34" charset="0"/>
              <a:buChar char="•"/>
              <a:defRPr/>
            </a:pPr>
            <a:r>
              <a:rPr lang="en-US" sz="2200" dirty="0">
                <a:solidFill>
                  <a:srgbClr val="000000"/>
                </a:solidFill>
                <a:latin typeface="Arial (Body)"/>
                <a:cs typeface="+mn-cs"/>
              </a:rPr>
              <a:t>each network admin may want to control routing in its own network</a:t>
            </a:r>
          </a:p>
        </p:txBody>
      </p:sp>
    </p:spTree>
    <p:extLst>
      <p:ext uri="{BB962C8B-B14F-4D97-AF65-F5344CB8AC3E}">
        <p14:creationId xmlns:p14="http://schemas.microsoft.com/office/powerpoint/2010/main" val="3246875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Internet Approach to Scalable Routing</a:t>
            </a:r>
            <a:endParaRPr lang="en-US" dirty="0">
              <a:latin typeface="Times New Roman" panose="02020603050405020304" pitchFamily="18" charset="0"/>
              <a:cs typeface="+mj-cs"/>
            </a:endParaRPr>
          </a:p>
        </p:txBody>
      </p:sp>
      <p:sp>
        <p:nvSpPr>
          <p:cNvPr id="3" name="Content Placeholder 2"/>
          <p:cNvSpPr>
            <a:spLocks noGrp="1"/>
          </p:cNvSpPr>
          <p:nvPr>
            <p:ph idx="1"/>
          </p:nvPr>
        </p:nvSpPr>
        <p:spPr>
          <a:xfrm>
            <a:off x="460565" y="1376150"/>
            <a:ext cx="8192217" cy="923299"/>
          </a:xfrm>
        </p:spPr>
        <p:txBody>
          <a:bodyPr wrap="square" lIns="91425" tIns="91425" rIns="91425" bIns="91425">
            <a:spAutoFit/>
          </a:bodyPr>
          <a:lstStyle/>
          <a:p>
            <a:pPr marL="0" lvl="0" indent="0" eaLnBrk="0" fontAlgn="base" hangingPunct="0">
              <a:spcAft>
                <a:spcPct val="0"/>
              </a:spcAft>
              <a:buNone/>
            </a:pPr>
            <a:r>
              <a:rPr lang="en-US" sz="2400" dirty="0">
                <a:solidFill>
                  <a:srgbClr val="000000"/>
                </a:solidFill>
                <a:latin typeface="Arial (Body)"/>
                <a:cs typeface="Gill Sans MT"/>
              </a:rPr>
              <a:t>aggregate routers into regions known as </a:t>
            </a:r>
            <a:r>
              <a:rPr lang="en-US" altLang="ja-JP" sz="2400" b="1" dirty="0" smtClean="0">
                <a:solidFill>
                  <a:srgbClr val="000000"/>
                </a:solidFill>
                <a:latin typeface="Arial (Body)"/>
                <a:cs typeface="Gill Sans MT"/>
              </a:rPr>
              <a:t>“autonomous systems” (A</a:t>
            </a:r>
            <a:r>
              <a:rPr lang="en-US" altLang="ja-JP" sz="100" b="1" dirty="0" smtClean="0">
                <a:solidFill>
                  <a:srgbClr val="000000"/>
                </a:solidFill>
                <a:latin typeface="Arial (Body)"/>
                <a:cs typeface="Gill Sans MT"/>
              </a:rPr>
              <a:t> </a:t>
            </a:r>
            <a:r>
              <a:rPr lang="en-US" altLang="ja-JP" sz="2400" b="1" dirty="0" smtClean="0">
                <a:solidFill>
                  <a:srgbClr val="000000"/>
                </a:solidFill>
                <a:latin typeface="Arial (Body)"/>
                <a:cs typeface="Gill Sans MT"/>
              </a:rPr>
              <a:t>S) </a:t>
            </a:r>
            <a:r>
              <a:rPr lang="en-US" altLang="ja-JP" sz="2400" b="1" dirty="0">
                <a:solidFill>
                  <a:srgbClr val="000000"/>
                </a:solidFill>
                <a:latin typeface="Arial (Body)"/>
                <a:cs typeface="Gill Sans MT"/>
              </a:rPr>
              <a:t>(a.k.a. </a:t>
            </a:r>
            <a:r>
              <a:rPr lang="en-US" altLang="ja-JP" sz="2400" b="1" dirty="0" smtClean="0">
                <a:solidFill>
                  <a:srgbClr val="000000"/>
                </a:solidFill>
                <a:latin typeface="Arial (Body)"/>
                <a:cs typeface="Gill Sans MT"/>
              </a:rPr>
              <a:t>“domains”)</a:t>
            </a:r>
            <a:endParaRPr lang="en-US" sz="2400" b="1" dirty="0">
              <a:solidFill>
                <a:srgbClr val="000000"/>
              </a:solidFill>
              <a:latin typeface="Arial (Body)"/>
            </a:endParaRPr>
          </a:p>
        </p:txBody>
      </p:sp>
      <p:sp>
        <p:nvSpPr>
          <p:cNvPr id="4" name="Content Placeholder 3"/>
          <p:cNvSpPr>
            <a:spLocks noGrp="1"/>
          </p:cNvSpPr>
          <p:nvPr>
            <p:ph idx="13"/>
          </p:nvPr>
        </p:nvSpPr>
        <p:spPr>
          <a:xfrm>
            <a:off x="460565" y="2353278"/>
            <a:ext cx="4246080" cy="3877954"/>
          </a:xfrm>
        </p:spPr>
        <p:txBody>
          <a:bodyPr wrap="square" lIns="91425" tIns="91425" rIns="91425" bIns="91425">
            <a:spAutoFit/>
          </a:bodyPr>
          <a:lstStyle/>
          <a:p>
            <a:pPr marL="255651" lvl="0" indent="-255651" eaLnBrk="0" fontAlgn="base" hangingPunct="0">
              <a:spcBef>
                <a:spcPts val="600"/>
              </a:spcBef>
              <a:spcAft>
                <a:spcPct val="0"/>
              </a:spcAft>
              <a:buFont typeface="Arial" panose="020B0604020202020204" pitchFamily="34" charset="0"/>
            </a:pPr>
            <a:r>
              <a:rPr lang="pt-BR" altLang="ja-JP" sz="2000" b="1" kern="1200" dirty="0" smtClean="0">
                <a:solidFill>
                  <a:srgbClr val="000000"/>
                </a:solidFill>
                <a:latin typeface="Arial (Body)"/>
                <a:cs typeface="Gill Sans MT"/>
              </a:rPr>
              <a:t>intra-A</a:t>
            </a:r>
            <a:r>
              <a:rPr lang="pt-BR" altLang="ja-JP" sz="100" b="1" kern="1200" dirty="0" smtClean="0">
                <a:solidFill>
                  <a:srgbClr val="000000"/>
                </a:solidFill>
                <a:latin typeface="Arial (Body)"/>
                <a:cs typeface="Gill Sans MT"/>
              </a:rPr>
              <a:t> </a:t>
            </a:r>
            <a:r>
              <a:rPr lang="pt-BR" altLang="ja-JP" sz="2000" b="1" kern="1200" dirty="0" smtClean="0">
                <a:solidFill>
                  <a:srgbClr val="000000"/>
                </a:solidFill>
                <a:latin typeface="Arial (Body)"/>
                <a:cs typeface="Gill Sans MT"/>
              </a:rPr>
              <a:t>S </a:t>
            </a:r>
            <a:r>
              <a:rPr lang="en-US" altLang="ja-JP" sz="2000" b="1" kern="1200" dirty="0" smtClean="0">
                <a:solidFill>
                  <a:srgbClr val="000000"/>
                </a:solidFill>
                <a:latin typeface="Arial (Body)"/>
                <a:cs typeface="Gill Sans MT"/>
              </a:rPr>
              <a:t>routing</a:t>
            </a:r>
            <a:endParaRPr lang="en-US" altLang="ja-JP" sz="2000" b="1" kern="1200" dirty="0">
              <a:solidFill>
                <a:srgbClr val="000000"/>
              </a:solidFill>
              <a:latin typeface="Arial (Body)"/>
              <a:cs typeface="Gill Sans MT"/>
            </a:endParaRPr>
          </a:p>
          <a:p>
            <a:pPr marL="255651" lvl="0" indent="-255651" eaLnBrk="0" fontAlgn="base" hangingPunct="0">
              <a:spcBef>
                <a:spcPts val="600"/>
              </a:spcBef>
              <a:spcAft>
                <a:spcPct val="0"/>
              </a:spcAft>
              <a:buFont typeface="Arial" panose="020B0604020202020204" pitchFamily="34" charset="0"/>
            </a:pPr>
            <a:r>
              <a:rPr lang="en-US" altLang="ja-JP" sz="2000" kern="1200" dirty="0">
                <a:solidFill>
                  <a:srgbClr val="000000"/>
                </a:solidFill>
                <a:latin typeface="Arial (Body)"/>
              </a:rPr>
              <a:t>routing among hosts, routers in same </a:t>
            </a:r>
            <a:r>
              <a:rPr lang="en-US" altLang="ja-JP" sz="2000" kern="1200" dirty="0" smtClean="0">
                <a:solidFill>
                  <a:srgbClr val="000000"/>
                </a:solidFill>
                <a:latin typeface="Arial (Body)"/>
              </a:rPr>
              <a:t>A</a:t>
            </a:r>
            <a:r>
              <a:rPr lang="en-US" altLang="ja-JP" sz="100" kern="1200" dirty="0" smtClean="0">
                <a:solidFill>
                  <a:srgbClr val="000000"/>
                </a:solidFill>
                <a:latin typeface="Arial (Body)"/>
              </a:rPr>
              <a:t> </a:t>
            </a:r>
            <a:r>
              <a:rPr lang="en-US" altLang="ja-JP" sz="2000" kern="1200" dirty="0" smtClean="0">
                <a:solidFill>
                  <a:srgbClr val="000000"/>
                </a:solidFill>
                <a:latin typeface="Arial (Body)"/>
              </a:rPr>
              <a:t>S (“</a:t>
            </a:r>
            <a:r>
              <a:rPr lang="en-US" altLang="ja-JP" sz="2000" kern="1200" dirty="0">
                <a:solidFill>
                  <a:srgbClr val="000000"/>
                </a:solidFill>
                <a:latin typeface="Arial (Body)"/>
              </a:rPr>
              <a:t>network”)</a:t>
            </a:r>
          </a:p>
          <a:p>
            <a:pPr marL="255651" lvl="0" indent="-255651" eaLnBrk="0" fontAlgn="base" hangingPunct="0">
              <a:spcBef>
                <a:spcPts val="600"/>
              </a:spcBef>
              <a:spcAft>
                <a:spcPct val="0"/>
              </a:spcAft>
              <a:buFont typeface="Arial" panose="020B0604020202020204" pitchFamily="34" charset="0"/>
            </a:pPr>
            <a:r>
              <a:rPr lang="en-US" altLang="ja-JP" sz="2000" kern="1200" dirty="0">
                <a:solidFill>
                  <a:srgbClr val="000000"/>
                </a:solidFill>
                <a:latin typeface="Arial (Body)"/>
              </a:rPr>
              <a:t>all routers in </a:t>
            </a:r>
            <a:r>
              <a:rPr lang="en-US" altLang="ja-JP" sz="2000" kern="1200" dirty="0" smtClean="0">
                <a:solidFill>
                  <a:srgbClr val="000000"/>
                </a:solidFill>
                <a:latin typeface="Arial (Body)"/>
              </a:rPr>
              <a:t>A</a:t>
            </a:r>
            <a:r>
              <a:rPr lang="en-US" altLang="ja-JP" sz="100" kern="1200" dirty="0" smtClean="0">
                <a:solidFill>
                  <a:srgbClr val="000000"/>
                </a:solidFill>
                <a:latin typeface="Arial (Body)"/>
              </a:rPr>
              <a:t> </a:t>
            </a:r>
            <a:r>
              <a:rPr lang="en-US" altLang="ja-JP" sz="2000" kern="1200" dirty="0" smtClean="0">
                <a:solidFill>
                  <a:srgbClr val="000000"/>
                </a:solidFill>
                <a:latin typeface="Arial (Body)"/>
              </a:rPr>
              <a:t>S must </a:t>
            </a:r>
            <a:r>
              <a:rPr lang="en-US" altLang="ja-JP" sz="2000" kern="1200" dirty="0">
                <a:solidFill>
                  <a:srgbClr val="000000"/>
                </a:solidFill>
                <a:latin typeface="Arial (Body)"/>
              </a:rPr>
              <a:t>run </a:t>
            </a:r>
            <a:r>
              <a:rPr lang="en-US" altLang="ja-JP" sz="2000" b="1" kern="1200" dirty="0">
                <a:solidFill>
                  <a:srgbClr val="000000"/>
                </a:solidFill>
                <a:latin typeface="Arial (Body)"/>
              </a:rPr>
              <a:t>same</a:t>
            </a:r>
            <a:r>
              <a:rPr lang="en-US" altLang="ja-JP" sz="2000" kern="1200" dirty="0">
                <a:solidFill>
                  <a:srgbClr val="000000"/>
                </a:solidFill>
                <a:latin typeface="Arial (Body)"/>
              </a:rPr>
              <a:t> intra-domain protocol</a:t>
            </a:r>
          </a:p>
          <a:p>
            <a:pPr marL="255651" lvl="0" indent="-255651" eaLnBrk="0" fontAlgn="base" hangingPunct="0">
              <a:spcBef>
                <a:spcPts val="600"/>
              </a:spcBef>
              <a:spcAft>
                <a:spcPct val="0"/>
              </a:spcAft>
              <a:buFont typeface="Arial" panose="020B0604020202020204" pitchFamily="34" charset="0"/>
            </a:pPr>
            <a:r>
              <a:rPr lang="en-US" sz="2000" kern="1200" dirty="0">
                <a:solidFill>
                  <a:srgbClr val="000000"/>
                </a:solidFill>
                <a:latin typeface="Arial (Body)"/>
              </a:rPr>
              <a:t>routers in </a:t>
            </a:r>
            <a:r>
              <a:rPr lang="en-US" sz="2000" b="1" kern="1200" dirty="0">
                <a:solidFill>
                  <a:srgbClr val="000000"/>
                </a:solidFill>
                <a:latin typeface="Arial (Body)"/>
              </a:rPr>
              <a:t>different</a:t>
            </a:r>
            <a:r>
              <a:rPr lang="en-US" sz="2000" kern="1200" dirty="0">
                <a:solidFill>
                  <a:srgbClr val="000000"/>
                </a:solidFill>
                <a:latin typeface="Arial (Body)"/>
              </a:rPr>
              <a:t> </a:t>
            </a:r>
            <a:r>
              <a:rPr lang="en-US" sz="2000" kern="1200" dirty="0" smtClean="0">
                <a:solidFill>
                  <a:srgbClr val="000000"/>
                </a:solidFill>
                <a:latin typeface="Arial (Body)"/>
              </a:rPr>
              <a:t>A</a:t>
            </a:r>
            <a:r>
              <a:rPr lang="en-US" sz="100" kern="1200" dirty="0" smtClean="0">
                <a:solidFill>
                  <a:srgbClr val="000000"/>
                </a:solidFill>
                <a:latin typeface="Arial (Body)"/>
              </a:rPr>
              <a:t> </a:t>
            </a:r>
            <a:r>
              <a:rPr lang="en-US" sz="2000" kern="1200" dirty="0" smtClean="0">
                <a:solidFill>
                  <a:srgbClr val="000000"/>
                </a:solidFill>
                <a:latin typeface="Arial (Body)"/>
              </a:rPr>
              <a:t>S can </a:t>
            </a:r>
            <a:r>
              <a:rPr lang="en-US" sz="2000" kern="1200" dirty="0">
                <a:solidFill>
                  <a:srgbClr val="000000"/>
                </a:solidFill>
                <a:latin typeface="Arial (Body)"/>
              </a:rPr>
              <a:t>run </a:t>
            </a:r>
            <a:r>
              <a:rPr lang="en-US" sz="2000" b="1" kern="1200" dirty="0">
                <a:solidFill>
                  <a:srgbClr val="000000"/>
                </a:solidFill>
                <a:latin typeface="Arial (Body)"/>
              </a:rPr>
              <a:t>different</a:t>
            </a:r>
            <a:r>
              <a:rPr lang="en-US" sz="2000" kern="1200" dirty="0">
                <a:solidFill>
                  <a:srgbClr val="000000"/>
                </a:solidFill>
                <a:latin typeface="Arial (Body)"/>
              </a:rPr>
              <a:t> intra-domain routing protocol</a:t>
            </a:r>
          </a:p>
          <a:p>
            <a:pPr marL="255651" lvl="0" indent="-255651" eaLnBrk="0" fontAlgn="base" hangingPunct="0">
              <a:spcBef>
                <a:spcPts val="600"/>
              </a:spcBef>
              <a:spcAft>
                <a:spcPct val="0"/>
              </a:spcAft>
              <a:buFont typeface="Arial" panose="020B0604020202020204" pitchFamily="34" charset="0"/>
            </a:pPr>
            <a:r>
              <a:rPr lang="en-US" sz="2000" kern="1200" dirty="0">
                <a:solidFill>
                  <a:srgbClr val="000000"/>
                </a:solidFill>
                <a:latin typeface="Arial (Body)"/>
              </a:rPr>
              <a:t>gateway router: at “edge” of its own </a:t>
            </a:r>
            <a:r>
              <a:rPr lang="en-US" sz="2000" kern="1200" dirty="0" smtClean="0">
                <a:solidFill>
                  <a:srgbClr val="000000"/>
                </a:solidFill>
                <a:latin typeface="Arial (Body)"/>
              </a:rPr>
              <a:t>A</a:t>
            </a:r>
            <a:r>
              <a:rPr lang="en-US" sz="100" kern="1200" dirty="0" smtClean="0">
                <a:solidFill>
                  <a:srgbClr val="000000"/>
                </a:solidFill>
                <a:latin typeface="Arial (Body)"/>
              </a:rPr>
              <a:t> </a:t>
            </a:r>
            <a:r>
              <a:rPr lang="en-US" sz="2000" kern="1200" dirty="0" smtClean="0">
                <a:solidFill>
                  <a:srgbClr val="000000"/>
                </a:solidFill>
                <a:latin typeface="Arial (Body)"/>
              </a:rPr>
              <a:t>S, </a:t>
            </a:r>
            <a:r>
              <a:rPr lang="en-US" sz="2000" kern="1200" dirty="0">
                <a:solidFill>
                  <a:srgbClr val="000000"/>
                </a:solidFill>
                <a:latin typeface="Arial (Body)"/>
              </a:rPr>
              <a:t>has link(s) to router(s) in other </a:t>
            </a:r>
            <a:r>
              <a:rPr lang="en-US" sz="2000" kern="1200" dirty="0" smtClean="0">
                <a:solidFill>
                  <a:srgbClr val="000000"/>
                </a:solidFill>
                <a:latin typeface="Arial (Body)"/>
              </a:rPr>
              <a:t>A</a:t>
            </a:r>
            <a:r>
              <a:rPr lang="en-US" sz="100" kern="1200" dirty="0" smtClean="0">
                <a:solidFill>
                  <a:srgbClr val="000000"/>
                </a:solidFill>
                <a:latin typeface="Arial (Body)"/>
              </a:rPr>
              <a:t> </a:t>
            </a:r>
            <a:r>
              <a:rPr lang="en-US" sz="2000" kern="1200" dirty="0" smtClean="0">
                <a:solidFill>
                  <a:srgbClr val="000000"/>
                </a:solidFill>
                <a:latin typeface="Arial (Body)"/>
              </a:rPr>
              <a:t>S’es</a:t>
            </a:r>
            <a:endParaRPr lang="en-US" sz="2000" kern="1200" dirty="0">
              <a:solidFill>
                <a:srgbClr val="000000"/>
              </a:solidFill>
              <a:latin typeface="Arial (Body)"/>
            </a:endParaRPr>
          </a:p>
        </p:txBody>
      </p:sp>
      <p:sp>
        <p:nvSpPr>
          <p:cNvPr id="5" name="Content Placeholder 4"/>
          <p:cNvSpPr>
            <a:spLocks noGrp="1"/>
          </p:cNvSpPr>
          <p:nvPr>
            <p:ph idx="14"/>
          </p:nvPr>
        </p:nvSpPr>
        <p:spPr>
          <a:xfrm>
            <a:off x="4904550" y="2340307"/>
            <a:ext cx="3748232" cy="2416016"/>
          </a:xfrm>
        </p:spPr>
        <p:txBody>
          <a:bodyPr wrap="square" lIns="91425" tIns="91425" rIns="91425" bIns="91425">
            <a:spAutoFit/>
          </a:bodyPr>
          <a:lstStyle/>
          <a:p>
            <a:pPr marL="0" lvl="0" indent="0" eaLnBrk="0" fontAlgn="base" hangingPunct="0">
              <a:spcAft>
                <a:spcPct val="0"/>
              </a:spcAft>
              <a:buNone/>
            </a:pPr>
            <a:r>
              <a:rPr lang="pt-BR" sz="2400" b="1" dirty="0" smtClean="0">
                <a:solidFill>
                  <a:srgbClr val="000000"/>
                </a:solidFill>
                <a:latin typeface="Arial (Body)"/>
              </a:rPr>
              <a:t>inter</a:t>
            </a:r>
            <a:r>
              <a:rPr lang="pt-BR" sz="100" b="1" dirty="0" smtClean="0">
                <a:solidFill>
                  <a:srgbClr val="000000"/>
                </a:solidFill>
                <a:latin typeface="Arial (Body)"/>
              </a:rPr>
              <a:t> </a:t>
            </a:r>
            <a:r>
              <a:rPr lang="pt-BR" sz="2400" b="1" dirty="0" smtClean="0">
                <a:solidFill>
                  <a:srgbClr val="000000"/>
                </a:solidFill>
                <a:latin typeface="Arial (Body)"/>
              </a:rPr>
              <a:t>-</a:t>
            </a:r>
            <a:r>
              <a:rPr lang="pt-BR" sz="100" b="1" dirty="0" smtClean="0">
                <a:solidFill>
                  <a:srgbClr val="000000"/>
                </a:solidFill>
                <a:latin typeface="Arial (Body)"/>
              </a:rPr>
              <a:t> </a:t>
            </a:r>
            <a:r>
              <a:rPr lang="pt-BR" sz="2400" b="1" dirty="0" smtClean="0">
                <a:solidFill>
                  <a:srgbClr val="000000"/>
                </a:solidFill>
                <a:latin typeface="Arial (Body)"/>
              </a:rPr>
              <a:t>A</a:t>
            </a:r>
            <a:r>
              <a:rPr lang="pt-BR" sz="100" b="1" dirty="0" smtClean="0">
                <a:solidFill>
                  <a:srgbClr val="000000"/>
                </a:solidFill>
                <a:latin typeface="Arial (Body)"/>
              </a:rPr>
              <a:t> </a:t>
            </a:r>
            <a:r>
              <a:rPr lang="pt-BR" sz="2400" b="1" dirty="0" smtClean="0">
                <a:solidFill>
                  <a:srgbClr val="000000"/>
                </a:solidFill>
                <a:latin typeface="Arial (Body)"/>
              </a:rPr>
              <a:t>S </a:t>
            </a:r>
            <a:r>
              <a:rPr lang="en-US" sz="2400" b="1" dirty="0" smtClean="0">
                <a:solidFill>
                  <a:srgbClr val="000000"/>
                </a:solidFill>
                <a:latin typeface="Arial (Body)"/>
              </a:rPr>
              <a:t>routing</a:t>
            </a:r>
            <a:endParaRPr lang="en-US" sz="2400" b="1" dirty="0">
              <a:solidFill>
                <a:srgbClr val="000000"/>
              </a:solidFill>
              <a:latin typeface="Arial (Body)"/>
            </a:endParaRP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rPr>
              <a:t>routing among </a:t>
            </a:r>
            <a:r>
              <a:rPr lang="en-US" sz="2400" dirty="0" smtClean="0">
                <a:solidFill>
                  <a:srgbClr val="000000"/>
                </a:solidFill>
                <a:latin typeface="Arial (Body)"/>
              </a:rPr>
              <a:t>A</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a:t>
            </a:r>
            <a:r>
              <a:rPr lang="en-US" sz="100" dirty="0" smtClean="0">
                <a:solidFill>
                  <a:srgbClr val="000000"/>
                </a:solidFill>
                <a:latin typeface="Arial (Body)"/>
              </a:rPr>
              <a:t> </a:t>
            </a:r>
            <a:r>
              <a:rPr lang="en-US" sz="2400" dirty="0" smtClean="0">
                <a:solidFill>
                  <a:srgbClr val="000000"/>
                </a:solidFill>
                <a:latin typeface="Arial (Body)"/>
              </a:rPr>
              <a:t>e</a:t>
            </a:r>
            <a:r>
              <a:rPr lang="en-US" sz="100" dirty="0" smtClean="0">
                <a:solidFill>
                  <a:srgbClr val="000000"/>
                </a:solidFill>
                <a:latin typeface="Arial (Body)"/>
              </a:rPr>
              <a:t> </a:t>
            </a:r>
            <a:r>
              <a:rPr lang="en-US" sz="2400" dirty="0" smtClean="0">
                <a:solidFill>
                  <a:srgbClr val="000000"/>
                </a:solidFill>
                <a:latin typeface="Arial (Body)"/>
              </a:rPr>
              <a:t>s</a:t>
            </a:r>
            <a:endParaRPr lang="en-US" sz="2400" dirty="0">
              <a:solidFill>
                <a:srgbClr val="000000"/>
              </a:solidFill>
              <a:latin typeface="Arial (Body)"/>
            </a:endParaRP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rPr>
              <a:t>gateways perform inter-domain routing (as well as intra-domain routing)</a:t>
            </a:r>
          </a:p>
        </p:txBody>
      </p:sp>
    </p:spTree>
    <p:extLst>
      <p:ext uri="{BB962C8B-B14F-4D97-AF65-F5344CB8AC3E}">
        <p14:creationId xmlns:p14="http://schemas.microsoft.com/office/powerpoint/2010/main" val="331064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Interconnected ASes</a:t>
            </a:r>
            <a:endParaRPr lang="en-US" dirty="0">
              <a:latin typeface="Times New Roman" panose="02020603050405020304" pitchFamily="18" charset="0"/>
              <a:cs typeface="+mj-cs"/>
            </a:endParaRPr>
          </a:p>
        </p:txBody>
      </p:sp>
      <p:sp>
        <p:nvSpPr>
          <p:cNvPr id="3" name="Content Placeholder 2"/>
          <p:cNvSpPr>
            <a:spLocks noGrp="1"/>
          </p:cNvSpPr>
          <p:nvPr>
            <p:ph idx="1"/>
          </p:nvPr>
        </p:nvSpPr>
        <p:spPr>
          <a:xfrm>
            <a:off x="644376" y="3186261"/>
            <a:ext cx="3810000" cy="3108513"/>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defRPr/>
            </a:pPr>
            <a:r>
              <a:rPr lang="en-US" sz="2000" dirty="0">
                <a:solidFill>
                  <a:srgbClr val="000000"/>
                </a:solidFill>
                <a:latin typeface="Arial (Body)"/>
                <a:cs typeface="+mn-cs"/>
              </a:rPr>
              <a:t>forwarding table </a:t>
            </a:r>
            <a:r>
              <a:rPr lang="en-US" sz="2000" dirty="0" smtClean="0">
                <a:solidFill>
                  <a:srgbClr val="000000"/>
                </a:solidFill>
                <a:latin typeface="Arial (Body)"/>
                <a:cs typeface="+mn-cs"/>
              </a:rPr>
              <a:t>configured </a:t>
            </a:r>
            <a:r>
              <a:rPr lang="en-US" sz="2000" dirty="0">
                <a:solidFill>
                  <a:srgbClr val="000000"/>
                </a:solidFill>
                <a:latin typeface="Arial (Body)"/>
                <a:cs typeface="+mn-cs"/>
              </a:rPr>
              <a:t>by both intra- and </a:t>
            </a:r>
            <a:r>
              <a:rPr lang="pt-BR" sz="2000" dirty="0" smtClean="0">
                <a:solidFill>
                  <a:srgbClr val="000000"/>
                </a:solidFill>
                <a:latin typeface="Arial (Body)"/>
                <a:cs typeface="+mn-cs"/>
              </a:rPr>
              <a:t>inter-A</a:t>
            </a:r>
            <a:r>
              <a:rPr lang="pt-BR" sz="100" dirty="0" smtClean="0">
                <a:solidFill>
                  <a:srgbClr val="000000"/>
                </a:solidFill>
                <a:latin typeface="Arial (Body)"/>
                <a:cs typeface="+mn-cs"/>
              </a:rPr>
              <a:t> </a:t>
            </a:r>
            <a:r>
              <a:rPr lang="pt-BR" sz="2000" dirty="0" smtClean="0">
                <a:solidFill>
                  <a:srgbClr val="000000"/>
                </a:solidFill>
                <a:latin typeface="Arial (Body)"/>
                <a:cs typeface="+mn-cs"/>
              </a:rPr>
              <a:t>S </a:t>
            </a:r>
            <a:r>
              <a:rPr lang="en-US" sz="2000" dirty="0" smtClean="0">
                <a:solidFill>
                  <a:srgbClr val="000000"/>
                </a:solidFill>
                <a:latin typeface="Arial (Body)"/>
                <a:cs typeface="+mn-cs"/>
              </a:rPr>
              <a:t>routing </a:t>
            </a:r>
            <a:r>
              <a:rPr lang="en-US" sz="2000" dirty="0">
                <a:solidFill>
                  <a:srgbClr val="000000"/>
                </a:solidFill>
                <a:latin typeface="Arial (Body)"/>
                <a:cs typeface="+mn-cs"/>
              </a:rPr>
              <a:t>algorithm</a:t>
            </a:r>
          </a:p>
          <a:p>
            <a:pPr marL="741553" lvl="1" indent="-284353" eaLnBrk="0" fontAlgn="base" hangingPunct="0">
              <a:spcAft>
                <a:spcPct val="0"/>
              </a:spcAft>
              <a:buFont typeface="Arial" panose="020B0604020202020204" pitchFamily="34" charset="0"/>
              <a:buChar char="–"/>
              <a:defRPr/>
            </a:pPr>
            <a:r>
              <a:rPr lang="pt-BR" sz="2000" dirty="0" smtClean="0">
                <a:solidFill>
                  <a:srgbClr val="000000"/>
                </a:solidFill>
                <a:latin typeface="Arial (Body)"/>
              </a:rPr>
              <a:t>intra-A</a:t>
            </a:r>
            <a:r>
              <a:rPr lang="pt-BR" sz="100" dirty="0" smtClean="0">
                <a:solidFill>
                  <a:srgbClr val="000000"/>
                </a:solidFill>
                <a:latin typeface="Arial (Body)"/>
              </a:rPr>
              <a:t> </a:t>
            </a:r>
            <a:r>
              <a:rPr lang="pt-BR" sz="2000" dirty="0" smtClean="0">
                <a:solidFill>
                  <a:srgbClr val="000000"/>
                </a:solidFill>
                <a:latin typeface="Arial (Body)"/>
              </a:rPr>
              <a:t>S </a:t>
            </a:r>
            <a:r>
              <a:rPr lang="en-US" sz="2000" dirty="0" smtClean="0">
                <a:solidFill>
                  <a:srgbClr val="000000"/>
                </a:solidFill>
                <a:latin typeface="Arial (Body)"/>
              </a:rPr>
              <a:t>routing </a:t>
            </a:r>
            <a:r>
              <a:rPr lang="en-US" sz="2000" dirty="0">
                <a:solidFill>
                  <a:srgbClr val="000000"/>
                </a:solidFill>
                <a:latin typeface="Arial (Body)"/>
              </a:rPr>
              <a:t>determine entries for destinations within </a:t>
            </a:r>
            <a:r>
              <a:rPr lang="en-US" sz="2000" dirty="0" smtClean="0">
                <a:solidFill>
                  <a:srgbClr val="000000"/>
                </a:solidFill>
                <a:latin typeface="Arial (Body)"/>
              </a:rPr>
              <a:t>A</a:t>
            </a:r>
            <a:r>
              <a:rPr lang="en-US" sz="100" dirty="0" smtClean="0">
                <a:solidFill>
                  <a:srgbClr val="000000"/>
                </a:solidFill>
                <a:latin typeface="Arial (Body)"/>
              </a:rPr>
              <a:t> </a:t>
            </a:r>
            <a:r>
              <a:rPr lang="en-US" sz="2000" dirty="0" smtClean="0">
                <a:solidFill>
                  <a:srgbClr val="000000"/>
                </a:solidFill>
                <a:latin typeface="Arial (Body)"/>
              </a:rPr>
              <a:t>S</a:t>
            </a:r>
            <a:endParaRPr lang="en-US" sz="2000" dirty="0">
              <a:solidFill>
                <a:srgbClr val="000000"/>
              </a:solidFill>
              <a:latin typeface="Arial (Body)"/>
            </a:endParaRPr>
          </a:p>
          <a:p>
            <a:pPr marL="741553" lvl="1" indent="-284353" eaLnBrk="0" fontAlgn="base" hangingPunct="0">
              <a:spcAft>
                <a:spcPct val="0"/>
              </a:spcAft>
              <a:buFont typeface="Arial" panose="020B0604020202020204" pitchFamily="34" charset="0"/>
              <a:buChar char="–"/>
              <a:defRPr/>
            </a:pPr>
            <a:r>
              <a:rPr lang="pt-BR" sz="2000" dirty="0" smtClean="0">
                <a:solidFill>
                  <a:srgbClr val="000000"/>
                </a:solidFill>
                <a:latin typeface="Arial (Body)"/>
              </a:rPr>
              <a:t>inter-A</a:t>
            </a:r>
            <a:r>
              <a:rPr lang="pt-BR" sz="100" dirty="0" smtClean="0">
                <a:solidFill>
                  <a:srgbClr val="000000"/>
                </a:solidFill>
                <a:latin typeface="Arial (Body)"/>
              </a:rPr>
              <a:t> </a:t>
            </a:r>
            <a:r>
              <a:rPr lang="pt-BR" sz="2000" dirty="0" smtClean="0">
                <a:solidFill>
                  <a:srgbClr val="000000"/>
                </a:solidFill>
                <a:latin typeface="Arial (Body)"/>
              </a:rPr>
              <a:t>S </a:t>
            </a:r>
            <a:r>
              <a:rPr lang="en-US" sz="2000" dirty="0" smtClean="0">
                <a:solidFill>
                  <a:srgbClr val="000000"/>
                </a:solidFill>
                <a:latin typeface="Arial (Body)"/>
              </a:rPr>
              <a:t>&amp; </a:t>
            </a:r>
            <a:r>
              <a:rPr lang="pt-BR" sz="2000" dirty="0" smtClean="0">
                <a:solidFill>
                  <a:srgbClr val="000000"/>
                </a:solidFill>
                <a:latin typeface="Arial (Body)"/>
              </a:rPr>
              <a:t>intra-A</a:t>
            </a:r>
            <a:r>
              <a:rPr lang="pt-BR" sz="100" dirty="0" smtClean="0">
                <a:solidFill>
                  <a:srgbClr val="000000"/>
                </a:solidFill>
                <a:latin typeface="Arial (Body)"/>
              </a:rPr>
              <a:t> </a:t>
            </a:r>
            <a:r>
              <a:rPr lang="pt-BR" sz="2000" dirty="0" smtClean="0">
                <a:solidFill>
                  <a:srgbClr val="000000"/>
                </a:solidFill>
                <a:latin typeface="Arial (Body)"/>
              </a:rPr>
              <a:t>S </a:t>
            </a:r>
            <a:r>
              <a:rPr lang="en-US" sz="2000" dirty="0" smtClean="0">
                <a:solidFill>
                  <a:srgbClr val="000000"/>
                </a:solidFill>
                <a:latin typeface="Arial (Body)"/>
              </a:rPr>
              <a:t>determine </a:t>
            </a:r>
            <a:r>
              <a:rPr lang="en-US" sz="2000" dirty="0">
                <a:solidFill>
                  <a:srgbClr val="000000"/>
                </a:solidFill>
                <a:latin typeface="Arial (Body)"/>
              </a:rPr>
              <a:t>entries for external destinations</a:t>
            </a:r>
          </a:p>
        </p:txBody>
      </p:sp>
      <p:pic>
        <p:nvPicPr>
          <p:cNvPr id="4" name="Picture 3" descr="There are 3 connected groups of routers, A S 3, A S 1, A S 2. One router in group has notes. A S 3. There are 3 routers, 3 c, 3 b, and 3 a. A S 1. There are 4 routers, 1 c, 1 a, 1 d, 1 b. 1 d has notes. 2 parts point to forwarding table. 1, Intra A S routing algorithm. 2, Inter A S routing algorithm. Part 2 is circled. A S 2. There are 3 routers, 2 a, 2 c, 2 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3245" y="1856226"/>
            <a:ext cx="4713555" cy="3336614"/>
          </a:xfrm>
          <a:prstGeom prst="rect">
            <a:avLst/>
          </a:prstGeom>
        </p:spPr>
      </p:pic>
    </p:spTree>
    <p:extLst>
      <p:ext uri="{BB962C8B-B14F-4D97-AF65-F5344CB8AC3E}">
        <p14:creationId xmlns:p14="http://schemas.microsoft.com/office/powerpoint/2010/main" val="3401023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defRPr/>
            </a:pPr>
            <a:r>
              <a:rPr lang="pt-BR" dirty="0" smtClean="0">
                <a:latin typeface="Times New Roman" panose="02020603050405020304" pitchFamily="18" charset="0"/>
                <a:cs typeface="+mj-cs"/>
              </a:rPr>
              <a:t>Inter</a:t>
            </a:r>
            <a:r>
              <a:rPr lang="pt-BR" sz="100" dirty="0" smtClean="0">
                <a:latin typeface="Times New Roman" panose="02020603050405020304" pitchFamily="18" charset="0"/>
                <a:cs typeface="+mj-cs"/>
              </a:rPr>
              <a:t> </a:t>
            </a:r>
            <a:r>
              <a:rPr lang="pt-BR" dirty="0" smtClean="0">
                <a:latin typeface="Times New Roman" panose="02020603050405020304" pitchFamily="18" charset="0"/>
                <a:cs typeface="+mj-cs"/>
              </a:rPr>
              <a:t>-</a:t>
            </a:r>
            <a:r>
              <a:rPr lang="pt-BR" sz="100" dirty="0" smtClean="0">
                <a:latin typeface="Times New Roman" panose="02020603050405020304" pitchFamily="18" charset="0"/>
                <a:cs typeface="+mj-cs"/>
              </a:rPr>
              <a:t> </a:t>
            </a:r>
            <a:r>
              <a:rPr lang="pt-BR" dirty="0" smtClean="0">
                <a:latin typeface="Times New Roman" panose="02020603050405020304" pitchFamily="18" charset="0"/>
                <a:cs typeface="+mj-cs"/>
              </a:rPr>
              <a:t>A</a:t>
            </a:r>
            <a:r>
              <a:rPr lang="pt-BR" sz="100" dirty="0" smtClean="0">
                <a:latin typeface="Times New Roman" panose="02020603050405020304" pitchFamily="18" charset="0"/>
                <a:cs typeface="+mj-cs"/>
              </a:rPr>
              <a:t> </a:t>
            </a:r>
            <a:r>
              <a:rPr lang="pt-BR" dirty="0" smtClean="0">
                <a:latin typeface="Times New Roman" panose="02020603050405020304" pitchFamily="18" charset="0"/>
                <a:cs typeface="+mj-cs"/>
              </a:rPr>
              <a:t>S </a:t>
            </a:r>
            <a:r>
              <a:rPr lang="en-US" dirty="0" smtClean="0">
                <a:latin typeface="Times New Roman" panose="02020603050405020304" pitchFamily="18" charset="0"/>
                <a:cs typeface="+mj-cs"/>
              </a:rPr>
              <a:t>Tasks</a:t>
            </a:r>
            <a:endParaRPr lang="en-US" dirty="0">
              <a:latin typeface="Times New Roman" panose="02020603050405020304" pitchFamily="18" charset="0"/>
              <a:cs typeface="+mj-cs"/>
            </a:endParaRPr>
          </a:p>
        </p:txBody>
      </p:sp>
      <p:sp>
        <p:nvSpPr>
          <p:cNvPr id="3" name="Content Placeholder 2"/>
          <p:cNvSpPr>
            <a:spLocks noGrp="1"/>
          </p:cNvSpPr>
          <p:nvPr>
            <p:ph idx="1"/>
          </p:nvPr>
        </p:nvSpPr>
        <p:spPr>
          <a:xfrm>
            <a:off x="531813" y="1468346"/>
            <a:ext cx="3810000" cy="2292905"/>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defRPr/>
            </a:pPr>
            <a:r>
              <a:rPr lang="en-US" sz="2200" dirty="0">
                <a:solidFill>
                  <a:srgbClr val="000000"/>
                </a:solidFill>
                <a:latin typeface="Arial (Body)"/>
                <a:cs typeface="+mn-cs"/>
              </a:rPr>
              <a:t>suppose router in </a:t>
            </a:r>
            <a:r>
              <a:rPr lang="en-US" sz="2200" dirty="0" smtClean="0">
                <a:solidFill>
                  <a:srgbClr val="000000"/>
                </a:solidFill>
                <a:latin typeface="Arial (Body)"/>
                <a:cs typeface="+mn-cs"/>
              </a:rPr>
              <a:t>A</a:t>
            </a:r>
            <a:r>
              <a:rPr lang="en-US" sz="100" dirty="0" smtClean="0">
                <a:solidFill>
                  <a:srgbClr val="000000"/>
                </a:solidFill>
                <a:latin typeface="Arial (Body)"/>
                <a:cs typeface="+mn-cs"/>
              </a:rPr>
              <a:t> </a:t>
            </a:r>
            <a:r>
              <a:rPr lang="en-US" sz="2200" dirty="0" smtClean="0">
                <a:solidFill>
                  <a:srgbClr val="000000"/>
                </a:solidFill>
                <a:latin typeface="Arial (Body)"/>
                <a:cs typeface="+mn-cs"/>
              </a:rPr>
              <a:t>S</a:t>
            </a:r>
            <a:r>
              <a:rPr lang="en-US" sz="2200" dirty="0" smtClean="0">
                <a:solidFill>
                  <a:srgbClr val="000000"/>
                </a:solidFill>
                <a:latin typeface="Arial (Body)"/>
              </a:rPr>
              <a:t>1</a:t>
            </a:r>
            <a:r>
              <a:rPr lang="en-US" sz="2200" dirty="0" smtClean="0">
                <a:solidFill>
                  <a:srgbClr val="000000"/>
                </a:solidFill>
                <a:latin typeface="Arial (Body)"/>
                <a:cs typeface="+mn-cs"/>
              </a:rPr>
              <a:t> </a:t>
            </a:r>
            <a:r>
              <a:rPr lang="en-US" sz="2200" dirty="0">
                <a:solidFill>
                  <a:srgbClr val="000000"/>
                </a:solidFill>
                <a:latin typeface="Arial (Body)"/>
                <a:cs typeface="+mn-cs"/>
              </a:rPr>
              <a:t>receives datagram destined outside of </a:t>
            </a:r>
            <a:r>
              <a:rPr lang="en-US" sz="2200" dirty="0" smtClean="0">
                <a:solidFill>
                  <a:srgbClr val="000000"/>
                </a:solidFill>
                <a:latin typeface="Arial (Body)"/>
                <a:cs typeface="+mn-cs"/>
              </a:rPr>
              <a:t>A</a:t>
            </a:r>
            <a:r>
              <a:rPr lang="en-US" sz="100" dirty="0" smtClean="0">
                <a:solidFill>
                  <a:srgbClr val="000000"/>
                </a:solidFill>
                <a:latin typeface="Arial (Body)"/>
                <a:cs typeface="+mn-cs"/>
              </a:rPr>
              <a:t> </a:t>
            </a:r>
            <a:r>
              <a:rPr lang="en-US" sz="2200" dirty="0" smtClean="0">
                <a:solidFill>
                  <a:srgbClr val="000000"/>
                </a:solidFill>
                <a:latin typeface="Arial (Body)"/>
                <a:cs typeface="+mn-cs"/>
              </a:rPr>
              <a:t>S</a:t>
            </a:r>
            <a:r>
              <a:rPr lang="en-US" sz="2200" dirty="0" smtClean="0">
                <a:solidFill>
                  <a:srgbClr val="000000"/>
                </a:solidFill>
                <a:latin typeface="Arial (Body)"/>
              </a:rPr>
              <a:t>1</a:t>
            </a:r>
            <a:r>
              <a:rPr lang="en-US" sz="2200" dirty="0">
                <a:solidFill>
                  <a:srgbClr val="000000"/>
                </a:solidFill>
                <a:latin typeface="Arial (Body)"/>
                <a:cs typeface="+mn-cs"/>
              </a:rPr>
              <a:t>:</a:t>
            </a:r>
          </a:p>
          <a:p>
            <a:pPr marL="741553" lvl="1" indent="-284353" eaLnBrk="0" fontAlgn="base" hangingPunct="0">
              <a:spcAft>
                <a:spcPct val="0"/>
              </a:spcAft>
              <a:buFont typeface="Arial" panose="020B0604020202020204" pitchFamily="34" charset="0"/>
              <a:buChar char="–"/>
              <a:defRPr/>
            </a:pPr>
            <a:r>
              <a:rPr lang="en-US" sz="2200" dirty="0">
                <a:solidFill>
                  <a:srgbClr val="000000"/>
                </a:solidFill>
                <a:latin typeface="Arial (Body)"/>
              </a:rPr>
              <a:t>router should forward packet to gateway router, but which one?</a:t>
            </a:r>
          </a:p>
        </p:txBody>
      </p:sp>
      <p:sp>
        <p:nvSpPr>
          <p:cNvPr id="4" name="Content Placeholder 3"/>
          <p:cNvSpPr>
            <a:spLocks noGrp="1"/>
          </p:cNvSpPr>
          <p:nvPr>
            <p:ph idx="13"/>
          </p:nvPr>
        </p:nvSpPr>
        <p:spPr>
          <a:xfrm>
            <a:off x="4638675" y="1468345"/>
            <a:ext cx="3810000" cy="2685320"/>
          </a:xfrm>
        </p:spPr>
        <p:txBody>
          <a:bodyPr wrap="square" lIns="91425" tIns="91425" rIns="91425" bIns="91425">
            <a:spAutoFit/>
          </a:bodyPr>
          <a:lstStyle/>
          <a:p>
            <a:pPr marL="0" lvl="0" indent="0" eaLnBrk="0" fontAlgn="base" hangingPunct="0">
              <a:spcAft>
                <a:spcPct val="0"/>
              </a:spcAft>
              <a:buNone/>
              <a:defRPr/>
            </a:pPr>
            <a:r>
              <a:rPr lang="en-US" sz="2000" b="1" dirty="0" smtClean="0">
                <a:solidFill>
                  <a:srgbClr val="000000"/>
                </a:solidFill>
                <a:latin typeface="Arial (Body)"/>
                <a:cs typeface="+mn-cs"/>
              </a:rPr>
              <a:t>A</a:t>
            </a:r>
            <a:r>
              <a:rPr lang="en-US" sz="100" b="1" dirty="0" smtClean="0">
                <a:solidFill>
                  <a:srgbClr val="000000"/>
                </a:solidFill>
                <a:latin typeface="Arial (Body)"/>
                <a:cs typeface="+mn-cs"/>
              </a:rPr>
              <a:t> </a:t>
            </a:r>
            <a:r>
              <a:rPr lang="en-US" sz="2000" b="1" dirty="0" smtClean="0">
                <a:solidFill>
                  <a:srgbClr val="000000"/>
                </a:solidFill>
                <a:latin typeface="Arial (Body)"/>
                <a:cs typeface="+mn-cs"/>
              </a:rPr>
              <a:t>S</a:t>
            </a:r>
            <a:r>
              <a:rPr lang="en-US" sz="2000" b="1" dirty="0" smtClean="0">
                <a:solidFill>
                  <a:srgbClr val="000000"/>
                </a:solidFill>
                <a:latin typeface="Arial (Body)"/>
              </a:rPr>
              <a:t>1</a:t>
            </a:r>
            <a:r>
              <a:rPr lang="en-US" sz="2000" b="1" dirty="0" smtClean="0">
                <a:solidFill>
                  <a:srgbClr val="000000"/>
                </a:solidFill>
                <a:latin typeface="Arial (Body)"/>
                <a:cs typeface="+mn-cs"/>
              </a:rPr>
              <a:t> </a:t>
            </a:r>
            <a:r>
              <a:rPr lang="en-US" sz="2000" b="1" dirty="0">
                <a:solidFill>
                  <a:srgbClr val="000000"/>
                </a:solidFill>
                <a:latin typeface="Arial (Body)"/>
                <a:cs typeface="+mn-cs"/>
              </a:rPr>
              <a:t>must:</a:t>
            </a:r>
          </a:p>
          <a:p>
            <a:pPr marL="432000" lvl="0" indent="-432000" eaLnBrk="0" fontAlgn="base" hangingPunct="0">
              <a:spcBef>
                <a:spcPts val="600"/>
              </a:spcBef>
              <a:spcAft>
                <a:spcPct val="0"/>
              </a:spcAft>
              <a:buFont typeface="ZapfDingbats" charset="0"/>
              <a:buAutoNum type="arabicPeriod"/>
              <a:defRPr/>
            </a:pPr>
            <a:r>
              <a:rPr lang="en-US" sz="2000" dirty="0">
                <a:solidFill>
                  <a:srgbClr val="000000"/>
                </a:solidFill>
                <a:latin typeface="Arial (Body)"/>
                <a:cs typeface="+mn-cs"/>
              </a:rPr>
              <a:t>learn which dests are reachable through </a:t>
            </a:r>
            <a:r>
              <a:rPr lang="en-US" sz="2000" dirty="0" smtClean="0">
                <a:solidFill>
                  <a:srgbClr val="000000"/>
                </a:solidFill>
                <a:latin typeface="Arial (Body)"/>
                <a:cs typeface="+mn-cs"/>
              </a:rPr>
              <a:t>A</a:t>
            </a:r>
            <a:r>
              <a:rPr lang="en-US" sz="100" dirty="0" smtClean="0">
                <a:solidFill>
                  <a:srgbClr val="000000"/>
                </a:solidFill>
                <a:latin typeface="Arial (Body)"/>
                <a:cs typeface="+mn-cs"/>
              </a:rPr>
              <a:t> </a:t>
            </a:r>
            <a:r>
              <a:rPr lang="en-US" sz="2000" dirty="0" smtClean="0">
                <a:solidFill>
                  <a:srgbClr val="000000"/>
                </a:solidFill>
                <a:latin typeface="Arial (Body)"/>
                <a:cs typeface="+mn-cs"/>
              </a:rPr>
              <a:t>S2</a:t>
            </a:r>
            <a:r>
              <a:rPr lang="en-US" sz="2000" dirty="0">
                <a:solidFill>
                  <a:srgbClr val="000000"/>
                </a:solidFill>
                <a:latin typeface="Arial (Body)"/>
                <a:cs typeface="+mn-cs"/>
              </a:rPr>
              <a:t>, which through </a:t>
            </a:r>
            <a:r>
              <a:rPr lang="en-US" sz="2000" dirty="0" smtClean="0">
                <a:solidFill>
                  <a:srgbClr val="000000"/>
                </a:solidFill>
                <a:latin typeface="Arial (Body)"/>
                <a:cs typeface="+mn-cs"/>
              </a:rPr>
              <a:t>A</a:t>
            </a:r>
            <a:r>
              <a:rPr lang="en-US" sz="100" dirty="0" smtClean="0">
                <a:solidFill>
                  <a:srgbClr val="000000"/>
                </a:solidFill>
                <a:latin typeface="Arial (Body)"/>
                <a:cs typeface="+mn-cs"/>
              </a:rPr>
              <a:t> </a:t>
            </a:r>
            <a:r>
              <a:rPr lang="en-US" sz="2000" dirty="0" smtClean="0">
                <a:solidFill>
                  <a:srgbClr val="000000"/>
                </a:solidFill>
                <a:latin typeface="Arial (Body)"/>
                <a:cs typeface="+mn-cs"/>
              </a:rPr>
              <a:t>S3</a:t>
            </a:r>
            <a:endParaRPr lang="en-US" sz="2000" dirty="0">
              <a:solidFill>
                <a:srgbClr val="000000"/>
              </a:solidFill>
              <a:latin typeface="Arial (Body)"/>
              <a:cs typeface="+mn-cs"/>
            </a:endParaRPr>
          </a:p>
          <a:p>
            <a:pPr marL="432000" lvl="0" indent="-432000" eaLnBrk="0" fontAlgn="base" hangingPunct="0">
              <a:spcBef>
                <a:spcPts val="600"/>
              </a:spcBef>
              <a:spcAft>
                <a:spcPct val="0"/>
              </a:spcAft>
              <a:buFont typeface="ZapfDingbats" charset="0"/>
              <a:buAutoNum type="arabicPeriod"/>
              <a:defRPr/>
            </a:pPr>
            <a:r>
              <a:rPr lang="en-US" sz="2000" dirty="0">
                <a:solidFill>
                  <a:srgbClr val="000000"/>
                </a:solidFill>
                <a:latin typeface="Arial (Body)"/>
                <a:cs typeface="+mn-cs"/>
              </a:rPr>
              <a:t>propagate this reachability info to all routers in </a:t>
            </a:r>
            <a:r>
              <a:rPr lang="en-US" sz="2000" dirty="0" smtClean="0">
                <a:solidFill>
                  <a:srgbClr val="000000"/>
                </a:solidFill>
                <a:latin typeface="Arial (Body)"/>
                <a:cs typeface="+mn-cs"/>
              </a:rPr>
              <a:t>A</a:t>
            </a:r>
            <a:r>
              <a:rPr lang="en-US" sz="100" dirty="0" smtClean="0">
                <a:solidFill>
                  <a:srgbClr val="000000"/>
                </a:solidFill>
                <a:latin typeface="Arial (Body)"/>
                <a:cs typeface="+mn-cs"/>
              </a:rPr>
              <a:t> </a:t>
            </a:r>
            <a:r>
              <a:rPr lang="en-US" sz="2000" dirty="0" smtClean="0">
                <a:solidFill>
                  <a:srgbClr val="000000"/>
                </a:solidFill>
                <a:latin typeface="Arial (Body)"/>
                <a:cs typeface="+mn-cs"/>
              </a:rPr>
              <a:t>S</a:t>
            </a:r>
            <a:r>
              <a:rPr lang="en-US" sz="2000" dirty="0" smtClean="0">
                <a:solidFill>
                  <a:srgbClr val="000000"/>
                </a:solidFill>
                <a:latin typeface="Arial (Body)"/>
              </a:rPr>
              <a:t>1</a:t>
            </a:r>
            <a:endParaRPr lang="en-US" sz="2000" dirty="0">
              <a:solidFill>
                <a:srgbClr val="000000"/>
              </a:solidFill>
              <a:latin typeface="Arial (Body)"/>
            </a:endParaRPr>
          </a:p>
          <a:p>
            <a:pPr marL="0" lvl="0" indent="0" eaLnBrk="0" fontAlgn="base" hangingPunct="0">
              <a:spcAft>
                <a:spcPct val="0"/>
              </a:spcAft>
              <a:buNone/>
              <a:defRPr/>
            </a:pPr>
            <a:r>
              <a:rPr lang="en-US" sz="2000" b="1" dirty="0">
                <a:solidFill>
                  <a:srgbClr val="000000"/>
                </a:solidFill>
                <a:latin typeface="Arial (Body)"/>
                <a:cs typeface="+mn-cs"/>
              </a:rPr>
              <a:t>job of </a:t>
            </a:r>
            <a:r>
              <a:rPr lang="pt-BR" sz="2000" b="1" dirty="0" smtClean="0">
                <a:solidFill>
                  <a:srgbClr val="000000"/>
                </a:solidFill>
                <a:latin typeface="Arial (Body)"/>
                <a:cs typeface="+mn-cs"/>
              </a:rPr>
              <a:t>inter-A</a:t>
            </a:r>
            <a:r>
              <a:rPr lang="pt-BR" sz="100" b="1" dirty="0" smtClean="0">
                <a:solidFill>
                  <a:srgbClr val="000000"/>
                </a:solidFill>
                <a:latin typeface="Arial (Body)"/>
                <a:cs typeface="+mn-cs"/>
              </a:rPr>
              <a:t> </a:t>
            </a:r>
            <a:r>
              <a:rPr lang="pt-BR" sz="2000" b="1" dirty="0" smtClean="0">
                <a:solidFill>
                  <a:srgbClr val="000000"/>
                </a:solidFill>
                <a:latin typeface="Arial (Body)"/>
                <a:cs typeface="+mn-cs"/>
              </a:rPr>
              <a:t>S </a:t>
            </a:r>
            <a:r>
              <a:rPr lang="en-US" sz="2000" b="1" dirty="0" smtClean="0">
                <a:solidFill>
                  <a:srgbClr val="000000"/>
                </a:solidFill>
                <a:latin typeface="Arial (Body)"/>
                <a:cs typeface="+mn-cs"/>
              </a:rPr>
              <a:t>routing</a:t>
            </a:r>
            <a:r>
              <a:rPr lang="en-US" sz="2000" b="1" dirty="0">
                <a:solidFill>
                  <a:srgbClr val="000000"/>
                </a:solidFill>
                <a:latin typeface="Arial (Body)"/>
                <a:cs typeface="+mn-cs"/>
              </a:rPr>
              <a:t>!</a:t>
            </a:r>
          </a:p>
        </p:txBody>
      </p:sp>
      <p:pic>
        <p:nvPicPr>
          <p:cNvPr id="13" name="Picture 12" descr="There are 3 connected groups of routers. A S 3, A S 1, and A S 2. A S 3, 3 routers. 3 c, 3 b connects to other networks, 3 a connects to A S 1. A S 1. There are 4 connected routers. 1 c connects to A S 3, 1 a, 1 d, 1 b connects to A S 2. A S 2. There are 3 connected routers. 2 a connects to A S 1, 2 c and 2 b connect to other network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843" y="4381671"/>
            <a:ext cx="7456314" cy="1997917"/>
          </a:xfrm>
          <a:prstGeom prst="rect">
            <a:avLst/>
          </a:prstGeom>
        </p:spPr>
      </p:pic>
    </p:spTree>
    <p:extLst>
      <p:ext uri="{BB962C8B-B14F-4D97-AF65-F5344CB8AC3E}">
        <p14:creationId xmlns:p14="http://schemas.microsoft.com/office/powerpoint/2010/main" val="2254632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defRPr/>
            </a:pPr>
            <a:r>
              <a:rPr lang="pt-BR" dirty="0" smtClean="0">
                <a:latin typeface="Times New Roman" panose="02020603050405020304" pitchFamily="18" charset="0"/>
                <a:cs typeface="+mj-cs"/>
              </a:rPr>
              <a:t>I</a:t>
            </a:r>
            <a:r>
              <a:rPr lang="pt-BR" sz="100" dirty="0" smtClean="0">
                <a:latin typeface="Times New Roman" panose="02020603050405020304" pitchFamily="18" charset="0"/>
                <a:cs typeface="+mj-cs"/>
              </a:rPr>
              <a:t> </a:t>
            </a:r>
            <a:r>
              <a:rPr lang="pt-BR" dirty="0" smtClean="0">
                <a:latin typeface="Times New Roman" panose="02020603050405020304" pitchFamily="18" charset="0"/>
                <a:cs typeface="+mj-cs"/>
              </a:rPr>
              <a:t>n</a:t>
            </a:r>
            <a:r>
              <a:rPr lang="pt-BR" sz="100" dirty="0" smtClean="0">
                <a:latin typeface="Times New Roman" panose="02020603050405020304" pitchFamily="18" charset="0"/>
                <a:cs typeface="+mj-cs"/>
              </a:rPr>
              <a:t> </a:t>
            </a:r>
            <a:r>
              <a:rPr lang="pt-BR" dirty="0" smtClean="0">
                <a:latin typeface="Times New Roman" panose="02020603050405020304" pitchFamily="18" charset="0"/>
                <a:cs typeface="+mj-cs"/>
              </a:rPr>
              <a:t>t</a:t>
            </a:r>
            <a:r>
              <a:rPr lang="pt-BR" sz="100" dirty="0" smtClean="0">
                <a:latin typeface="Times New Roman" panose="02020603050405020304" pitchFamily="18" charset="0"/>
                <a:cs typeface="+mj-cs"/>
              </a:rPr>
              <a:t> </a:t>
            </a:r>
            <a:r>
              <a:rPr lang="pt-BR" dirty="0" smtClean="0">
                <a:latin typeface="Times New Roman" panose="02020603050405020304" pitchFamily="18" charset="0"/>
                <a:cs typeface="+mj-cs"/>
              </a:rPr>
              <a:t>r</a:t>
            </a:r>
            <a:r>
              <a:rPr lang="pt-BR" sz="100" dirty="0" smtClean="0">
                <a:latin typeface="Times New Roman" panose="02020603050405020304" pitchFamily="18" charset="0"/>
                <a:cs typeface="+mj-cs"/>
              </a:rPr>
              <a:t> </a:t>
            </a:r>
            <a:r>
              <a:rPr lang="pt-BR" dirty="0" smtClean="0">
                <a:latin typeface="Times New Roman" panose="02020603050405020304" pitchFamily="18" charset="0"/>
                <a:cs typeface="+mj-cs"/>
              </a:rPr>
              <a:t>a</a:t>
            </a:r>
            <a:r>
              <a:rPr lang="pt-BR" sz="100" dirty="0" smtClean="0">
                <a:latin typeface="Times New Roman" panose="02020603050405020304" pitchFamily="18" charset="0"/>
                <a:cs typeface="+mj-cs"/>
              </a:rPr>
              <a:t> </a:t>
            </a:r>
            <a:r>
              <a:rPr lang="pt-BR" dirty="0" smtClean="0">
                <a:latin typeface="Times New Roman" panose="02020603050405020304" pitchFamily="18" charset="0"/>
                <a:cs typeface="+mj-cs"/>
              </a:rPr>
              <a:t>-</a:t>
            </a:r>
            <a:r>
              <a:rPr lang="pt-BR" sz="100" dirty="0" smtClean="0">
                <a:latin typeface="Times New Roman" panose="02020603050405020304" pitchFamily="18" charset="0"/>
                <a:cs typeface="+mj-cs"/>
              </a:rPr>
              <a:t> </a:t>
            </a:r>
            <a:r>
              <a:rPr lang="pt-BR" dirty="0" smtClean="0">
                <a:latin typeface="Times New Roman" panose="02020603050405020304" pitchFamily="18" charset="0"/>
                <a:cs typeface="+mj-cs"/>
              </a:rPr>
              <a:t>A</a:t>
            </a:r>
            <a:r>
              <a:rPr lang="pt-BR" sz="100" dirty="0" smtClean="0">
                <a:latin typeface="Times New Roman" panose="02020603050405020304" pitchFamily="18" charset="0"/>
                <a:cs typeface="+mj-cs"/>
              </a:rPr>
              <a:t> </a:t>
            </a:r>
            <a:r>
              <a:rPr lang="pt-BR" dirty="0" smtClean="0">
                <a:latin typeface="Times New Roman" panose="02020603050405020304" pitchFamily="18" charset="0"/>
                <a:cs typeface="+mj-cs"/>
              </a:rPr>
              <a:t>S </a:t>
            </a:r>
            <a:r>
              <a:rPr lang="en-US" dirty="0" smtClean="0">
                <a:latin typeface="Times New Roman" panose="02020603050405020304" pitchFamily="18" charset="0"/>
                <a:cs typeface="+mj-cs"/>
              </a:rPr>
              <a:t>Routing</a:t>
            </a:r>
            <a:endParaRPr lang="en-US" dirty="0">
              <a:latin typeface="Times New Roman" panose="02020603050405020304" pitchFamily="18" charset="0"/>
              <a:cs typeface="+mj-cs"/>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defRPr/>
            </a:pPr>
            <a:r>
              <a:rPr lang="en-US" sz="2400" dirty="0">
                <a:solidFill>
                  <a:srgbClr val="000000"/>
                </a:solidFill>
                <a:latin typeface="Arial (Body)"/>
                <a:cs typeface="+mn-cs"/>
              </a:rPr>
              <a:t>also known as </a:t>
            </a:r>
            <a:r>
              <a:rPr lang="en-US" sz="2400" b="1" dirty="0">
                <a:solidFill>
                  <a:srgbClr val="000000"/>
                </a:solidFill>
                <a:latin typeface="Arial (Body)"/>
                <a:cs typeface="+mn-cs"/>
              </a:rPr>
              <a:t>interior gateway protocols </a:t>
            </a:r>
            <a:r>
              <a:rPr lang="en-US" sz="2400" b="1" dirty="0" smtClean="0">
                <a:solidFill>
                  <a:srgbClr val="000000"/>
                </a:solidFill>
                <a:latin typeface="Arial (Body)"/>
                <a:cs typeface="+mn-cs"/>
              </a:rPr>
              <a:t>(I</a:t>
            </a:r>
            <a:r>
              <a:rPr lang="en-US" sz="100" b="1" dirty="0" smtClean="0">
                <a:solidFill>
                  <a:srgbClr val="000000"/>
                </a:solidFill>
                <a:latin typeface="Arial (Body)"/>
                <a:cs typeface="+mn-cs"/>
              </a:rPr>
              <a:t> </a:t>
            </a:r>
            <a:r>
              <a:rPr lang="en-US" sz="2400" b="1" dirty="0" smtClean="0">
                <a:solidFill>
                  <a:srgbClr val="000000"/>
                </a:solidFill>
                <a:latin typeface="Arial (Body)"/>
                <a:cs typeface="+mn-cs"/>
              </a:rPr>
              <a:t>G</a:t>
            </a:r>
            <a:r>
              <a:rPr lang="en-US" sz="100" b="1" dirty="0" smtClean="0">
                <a:solidFill>
                  <a:srgbClr val="000000"/>
                </a:solidFill>
                <a:latin typeface="Arial (Body)"/>
                <a:cs typeface="+mn-cs"/>
              </a:rPr>
              <a:t> </a:t>
            </a:r>
            <a:r>
              <a:rPr lang="en-US" sz="2400" b="1" dirty="0" smtClean="0">
                <a:solidFill>
                  <a:srgbClr val="000000"/>
                </a:solidFill>
                <a:latin typeface="Arial (Body)"/>
                <a:cs typeface="+mn-cs"/>
              </a:rPr>
              <a:t>P)</a:t>
            </a:r>
            <a:endParaRPr lang="en-US" sz="2400" b="1" dirty="0">
              <a:solidFill>
                <a:srgbClr val="000000"/>
              </a:solidFill>
              <a:latin typeface="Arial (Body)"/>
              <a:cs typeface="+mn-cs"/>
            </a:endParaRPr>
          </a:p>
          <a:p>
            <a:pPr marL="255651" lvl="0" indent="-255651" eaLnBrk="0" fontAlgn="base" hangingPunct="0">
              <a:spcAft>
                <a:spcPct val="0"/>
              </a:spcAft>
              <a:buFont typeface="Arial" panose="020B0604020202020204" pitchFamily="34" charset="0"/>
              <a:buChar char="•"/>
              <a:defRPr/>
            </a:pPr>
            <a:r>
              <a:rPr lang="en-US" sz="2400" dirty="0">
                <a:solidFill>
                  <a:srgbClr val="000000"/>
                </a:solidFill>
                <a:latin typeface="Arial (Body)"/>
                <a:cs typeface="+mn-cs"/>
              </a:rPr>
              <a:t>most common </a:t>
            </a:r>
            <a:r>
              <a:rPr lang="pt-BR" sz="2400" dirty="0" smtClean="0">
                <a:solidFill>
                  <a:srgbClr val="000000"/>
                </a:solidFill>
                <a:latin typeface="Arial (Body)"/>
                <a:cs typeface="+mn-cs"/>
              </a:rPr>
              <a:t>i</a:t>
            </a:r>
            <a:r>
              <a:rPr lang="pt-BR" sz="100" dirty="0" smtClean="0">
                <a:solidFill>
                  <a:srgbClr val="000000"/>
                </a:solidFill>
                <a:latin typeface="Arial (Body)"/>
                <a:cs typeface="+mn-cs"/>
              </a:rPr>
              <a:t> </a:t>
            </a:r>
            <a:r>
              <a:rPr lang="pt-BR" sz="2400" dirty="0" smtClean="0">
                <a:solidFill>
                  <a:srgbClr val="000000"/>
                </a:solidFill>
                <a:latin typeface="Arial (Body)"/>
                <a:cs typeface="+mn-cs"/>
              </a:rPr>
              <a:t>n</a:t>
            </a:r>
            <a:r>
              <a:rPr lang="pt-BR" sz="100" dirty="0" smtClean="0">
                <a:solidFill>
                  <a:srgbClr val="000000"/>
                </a:solidFill>
                <a:latin typeface="Arial (Body)"/>
                <a:cs typeface="+mn-cs"/>
              </a:rPr>
              <a:t> </a:t>
            </a:r>
            <a:r>
              <a:rPr lang="pt-BR" sz="2400" dirty="0" smtClean="0">
                <a:solidFill>
                  <a:srgbClr val="000000"/>
                </a:solidFill>
                <a:latin typeface="Arial (Body)"/>
                <a:cs typeface="+mn-cs"/>
              </a:rPr>
              <a:t>t</a:t>
            </a:r>
            <a:r>
              <a:rPr lang="pt-BR" sz="100" dirty="0" smtClean="0">
                <a:solidFill>
                  <a:srgbClr val="000000"/>
                </a:solidFill>
                <a:latin typeface="Arial (Body)"/>
                <a:cs typeface="+mn-cs"/>
              </a:rPr>
              <a:t> </a:t>
            </a:r>
            <a:r>
              <a:rPr lang="pt-BR" sz="2400" dirty="0" smtClean="0">
                <a:solidFill>
                  <a:srgbClr val="000000"/>
                </a:solidFill>
                <a:latin typeface="Arial (Body)"/>
                <a:cs typeface="+mn-cs"/>
              </a:rPr>
              <a:t>r</a:t>
            </a:r>
            <a:r>
              <a:rPr lang="pt-BR" sz="100" dirty="0" smtClean="0">
                <a:solidFill>
                  <a:srgbClr val="000000"/>
                </a:solidFill>
                <a:latin typeface="Arial (Body)"/>
                <a:cs typeface="+mn-cs"/>
              </a:rPr>
              <a:t> </a:t>
            </a:r>
            <a:r>
              <a:rPr lang="pt-BR" sz="2400" dirty="0" smtClean="0">
                <a:solidFill>
                  <a:srgbClr val="000000"/>
                </a:solidFill>
                <a:latin typeface="Arial (Body)"/>
                <a:cs typeface="+mn-cs"/>
              </a:rPr>
              <a:t>a</a:t>
            </a:r>
            <a:r>
              <a:rPr lang="pt-BR" sz="100" dirty="0" smtClean="0">
                <a:solidFill>
                  <a:srgbClr val="000000"/>
                </a:solidFill>
                <a:latin typeface="Arial (Body)"/>
                <a:cs typeface="+mn-cs"/>
              </a:rPr>
              <a:t> </a:t>
            </a:r>
            <a:r>
              <a:rPr lang="pt-BR" sz="2400" dirty="0" smtClean="0">
                <a:solidFill>
                  <a:srgbClr val="000000"/>
                </a:solidFill>
                <a:latin typeface="Arial (Body)"/>
                <a:cs typeface="+mn-cs"/>
              </a:rPr>
              <a:t>-</a:t>
            </a:r>
            <a:r>
              <a:rPr lang="pt-BR" sz="100" dirty="0" smtClean="0">
                <a:solidFill>
                  <a:srgbClr val="000000"/>
                </a:solidFill>
                <a:latin typeface="Arial (Body)"/>
                <a:cs typeface="+mn-cs"/>
              </a:rPr>
              <a:t> </a:t>
            </a:r>
            <a:r>
              <a:rPr lang="pt-BR" sz="2400" dirty="0" smtClean="0">
                <a:solidFill>
                  <a:srgbClr val="000000"/>
                </a:solidFill>
                <a:latin typeface="Arial (Body)"/>
                <a:cs typeface="+mn-cs"/>
              </a:rPr>
              <a:t>A</a:t>
            </a:r>
            <a:r>
              <a:rPr lang="pt-BR" sz="100" dirty="0" smtClean="0">
                <a:solidFill>
                  <a:srgbClr val="000000"/>
                </a:solidFill>
                <a:latin typeface="Arial (Body)"/>
                <a:cs typeface="+mn-cs"/>
              </a:rPr>
              <a:t> </a:t>
            </a:r>
            <a:r>
              <a:rPr lang="pt-BR" sz="2400" dirty="0" smtClean="0">
                <a:solidFill>
                  <a:srgbClr val="000000"/>
                </a:solidFill>
                <a:latin typeface="Arial (Body)"/>
                <a:cs typeface="+mn-cs"/>
              </a:rPr>
              <a:t>S </a:t>
            </a:r>
            <a:r>
              <a:rPr lang="en-US" sz="2400" dirty="0" smtClean="0">
                <a:solidFill>
                  <a:srgbClr val="000000"/>
                </a:solidFill>
                <a:latin typeface="Arial (Body)"/>
                <a:cs typeface="+mn-cs"/>
              </a:rPr>
              <a:t>routing </a:t>
            </a:r>
            <a:r>
              <a:rPr lang="en-US" sz="2400" dirty="0">
                <a:solidFill>
                  <a:srgbClr val="000000"/>
                </a:solidFill>
                <a:latin typeface="Arial (Body)"/>
                <a:cs typeface="+mn-cs"/>
              </a:rPr>
              <a:t>protocols:</a:t>
            </a:r>
          </a:p>
          <a:p>
            <a:pPr marL="741553" lvl="1" indent="-284353" eaLnBrk="0" fontAlgn="base" hangingPunct="0">
              <a:spcAft>
                <a:spcPct val="0"/>
              </a:spcAft>
              <a:buFont typeface="Arial" panose="020B0604020202020204" pitchFamily="34" charset="0"/>
              <a:buChar char="–"/>
              <a:defRPr/>
            </a:pPr>
            <a:r>
              <a:rPr lang="en-US" sz="2400" dirty="0" smtClean="0">
                <a:solidFill>
                  <a:srgbClr val="000000"/>
                </a:solidFill>
                <a:latin typeface="Arial (Body)"/>
              </a:rPr>
              <a:t>R</a:t>
            </a:r>
            <a:r>
              <a:rPr lang="en-US" sz="100" dirty="0" smtClean="0">
                <a:solidFill>
                  <a:srgbClr val="000000"/>
                </a:solidFill>
                <a:latin typeface="Arial (Body)"/>
              </a:rPr>
              <a:t>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P: </a:t>
            </a:r>
            <a:r>
              <a:rPr lang="en-US" sz="2400" dirty="0">
                <a:solidFill>
                  <a:srgbClr val="000000"/>
                </a:solidFill>
                <a:latin typeface="Arial (Body)"/>
              </a:rPr>
              <a:t>Routing Information Protocol</a:t>
            </a:r>
          </a:p>
          <a:p>
            <a:pPr marL="741553" lvl="1" indent="-284353" eaLnBrk="0" fontAlgn="base" hangingPunct="0">
              <a:spcAft>
                <a:spcPct val="0"/>
              </a:spcAft>
              <a:buFont typeface="Arial" panose="020B0604020202020204" pitchFamily="34" charset="0"/>
              <a:buChar char="–"/>
              <a:defRPr/>
            </a:pPr>
            <a:r>
              <a:rPr lang="en-US" sz="2400" dirty="0" smtClean="0">
                <a:solidFill>
                  <a:srgbClr val="000000"/>
                </a:solidFill>
                <a:latin typeface="Arial (Body)"/>
              </a:rPr>
              <a:t>O</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P</a:t>
            </a:r>
            <a:r>
              <a:rPr lang="en-US" sz="100" dirty="0" smtClean="0">
                <a:solidFill>
                  <a:srgbClr val="000000"/>
                </a:solidFill>
                <a:latin typeface="Arial (Body)"/>
              </a:rPr>
              <a:t> </a:t>
            </a:r>
            <a:r>
              <a:rPr lang="en-US" sz="2400" dirty="0" smtClean="0">
                <a:solidFill>
                  <a:srgbClr val="000000"/>
                </a:solidFill>
                <a:latin typeface="Arial (Body)"/>
              </a:rPr>
              <a:t>F: </a:t>
            </a:r>
            <a:r>
              <a:rPr lang="en-US" sz="2400" dirty="0">
                <a:solidFill>
                  <a:srgbClr val="000000"/>
                </a:solidFill>
                <a:latin typeface="Arial (Body)"/>
              </a:rPr>
              <a:t>Open Shortest Path First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a:t>
            </a:r>
            <a:r>
              <a:rPr lang="en-US" sz="100" dirty="0" smtClean="0">
                <a:solidFill>
                  <a:srgbClr val="000000"/>
                </a:solidFill>
                <a:latin typeface="Arial (Body)"/>
              </a:rPr>
              <a:t>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 protocol </a:t>
            </a:r>
            <a:r>
              <a:rPr lang="en-US" sz="2400" dirty="0">
                <a:solidFill>
                  <a:srgbClr val="000000"/>
                </a:solidFill>
                <a:latin typeface="Arial (Body)"/>
              </a:rPr>
              <a:t>essentially same as </a:t>
            </a:r>
            <a:r>
              <a:rPr lang="en-US" sz="2400" dirty="0" smtClean="0">
                <a:solidFill>
                  <a:srgbClr val="000000"/>
                </a:solidFill>
                <a:latin typeface="Arial (Body)"/>
              </a:rPr>
              <a:t>O</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P</a:t>
            </a:r>
            <a:r>
              <a:rPr lang="en-US" sz="100" dirty="0" smtClean="0">
                <a:solidFill>
                  <a:srgbClr val="000000"/>
                </a:solidFill>
                <a:latin typeface="Arial (Body)"/>
              </a:rPr>
              <a:t> </a:t>
            </a:r>
            <a:r>
              <a:rPr lang="en-US" sz="2400" dirty="0" smtClean="0">
                <a:solidFill>
                  <a:srgbClr val="000000"/>
                </a:solidFill>
                <a:latin typeface="Arial (Body)"/>
              </a:rPr>
              <a:t>F)</a:t>
            </a:r>
            <a:endParaRPr lang="en-US" sz="2400" dirty="0">
              <a:solidFill>
                <a:srgbClr val="000000"/>
              </a:solidFill>
              <a:latin typeface="Arial (Body)"/>
            </a:endParaRPr>
          </a:p>
          <a:p>
            <a:pPr marL="741553" lvl="1" indent="-284353" eaLnBrk="0" fontAlgn="base" hangingPunct="0">
              <a:spcAft>
                <a:spcPct val="0"/>
              </a:spcAft>
              <a:buFont typeface="Arial" panose="020B0604020202020204" pitchFamily="34" charset="0"/>
              <a:buChar char="–"/>
              <a:defRPr/>
            </a:pP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G</a:t>
            </a:r>
            <a:r>
              <a:rPr lang="en-US" sz="100" dirty="0" smtClean="0">
                <a:solidFill>
                  <a:srgbClr val="000000"/>
                </a:solidFill>
                <a:latin typeface="Arial (Body)"/>
              </a:rPr>
              <a:t> </a:t>
            </a:r>
            <a:r>
              <a:rPr lang="en-US" sz="2400" dirty="0" smtClean="0">
                <a:solidFill>
                  <a:srgbClr val="000000"/>
                </a:solidFill>
                <a:latin typeface="Arial (Body)"/>
              </a:rPr>
              <a:t>R</a:t>
            </a:r>
            <a:r>
              <a:rPr lang="en-US" sz="100" dirty="0" smtClean="0">
                <a:solidFill>
                  <a:srgbClr val="000000"/>
                </a:solidFill>
                <a:latin typeface="Arial (Body)"/>
              </a:rPr>
              <a:t> </a:t>
            </a:r>
            <a:r>
              <a:rPr lang="en-US" sz="2400" dirty="0" smtClean="0">
                <a:solidFill>
                  <a:srgbClr val="000000"/>
                </a:solidFill>
                <a:latin typeface="Arial (Body)"/>
              </a:rPr>
              <a:t>P: </a:t>
            </a:r>
            <a:r>
              <a:rPr lang="en-US" sz="2400" dirty="0">
                <a:solidFill>
                  <a:srgbClr val="000000"/>
                </a:solidFill>
                <a:latin typeface="Arial (Body)"/>
              </a:rPr>
              <a:t>Interior Gateway Routing Protocol (Cisco proprietary for decades, until 2016)</a:t>
            </a:r>
          </a:p>
        </p:txBody>
      </p:sp>
    </p:spTree>
    <p:extLst>
      <p:ext uri="{BB962C8B-B14F-4D97-AF65-F5344CB8AC3E}">
        <p14:creationId xmlns:p14="http://schemas.microsoft.com/office/powerpoint/2010/main" val="2861779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O</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S</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P</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F (Open Shortest Path First)</a:t>
            </a:r>
            <a:endParaRPr lang="en-US" dirty="0">
              <a:latin typeface="Times New Roman" panose="02020603050405020304" pitchFamily="18" charset="0"/>
              <a:cs typeface="+mj-cs"/>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altLang="ja-JP" sz="2200" dirty="0" smtClean="0">
                <a:solidFill>
                  <a:srgbClr val="000000"/>
                </a:solidFill>
                <a:latin typeface="Arial (Body)"/>
              </a:rPr>
              <a:t>“open”: </a:t>
            </a:r>
            <a:r>
              <a:rPr lang="en-US" altLang="ja-JP" sz="2200" dirty="0">
                <a:solidFill>
                  <a:srgbClr val="000000"/>
                </a:solidFill>
                <a:latin typeface="Arial (Body)"/>
              </a:rPr>
              <a:t>publicly available</a:t>
            </a: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rPr>
              <a:t>uses link-state </a:t>
            </a:r>
            <a:r>
              <a:rPr lang="en-US" sz="2200" dirty="0" smtClean="0">
                <a:solidFill>
                  <a:srgbClr val="000000"/>
                </a:solidFill>
                <a:latin typeface="Arial (Body)"/>
              </a:rPr>
              <a:t>algorithm</a:t>
            </a:r>
            <a:endParaRPr lang="en-US" sz="2200" dirty="0">
              <a:solidFill>
                <a:srgbClr val="000000"/>
              </a:solidFill>
              <a:latin typeface="Arial (Body)"/>
            </a:endParaRP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rPr>
              <a:t>link state packet dissemination</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rPr>
              <a:t>topology map at each node</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rPr>
              <a:t>route computation using </a:t>
            </a:r>
            <a:r>
              <a:rPr lang="en-US" sz="2200" dirty="0" smtClean="0">
                <a:solidFill>
                  <a:srgbClr val="000000"/>
                </a:solidFill>
                <a:latin typeface="Arial (Body)"/>
              </a:rPr>
              <a:t>Dijkstra</a:t>
            </a:r>
            <a:r>
              <a:rPr lang="en-US" altLang="ja-JP" sz="2200" dirty="0" smtClean="0">
                <a:solidFill>
                  <a:srgbClr val="000000"/>
                </a:solidFill>
                <a:latin typeface="Arial (Body)"/>
              </a:rPr>
              <a:t>’s </a:t>
            </a:r>
            <a:r>
              <a:rPr lang="en-US" altLang="ja-JP" sz="2200" dirty="0">
                <a:solidFill>
                  <a:srgbClr val="000000"/>
                </a:solidFill>
                <a:latin typeface="Arial (Body)"/>
              </a:rPr>
              <a:t>algorithm</a:t>
            </a: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rPr>
              <a:t>router floods </a:t>
            </a:r>
            <a:r>
              <a:rPr lang="en-US" sz="2200" dirty="0" smtClean="0">
                <a:solidFill>
                  <a:srgbClr val="000000"/>
                </a:solidFill>
                <a:latin typeface="Arial (Body)"/>
              </a:rPr>
              <a:t>O</a:t>
            </a:r>
            <a:r>
              <a:rPr lang="en-US" sz="100" dirty="0" smtClean="0">
                <a:solidFill>
                  <a:srgbClr val="000000"/>
                </a:solidFill>
                <a:latin typeface="Arial (Body)"/>
              </a:rPr>
              <a:t> </a:t>
            </a:r>
            <a:r>
              <a:rPr lang="en-US" sz="2200" dirty="0" smtClean="0">
                <a:solidFill>
                  <a:srgbClr val="000000"/>
                </a:solidFill>
                <a:latin typeface="Arial (Body)"/>
              </a:rPr>
              <a:t>S</a:t>
            </a:r>
            <a:r>
              <a:rPr lang="en-US" sz="100" dirty="0" smtClean="0">
                <a:solidFill>
                  <a:srgbClr val="000000"/>
                </a:solidFill>
                <a:latin typeface="Arial (Body)"/>
              </a:rPr>
              <a:t> </a:t>
            </a:r>
            <a:r>
              <a:rPr lang="en-US" sz="2200" dirty="0" smtClean="0">
                <a:solidFill>
                  <a:srgbClr val="000000"/>
                </a:solidFill>
                <a:latin typeface="Arial (Body)"/>
              </a:rPr>
              <a:t>P</a:t>
            </a:r>
            <a:r>
              <a:rPr lang="en-US" sz="100" dirty="0" smtClean="0">
                <a:solidFill>
                  <a:srgbClr val="000000"/>
                </a:solidFill>
                <a:latin typeface="Arial (Body)"/>
              </a:rPr>
              <a:t> </a:t>
            </a:r>
            <a:r>
              <a:rPr lang="en-US" sz="2200" dirty="0" smtClean="0">
                <a:solidFill>
                  <a:srgbClr val="000000"/>
                </a:solidFill>
                <a:latin typeface="Arial (Body)"/>
              </a:rPr>
              <a:t>F link-state </a:t>
            </a:r>
            <a:r>
              <a:rPr lang="en-US" sz="2200" dirty="0">
                <a:solidFill>
                  <a:srgbClr val="000000"/>
                </a:solidFill>
                <a:latin typeface="Arial (Body)"/>
              </a:rPr>
              <a:t>advertisements to all other routers in </a:t>
            </a:r>
            <a:r>
              <a:rPr lang="en-US" sz="2200" b="1" dirty="0">
                <a:solidFill>
                  <a:srgbClr val="000000"/>
                </a:solidFill>
                <a:latin typeface="Arial (Body)"/>
              </a:rPr>
              <a:t>entire</a:t>
            </a:r>
            <a:r>
              <a:rPr lang="en-US" sz="2200" dirty="0">
                <a:solidFill>
                  <a:srgbClr val="000000"/>
                </a:solidFill>
                <a:latin typeface="Arial (Body)"/>
              </a:rPr>
              <a:t> </a:t>
            </a:r>
            <a:r>
              <a:rPr lang="en-US" sz="2200" dirty="0" smtClean="0">
                <a:solidFill>
                  <a:srgbClr val="000000"/>
                </a:solidFill>
                <a:latin typeface="Arial (Body)"/>
              </a:rPr>
              <a:t>A</a:t>
            </a:r>
            <a:r>
              <a:rPr lang="en-US" sz="100" dirty="0" smtClean="0">
                <a:solidFill>
                  <a:srgbClr val="000000"/>
                </a:solidFill>
                <a:latin typeface="Arial (Body)"/>
              </a:rPr>
              <a:t> </a:t>
            </a:r>
            <a:r>
              <a:rPr lang="en-US" sz="2200" dirty="0" smtClean="0">
                <a:solidFill>
                  <a:srgbClr val="000000"/>
                </a:solidFill>
                <a:latin typeface="Arial (Body)"/>
              </a:rPr>
              <a:t>S</a:t>
            </a:r>
            <a:endParaRPr lang="en-US" sz="2200" dirty="0">
              <a:solidFill>
                <a:srgbClr val="000000"/>
              </a:solidFill>
              <a:latin typeface="Arial (Body)"/>
            </a:endParaRP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rPr>
              <a:t>carried in </a:t>
            </a:r>
            <a:r>
              <a:rPr lang="en-US" sz="2200" dirty="0" smtClean="0">
                <a:solidFill>
                  <a:srgbClr val="000000"/>
                </a:solidFill>
                <a:latin typeface="Arial (Body)"/>
              </a:rPr>
              <a:t>O</a:t>
            </a:r>
            <a:r>
              <a:rPr lang="en-US" sz="100" dirty="0" smtClean="0">
                <a:solidFill>
                  <a:srgbClr val="000000"/>
                </a:solidFill>
                <a:latin typeface="Arial (Body)"/>
              </a:rPr>
              <a:t> </a:t>
            </a:r>
            <a:r>
              <a:rPr lang="en-US" sz="2200" dirty="0" smtClean="0">
                <a:solidFill>
                  <a:srgbClr val="000000"/>
                </a:solidFill>
                <a:latin typeface="Arial (Body)"/>
              </a:rPr>
              <a:t>S</a:t>
            </a:r>
            <a:r>
              <a:rPr lang="en-US" sz="100" dirty="0" smtClean="0">
                <a:solidFill>
                  <a:srgbClr val="000000"/>
                </a:solidFill>
                <a:latin typeface="Arial (Body)"/>
              </a:rPr>
              <a:t> </a:t>
            </a:r>
            <a:r>
              <a:rPr lang="en-US" sz="2200" dirty="0" smtClean="0">
                <a:solidFill>
                  <a:srgbClr val="000000"/>
                </a:solidFill>
                <a:latin typeface="Arial (Body)"/>
              </a:rPr>
              <a:t>P</a:t>
            </a:r>
            <a:r>
              <a:rPr lang="en-US" sz="100" dirty="0" smtClean="0">
                <a:solidFill>
                  <a:srgbClr val="000000"/>
                </a:solidFill>
                <a:latin typeface="Arial (Body)"/>
              </a:rPr>
              <a:t> </a:t>
            </a:r>
            <a:r>
              <a:rPr lang="en-US" sz="2200" dirty="0" smtClean="0">
                <a:solidFill>
                  <a:srgbClr val="000000"/>
                </a:solidFill>
                <a:latin typeface="Arial (Body)"/>
              </a:rPr>
              <a:t>F messages </a:t>
            </a:r>
            <a:r>
              <a:rPr lang="en-US" sz="2200" dirty="0">
                <a:solidFill>
                  <a:srgbClr val="000000"/>
                </a:solidFill>
                <a:latin typeface="Arial (Body)"/>
              </a:rPr>
              <a:t>directly over </a:t>
            </a:r>
            <a:r>
              <a:rPr lang="en-US" sz="2200" dirty="0" smtClean="0">
                <a:solidFill>
                  <a:srgbClr val="000000"/>
                </a:solidFill>
                <a:latin typeface="Arial (Body)"/>
              </a:rPr>
              <a:t>I</a:t>
            </a:r>
            <a:r>
              <a:rPr lang="en-US" sz="100" dirty="0" smtClean="0">
                <a:solidFill>
                  <a:srgbClr val="000000"/>
                </a:solidFill>
                <a:latin typeface="Arial (Body)"/>
              </a:rPr>
              <a:t> </a:t>
            </a:r>
            <a:r>
              <a:rPr lang="en-US" sz="2200" dirty="0" smtClean="0">
                <a:solidFill>
                  <a:srgbClr val="000000"/>
                </a:solidFill>
                <a:latin typeface="Arial (Body)"/>
              </a:rPr>
              <a:t>P (</a:t>
            </a:r>
            <a:r>
              <a:rPr lang="en-US" sz="2200" dirty="0">
                <a:solidFill>
                  <a:srgbClr val="000000"/>
                </a:solidFill>
                <a:latin typeface="Arial (Body)"/>
              </a:rPr>
              <a:t>rather than </a:t>
            </a:r>
            <a:r>
              <a:rPr lang="en-US" sz="2200" dirty="0" smtClean="0">
                <a:solidFill>
                  <a:srgbClr val="000000"/>
                </a:solidFill>
                <a:latin typeface="Arial (Body)"/>
              </a:rPr>
              <a:t>T</a:t>
            </a:r>
            <a:r>
              <a:rPr lang="en-US" sz="100" dirty="0" smtClean="0">
                <a:solidFill>
                  <a:srgbClr val="000000"/>
                </a:solidFill>
                <a:latin typeface="Arial (Body)"/>
              </a:rPr>
              <a:t> </a:t>
            </a:r>
            <a:r>
              <a:rPr lang="en-US" sz="2200" dirty="0" smtClean="0">
                <a:solidFill>
                  <a:srgbClr val="000000"/>
                </a:solidFill>
                <a:latin typeface="Arial (Body)"/>
              </a:rPr>
              <a:t>C</a:t>
            </a:r>
            <a:r>
              <a:rPr lang="en-US" sz="100" dirty="0" smtClean="0">
                <a:solidFill>
                  <a:srgbClr val="000000"/>
                </a:solidFill>
                <a:latin typeface="Arial (Body)"/>
              </a:rPr>
              <a:t> </a:t>
            </a:r>
            <a:r>
              <a:rPr lang="en-US" sz="2200" dirty="0" smtClean="0">
                <a:solidFill>
                  <a:srgbClr val="000000"/>
                </a:solidFill>
                <a:latin typeface="Arial (Body)"/>
              </a:rPr>
              <a:t>P or U</a:t>
            </a:r>
            <a:r>
              <a:rPr lang="en-US" sz="100" dirty="0" smtClean="0">
                <a:solidFill>
                  <a:srgbClr val="000000"/>
                </a:solidFill>
                <a:latin typeface="Arial (Body)"/>
              </a:rPr>
              <a:t> </a:t>
            </a:r>
            <a:r>
              <a:rPr lang="en-US" sz="2200" dirty="0" smtClean="0">
                <a:solidFill>
                  <a:srgbClr val="000000"/>
                </a:solidFill>
                <a:latin typeface="Arial (Body)"/>
              </a:rPr>
              <a:t>D</a:t>
            </a:r>
            <a:r>
              <a:rPr lang="en-US" sz="100" dirty="0" smtClean="0">
                <a:solidFill>
                  <a:srgbClr val="000000"/>
                </a:solidFill>
                <a:latin typeface="Arial (Body)"/>
              </a:rPr>
              <a:t> </a:t>
            </a:r>
            <a:r>
              <a:rPr lang="en-US" sz="2200" dirty="0" smtClean="0">
                <a:solidFill>
                  <a:srgbClr val="000000"/>
                </a:solidFill>
                <a:latin typeface="Arial (Body)"/>
              </a:rPr>
              <a:t>P</a:t>
            </a:r>
            <a:endParaRPr lang="en-US" sz="2200" dirty="0">
              <a:solidFill>
                <a:srgbClr val="000000"/>
              </a:solidFill>
              <a:latin typeface="Arial (Body)"/>
            </a:endParaRP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rPr>
              <a:t>link state: for each attached link</a:t>
            </a:r>
          </a:p>
          <a:p>
            <a:pPr marL="255651" lvl="0" indent="-255651" eaLnBrk="0" fontAlgn="base" hangingPunct="0">
              <a:spcAft>
                <a:spcPct val="0"/>
              </a:spcAft>
              <a:buFont typeface="Arial" panose="020B0604020202020204" pitchFamily="34" charset="0"/>
              <a:buChar char="•"/>
            </a:pPr>
            <a:r>
              <a:rPr lang="en-US" sz="2200" b="1" dirty="0" smtClean="0">
                <a:solidFill>
                  <a:srgbClr val="000000"/>
                </a:solidFill>
                <a:latin typeface="Arial (Body)"/>
              </a:rPr>
              <a:t>I</a:t>
            </a:r>
            <a:r>
              <a:rPr lang="en-US" sz="100" b="1" dirty="0" smtClean="0">
                <a:solidFill>
                  <a:srgbClr val="000000"/>
                </a:solidFill>
                <a:latin typeface="Arial (Body)"/>
              </a:rPr>
              <a:t> </a:t>
            </a:r>
            <a:r>
              <a:rPr lang="en-US" sz="2200" b="1" dirty="0" smtClean="0">
                <a:solidFill>
                  <a:srgbClr val="000000"/>
                </a:solidFill>
                <a:latin typeface="Arial (Body)"/>
              </a:rPr>
              <a:t>S - I</a:t>
            </a:r>
            <a:r>
              <a:rPr lang="en-US" sz="100" b="1" dirty="0" smtClean="0">
                <a:solidFill>
                  <a:srgbClr val="000000"/>
                </a:solidFill>
                <a:latin typeface="Arial (Body)"/>
              </a:rPr>
              <a:t> </a:t>
            </a:r>
            <a:r>
              <a:rPr lang="en-US" sz="2200" b="1" dirty="0" smtClean="0">
                <a:solidFill>
                  <a:srgbClr val="000000"/>
                </a:solidFill>
                <a:latin typeface="Arial (Body)"/>
              </a:rPr>
              <a:t>S routing</a:t>
            </a:r>
            <a:r>
              <a:rPr lang="en-US" sz="2200" dirty="0" smtClean="0">
                <a:solidFill>
                  <a:srgbClr val="000000"/>
                </a:solidFill>
                <a:latin typeface="Arial (Body)"/>
              </a:rPr>
              <a:t> </a:t>
            </a:r>
            <a:r>
              <a:rPr lang="en-US" sz="2200" dirty="0">
                <a:solidFill>
                  <a:srgbClr val="000000"/>
                </a:solidFill>
                <a:latin typeface="Arial (Body)"/>
              </a:rPr>
              <a:t>protocol: nearly identical to </a:t>
            </a:r>
            <a:r>
              <a:rPr lang="en-US" sz="2200" dirty="0" smtClean="0">
                <a:solidFill>
                  <a:srgbClr val="000000"/>
                </a:solidFill>
                <a:latin typeface="Arial (Body)"/>
              </a:rPr>
              <a:t>O</a:t>
            </a:r>
            <a:r>
              <a:rPr lang="en-US" sz="100" dirty="0" smtClean="0">
                <a:solidFill>
                  <a:srgbClr val="000000"/>
                </a:solidFill>
                <a:latin typeface="Arial (Body)"/>
              </a:rPr>
              <a:t> </a:t>
            </a:r>
            <a:r>
              <a:rPr lang="en-US" sz="2200" dirty="0" smtClean="0">
                <a:solidFill>
                  <a:srgbClr val="000000"/>
                </a:solidFill>
                <a:latin typeface="Arial (Body)"/>
              </a:rPr>
              <a:t>S</a:t>
            </a:r>
            <a:r>
              <a:rPr lang="en-US" sz="100" dirty="0" smtClean="0">
                <a:solidFill>
                  <a:srgbClr val="000000"/>
                </a:solidFill>
                <a:latin typeface="Arial (Body)"/>
              </a:rPr>
              <a:t> </a:t>
            </a:r>
            <a:r>
              <a:rPr lang="en-US" sz="2200" dirty="0" smtClean="0">
                <a:solidFill>
                  <a:srgbClr val="000000"/>
                </a:solidFill>
                <a:latin typeface="Arial (Body)"/>
              </a:rPr>
              <a:t>P</a:t>
            </a:r>
            <a:r>
              <a:rPr lang="en-US" sz="100" dirty="0" smtClean="0">
                <a:solidFill>
                  <a:srgbClr val="000000"/>
                </a:solidFill>
                <a:latin typeface="Arial (Body)"/>
              </a:rPr>
              <a:t> </a:t>
            </a:r>
            <a:r>
              <a:rPr lang="en-US" sz="2200" dirty="0" smtClean="0">
                <a:solidFill>
                  <a:srgbClr val="000000"/>
                </a:solidFill>
                <a:latin typeface="Arial (Body)"/>
              </a:rPr>
              <a:t>F</a:t>
            </a:r>
            <a:endParaRPr lang="en-US" sz="2200" dirty="0">
              <a:solidFill>
                <a:srgbClr val="000000"/>
              </a:solidFill>
              <a:latin typeface="Arial (Body)"/>
            </a:endParaRPr>
          </a:p>
        </p:txBody>
      </p:sp>
    </p:spTree>
    <p:extLst>
      <p:ext uri="{BB962C8B-B14F-4D97-AF65-F5344CB8AC3E}">
        <p14:creationId xmlns:p14="http://schemas.microsoft.com/office/powerpoint/2010/main" val="3094273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rPr>
              <a:t>O</a:t>
            </a:r>
            <a:r>
              <a:rPr lang="en-US" sz="100" dirty="0" smtClean="0">
                <a:latin typeface="Times New Roman" panose="02020603050405020304" pitchFamily="18" charset="0"/>
              </a:rPr>
              <a:t> </a:t>
            </a:r>
            <a:r>
              <a:rPr lang="en-US" dirty="0" smtClean="0">
                <a:latin typeface="Times New Roman" panose="02020603050405020304" pitchFamily="18" charset="0"/>
              </a:rPr>
              <a:t>S</a:t>
            </a:r>
            <a:r>
              <a:rPr lang="en-US" sz="100" dirty="0" smtClean="0">
                <a:latin typeface="Times New Roman" panose="02020603050405020304" pitchFamily="18" charset="0"/>
              </a:rPr>
              <a:t> </a:t>
            </a:r>
            <a:r>
              <a:rPr lang="en-US" dirty="0" smtClean="0">
                <a:latin typeface="Times New Roman" panose="02020603050405020304" pitchFamily="18" charset="0"/>
              </a:rPr>
              <a:t>P</a:t>
            </a:r>
            <a:r>
              <a:rPr lang="en-US" sz="100" dirty="0" smtClean="0">
                <a:latin typeface="Times New Roman" panose="02020603050405020304" pitchFamily="18" charset="0"/>
              </a:rPr>
              <a:t> </a:t>
            </a:r>
            <a:r>
              <a:rPr lang="en-US" dirty="0" smtClean="0">
                <a:latin typeface="Times New Roman" panose="02020603050405020304" pitchFamily="18" charset="0"/>
              </a:rPr>
              <a:t>F “Advanced” Features</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rPr>
              <a:t>security</a:t>
            </a:r>
            <a:r>
              <a:rPr lang="en-US" sz="2400" i="1" dirty="0">
                <a:solidFill>
                  <a:srgbClr val="000000"/>
                </a:solidFill>
                <a:latin typeface="Arial (Body)"/>
              </a:rPr>
              <a:t>:</a:t>
            </a:r>
            <a:r>
              <a:rPr lang="en-US" sz="2400" dirty="0">
                <a:solidFill>
                  <a:srgbClr val="000000"/>
                </a:solidFill>
                <a:latin typeface="Arial (Body)"/>
              </a:rPr>
              <a:t> all </a:t>
            </a:r>
            <a:r>
              <a:rPr lang="en-US" sz="2400" dirty="0" smtClean="0">
                <a:solidFill>
                  <a:srgbClr val="000000"/>
                </a:solidFill>
                <a:latin typeface="Arial (Body)"/>
              </a:rPr>
              <a:t>O</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P</a:t>
            </a:r>
            <a:r>
              <a:rPr lang="en-US" sz="100" dirty="0" smtClean="0">
                <a:solidFill>
                  <a:srgbClr val="000000"/>
                </a:solidFill>
                <a:latin typeface="Arial (Body)"/>
              </a:rPr>
              <a:t> </a:t>
            </a:r>
            <a:r>
              <a:rPr lang="en-US" sz="2400" dirty="0" smtClean="0">
                <a:solidFill>
                  <a:srgbClr val="000000"/>
                </a:solidFill>
                <a:latin typeface="Arial (Body)"/>
              </a:rPr>
              <a:t>F messages </a:t>
            </a:r>
            <a:r>
              <a:rPr lang="en-US" sz="2400" dirty="0">
                <a:solidFill>
                  <a:srgbClr val="000000"/>
                </a:solidFill>
                <a:latin typeface="Arial (Body)"/>
              </a:rPr>
              <a:t>authenticated (to prevent malicious </a:t>
            </a:r>
            <a:r>
              <a:rPr lang="en-US" sz="2400" dirty="0" smtClean="0">
                <a:solidFill>
                  <a:srgbClr val="000000"/>
                </a:solidFill>
                <a:latin typeface="Arial (Body)"/>
              </a:rPr>
              <a:t>intrusion)</a:t>
            </a:r>
            <a:endParaRPr lang="en-US" sz="2400" dirty="0">
              <a:solidFill>
                <a:srgbClr val="000000"/>
              </a:solidFill>
              <a:latin typeface="Arial (Body)"/>
            </a:endParaRPr>
          </a:p>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rPr>
              <a:t>multiple</a:t>
            </a:r>
            <a:r>
              <a:rPr lang="en-US" sz="2400" dirty="0">
                <a:solidFill>
                  <a:srgbClr val="000000"/>
                </a:solidFill>
                <a:latin typeface="Arial (Body)"/>
              </a:rPr>
              <a:t> same-cost </a:t>
            </a:r>
            <a:r>
              <a:rPr lang="en-US" sz="2400" b="1" dirty="0">
                <a:solidFill>
                  <a:srgbClr val="000000"/>
                </a:solidFill>
                <a:latin typeface="Arial (Body)"/>
              </a:rPr>
              <a:t>paths</a:t>
            </a:r>
            <a:r>
              <a:rPr lang="en-US" sz="2400" dirty="0">
                <a:solidFill>
                  <a:srgbClr val="000000"/>
                </a:solidFill>
                <a:latin typeface="Arial (Body)"/>
              </a:rPr>
              <a:t> allowed (only one path in </a:t>
            </a:r>
            <a:r>
              <a:rPr lang="en-US" sz="2400" dirty="0" smtClean="0">
                <a:solidFill>
                  <a:srgbClr val="000000"/>
                </a:solidFill>
                <a:latin typeface="Arial (Body)"/>
              </a:rPr>
              <a:t>R</a:t>
            </a:r>
            <a:r>
              <a:rPr lang="en-US" sz="100" dirty="0" smtClean="0">
                <a:solidFill>
                  <a:srgbClr val="000000"/>
                </a:solidFill>
                <a:latin typeface="Arial (Body)"/>
              </a:rPr>
              <a:t>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P)</a:t>
            </a:r>
            <a:endParaRPr lang="en-US" sz="2400" dirty="0">
              <a:solidFill>
                <a:srgbClr val="000000"/>
              </a:solidFill>
              <a:latin typeface="Arial (Body)"/>
            </a:endParaRP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rPr>
              <a:t>for each link, multiple cost metrics for different </a:t>
            </a:r>
            <a:r>
              <a:rPr lang="en-US" sz="2400" b="1" dirty="0" smtClean="0">
                <a:solidFill>
                  <a:srgbClr val="000000"/>
                </a:solidFill>
                <a:latin typeface="Arial (Body)"/>
              </a:rPr>
              <a:t>T</a:t>
            </a:r>
            <a:r>
              <a:rPr lang="en-US" sz="100" b="1" dirty="0" smtClean="0">
                <a:solidFill>
                  <a:srgbClr val="000000"/>
                </a:solidFill>
                <a:latin typeface="Arial (Body)"/>
              </a:rPr>
              <a:t> </a:t>
            </a:r>
            <a:r>
              <a:rPr lang="en-US" sz="2400" b="1" dirty="0" smtClean="0">
                <a:solidFill>
                  <a:srgbClr val="000000"/>
                </a:solidFill>
                <a:latin typeface="Arial (Body)"/>
              </a:rPr>
              <a:t>O</a:t>
            </a:r>
            <a:r>
              <a:rPr lang="en-US" sz="100" b="1" dirty="0" smtClean="0">
                <a:solidFill>
                  <a:srgbClr val="000000"/>
                </a:solidFill>
                <a:latin typeface="Arial (Body)"/>
              </a:rPr>
              <a:t> </a:t>
            </a:r>
            <a:r>
              <a:rPr lang="en-US" sz="2400" b="1" dirty="0" smtClean="0">
                <a:solidFill>
                  <a:srgbClr val="000000"/>
                </a:solidFill>
                <a:latin typeface="Arial (Body)"/>
              </a:rPr>
              <a:t>S </a:t>
            </a:r>
            <a:r>
              <a:rPr lang="en-US" sz="2400" dirty="0" smtClean="0">
                <a:solidFill>
                  <a:srgbClr val="000000"/>
                </a:solidFill>
                <a:latin typeface="Arial (Body)"/>
              </a:rPr>
              <a:t>(</a:t>
            </a:r>
            <a:r>
              <a:rPr lang="en-US" sz="2400" dirty="0">
                <a:solidFill>
                  <a:srgbClr val="000000"/>
                </a:solidFill>
                <a:latin typeface="Arial (Body)"/>
              </a:rPr>
              <a:t>e.g., satellite link cost set </a:t>
            </a:r>
            <a:r>
              <a:rPr lang="en-US" altLang="ja-JP" sz="2400" dirty="0">
                <a:solidFill>
                  <a:srgbClr val="000000"/>
                </a:solidFill>
                <a:latin typeface="Arial (Body)"/>
              </a:rPr>
              <a:t>low for best effort ToS; high for real-time ToS)</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rPr>
              <a:t>integrated uni- and </a:t>
            </a:r>
            <a:r>
              <a:rPr lang="en-US" sz="2400" b="1" dirty="0">
                <a:solidFill>
                  <a:srgbClr val="000000"/>
                </a:solidFill>
                <a:latin typeface="Arial (Body)"/>
              </a:rPr>
              <a:t>multi-cast</a:t>
            </a:r>
            <a:r>
              <a:rPr lang="en-US" sz="2400" dirty="0">
                <a:solidFill>
                  <a:srgbClr val="000000"/>
                </a:solidFill>
                <a:latin typeface="Arial (Body)"/>
              </a:rPr>
              <a:t> </a:t>
            </a:r>
            <a:r>
              <a:rPr lang="en-US" sz="2400" dirty="0" smtClean="0">
                <a:solidFill>
                  <a:srgbClr val="000000"/>
                </a:solidFill>
                <a:latin typeface="Arial (Body)"/>
              </a:rPr>
              <a:t>support:</a:t>
            </a:r>
            <a:endParaRPr lang="en-US" sz="2400" dirty="0">
              <a:solidFill>
                <a:srgbClr val="000000"/>
              </a:solidFill>
              <a:latin typeface="Arial (Body)"/>
            </a:endParaRP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rPr>
              <a:t>Multicast </a:t>
            </a:r>
            <a:r>
              <a:rPr lang="en-US" sz="2400" dirty="0" smtClean="0">
                <a:solidFill>
                  <a:srgbClr val="000000"/>
                </a:solidFill>
                <a:latin typeface="Arial (Body)"/>
              </a:rPr>
              <a:t>O</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P</a:t>
            </a:r>
            <a:r>
              <a:rPr lang="en-US" sz="100" dirty="0" smtClean="0">
                <a:solidFill>
                  <a:srgbClr val="000000"/>
                </a:solidFill>
                <a:latin typeface="Arial (Body)"/>
              </a:rPr>
              <a:t> </a:t>
            </a:r>
            <a:r>
              <a:rPr lang="en-US" sz="2400" dirty="0" smtClean="0">
                <a:solidFill>
                  <a:srgbClr val="000000"/>
                </a:solidFill>
                <a:latin typeface="Arial (Body)"/>
              </a:rPr>
              <a:t>F (</a:t>
            </a:r>
            <a:r>
              <a:rPr lang="pt-BR" sz="2400" dirty="0" smtClean="0">
                <a:solidFill>
                  <a:srgbClr val="000000"/>
                </a:solidFill>
                <a:latin typeface="Arial (Body)"/>
              </a:rPr>
              <a:t>M</a:t>
            </a:r>
            <a:r>
              <a:rPr lang="pt-BR" sz="100" dirty="0" smtClean="0">
                <a:solidFill>
                  <a:srgbClr val="000000"/>
                </a:solidFill>
                <a:latin typeface="Arial (Body)"/>
              </a:rPr>
              <a:t> </a:t>
            </a:r>
            <a:r>
              <a:rPr lang="pt-BR" sz="2400" dirty="0" smtClean="0">
                <a:solidFill>
                  <a:srgbClr val="000000"/>
                </a:solidFill>
                <a:latin typeface="Arial (Body)"/>
              </a:rPr>
              <a:t>O</a:t>
            </a:r>
            <a:r>
              <a:rPr lang="pt-BR" sz="100" dirty="0" smtClean="0">
                <a:solidFill>
                  <a:srgbClr val="000000"/>
                </a:solidFill>
                <a:latin typeface="Arial (Body)"/>
              </a:rPr>
              <a:t> </a:t>
            </a:r>
            <a:r>
              <a:rPr lang="pt-BR" sz="2400" dirty="0" smtClean="0">
                <a:solidFill>
                  <a:srgbClr val="000000"/>
                </a:solidFill>
                <a:latin typeface="Arial (Body)"/>
              </a:rPr>
              <a:t>S</a:t>
            </a:r>
            <a:r>
              <a:rPr lang="pt-BR" sz="100" dirty="0" smtClean="0">
                <a:solidFill>
                  <a:srgbClr val="000000"/>
                </a:solidFill>
                <a:latin typeface="Arial (Body)"/>
              </a:rPr>
              <a:t> </a:t>
            </a:r>
            <a:r>
              <a:rPr lang="pt-BR" sz="2400" dirty="0" smtClean="0">
                <a:solidFill>
                  <a:srgbClr val="000000"/>
                </a:solidFill>
                <a:latin typeface="Arial (Body)"/>
              </a:rPr>
              <a:t>P</a:t>
            </a:r>
            <a:r>
              <a:rPr lang="pt-BR" sz="100" dirty="0" smtClean="0">
                <a:solidFill>
                  <a:srgbClr val="000000"/>
                </a:solidFill>
                <a:latin typeface="Arial (Body)"/>
              </a:rPr>
              <a:t> </a:t>
            </a:r>
            <a:r>
              <a:rPr lang="pt-BR" sz="2400" dirty="0" smtClean="0">
                <a:solidFill>
                  <a:srgbClr val="000000"/>
                </a:solidFill>
                <a:latin typeface="Arial (Body)"/>
              </a:rPr>
              <a:t>F</a:t>
            </a:r>
            <a:r>
              <a:rPr lang="en-US" sz="2400" dirty="0" smtClean="0">
                <a:solidFill>
                  <a:srgbClr val="000000"/>
                </a:solidFill>
                <a:latin typeface="Arial (Body)"/>
              </a:rPr>
              <a:t>) </a:t>
            </a:r>
            <a:r>
              <a:rPr lang="en-US" sz="2400" dirty="0">
                <a:solidFill>
                  <a:srgbClr val="000000"/>
                </a:solidFill>
                <a:latin typeface="Arial (Body)"/>
              </a:rPr>
              <a:t>uses same topology data base as </a:t>
            </a:r>
            <a:r>
              <a:rPr lang="en-US" sz="2400" dirty="0" smtClean="0">
                <a:solidFill>
                  <a:srgbClr val="000000"/>
                </a:solidFill>
                <a:latin typeface="Arial (Body)"/>
              </a:rPr>
              <a:t>O</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P</a:t>
            </a:r>
            <a:r>
              <a:rPr lang="en-US" sz="100" dirty="0" smtClean="0">
                <a:solidFill>
                  <a:srgbClr val="000000"/>
                </a:solidFill>
                <a:latin typeface="Arial (Body)"/>
              </a:rPr>
              <a:t> </a:t>
            </a:r>
            <a:r>
              <a:rPr lang="en-US" sz="2400" dirty="0" smtClean="0">
                <a:solidFill>
                  <a:srgbClr val="000000"/>
                </a:solidFill>
                <a:latin typeface="Arial (Body)"/>
              </a:rPr>
              <a:t>F</a:t>
            </a:r>
            <a:endParaRPr lang="en-US" sz="2400" dirty="0">
              <a:solidFill>
                <a:srgbClr val="000000"/>
              </a:solidFill>
              <a:latin typeface="Arial (Body)"/>
            </a:endParaRPr>
          </a:p>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rPr>
              <a:t>hierarchical</a:t>
            </a:r>
            <a:r>
              <a:rPr lang="en-US" sz="2400" dirty="0">
                <a:solidFill>
                  <a:srgbClr val="000000"/>
                </a:solidFill>
                <a:latin typeface="Arial (Body)"/>
              </a:rPr>
              <a:t> </a:t>
            </a:r>
            <a:r>
              <a:rPr lang="en-US" sz="2400" dirty="0" smtClean="0">
                <a:solidFill>
                  <a:srgbClr val="000000"/>
                </a:solidFill>
                <a:latin typeface="Arial (Body)"/>
              </a:rPr>
              <a:t>O</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P</a:t>
            </a:r>
            <a:r>
              <a:rPr lang="en-US" sz="100" dirty="0" smtClean="0">
                <a:solidFill>
                  <a:srgbClr val="000000"/>
                </a:solidFill>
                <a:latin typeface="Arial (Body)"/>
              </a:rPr>
              <a:t> </a:t>
            </a:r>
            <a:r>
              <a:rPr lang="en-US" sz="2400" dirty="0" smtClean="0">
                <a:solidFill>
                  <a:srgbClr val="000000"/>
                </a:solidFill>
                <a:latin typeface="Arial (Body)"/>
              </a:rPr>
              <a:t>F in </a:t>
            </a:r>
            <a:r>
              <a:rPr lang="en-US" sz="2400" dirty="0">
                <a:solidFill>
                  <a:srgbClr val="000000"/>
                </a:solidFill>
                <a:latin typeface="Arial (Body)"/>
              </a:rPr>
              <a:t>large domains</a:t>
            </a:r>
            <a:r>
              <a:rPr lang="en-US" sz="2400" dirty="0" smtClean="0">
                <a:solidFill>
                  <a:srgbClr val="000000"/>
                </a:solidFill>
                <a:latin typeface="Arial (Body)"/>
              </a:rPr>
              <a:t>.</a:t>
            </a:r>
            <a:endParaRPr lang="en-US" sz="2400" dirty="0">
              <a:solidFill>
                <a:srgbClr val="000000"/>
              </a:solidFill>
              <a:latin typeface="Arial (Body)"/>
            </a:endParaRPr>
          </a:p>
        </p:txBody>
      </p:sp>
    </p:spTree>
    <p:extLst>
      <p:ext uri="{BB962C8B-B14F-4D97-AF65-F5344CB8AC3E}">
        <p14:creationId xmlns:p14="http://schemas.microsoft.com/office/powerpoint/2010/main" val="34328996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rPr>
              <a:t>Hierarchical O</a:t>
            </a:r>
            <a:r>
              <a:rPr lang="en-US" sz="100" dirty="0" smtClean="0">
                <a:latin typeface="Times New Roman" panose="02020603050405020304" pitchFamily="18" charset="0"/>
              </a:rPr>
              <a:t> </a:t>
            </a:r>
            <a:r>
              <a:rPr lang="en-US" dirty="0" smtClean="0">
                <a:latin typeface="Times New Roman" panose="02020603050405020304" pitchFamily="18" charset="0"/>
              </a:rPr>
              <a:t>S</a:t>
            </a:r>
            <a:r>
              <a:rPr lang="en-US" sz="100" dirty="0" smtClean="0">
                <a:latin typeface="Times New Roman" panose="02020603050405020304" pitchFamily="18" charset="0"/>
              </a:rPr>
              <a:t> </a:t>
            </a:r>
            <a:r>
              <a:rPr lang="en-US" dirty="0" smtClean="0">
                <a:latin typeface="Times New Roman" panose="02020603050405020304" pitchFamily="18" charset="0"/>
              </a:rPr>
              <a:t>P</a:t>
            </a:r>
            <a:r>
              <a:rPr lang="en-US" sz="100" dirty="0" smtClean="0">
                <a:latin typeface="Times New Roman" panose="02020603050405020304" pitchFamily="18" charset="0"/>
              </a:rPr>
              <a:t> </a:t>
            </a:r>
            <a:r>
              <a:rPr lang="en-US" dirty="0" smtClean="0">
                <a:latin typeface="Times New Roman" panose="02020603050405020304" pitchFamily="18" charset="0"/>
              </a:rPr>
              <a:t>F </a:t>
            </a:r>
            <a:r>
              <a:rPr lang="en-US" sz="2000" b="0" dirty="0" smtClean="0">
                <a:latin typeface="Times New Roman" panose="02020603050405020304" pitchFamily="18" charset="0"/>
              </a:rPr>
              <a:t>(1 of 2)</a:t>
            </a:r>
            <a:endParaRPr lang="en-US" sz="2000" b="0" dirty="0">
              <a:latin typeface="Times New Roman" panose="02020603050405020304" pitchFamily="18" charset="0"/>
            </a:endParaRPr>
          </a:p>
        </p:txBody>
      </p:sp>
      <p:pic>
        <p:nvPicPr>
          <p:cNvPr id="5" name="Picture 4" descr="A diagram links 4 groups of routers. Some groups overlap. Group 1, backbone. There are 6 linked routers arranged in 3 rows, with 1 router at the top, boundary router, 2 routers in the middle, backbone router, and 3 routers at the bottom, area border routers. The 3 area border routers are also in 3 other groups, areas 1, 2, and 3. Routers in the areas that are not part of backbone group are called internal routers. Area 1. There are 4 other linked routers. Area 2. There are 3 other linked routers. Area 3. There are 2 other linked rout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5" y="1720532"/>
            <a:ext cx="5048250" cy="3381375"/>
          </a:xfrm>
          <a:prstGeom prst="rect">
            <a:avLst/>
          </a:prstGeom>
        </p:spPr>
      </p:pic>
    </p:spTree>
    <p:extLst>
      <p:ext uri="{BB962C8B-B14F-4D97-AF65-F5344CB8AC3E}">
        <p14:creationId xmlns:p14="http://schemas.microsoft.com/office/powerpoint/2010/main" val="1904728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Network-Layer Functions</a:t>
            </a:r>
            <a:endParaRPr lang="en-US" dirty="0">
              <a:latin typeface="Times New Roman" panose="02020603050405020304" pitchFamily="18" charset="0"/>
              <a:cs typeface="+mj-cs"/>
            </a:endParaRPr>
          </a:p>
        </p:txBody>
      </p:sp>
      <p:sp>
        <p:nvSpPr>
          <p:cNvPr id="3" name="Content Placeholder 2"/>
          <p:cNvSpPr>
            <a:spLocks noGrp="1"/>
          </p:cNvSpPr>
          <p:nvPr>
            <p:ph idx="1"/>
          </p:nvPr>
        </p:nvSpPr>
        <p:spPr>
          <a:xfrm>
            <a:off x="681672" y="1480084"/>
            <a:ext cx="5783102" cy="523190"/>
          </a:xfrm>
        </p:spPr>
        <p:txBody>
          <a:bodyPr wrap="square" lIns="91425" tIns="91425" rIns="91425" bIns="91425">
            <a:spAutoFit/>
          </a:bodyPr>
          <a:lstStyle/>
          <a:p>
            <a:pPr marL="0" lvl="0" indent="0" eaLnBrk="0" fontAlgn="base" hangingPunct="0">
              <a:spcAft>
                <a:spcPct val="0"/>
              </a:spcAft>
              <a:buNone/>
              <a:defRPr/>
            </a:pPr>
            <a:r>
              <a:rPr lang="en-US" sz="2200" b="1" kern="1200" dirty="0">
                <a:solidFill>
                  <a:srgbClr val="000000"/>
                </a:solidFill>
                <a:latin typeface="Arial (Body)"/>
              </a:rPr>
              <a:t>Recall: two network-layer functions:</a:t>
            </a:r>
          </a:p>
        </p:txBody>
      </p:sp>
      <p:sp>
        <p:nvSpPr>
          <p:cNvPr id="4" name="Content Placeholder 3"/>
          <p:cNvSpPr>
            <a:spLocks noGrp="1"/>
          </p:cNvSpPr>
          <p:nvPr>
            <p:ph idx="13"/>
          </p:nvPr>
        </p:nvSpPr>
        <p:spPr>
          <a:xfrm>
            <a:off x="625474" y="2001352"/>
            <a:ext cx="4184626" cy="1200298"/>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defRPr/>
            </a:pPr>
            <a:r>
              <a:rPr lang="en-US" sz="2200" b="1" dirty="0">
                <a:solidFill>
                  <a:srgbClr val="000000"/>
                </a:solidFill>
                <a:latin typeface="+mn-lt"/>
              </a:rPr>
              <a:t>forwarding:</a:t>
            </a:r>
            <a:r>
              <a:rPr lang="en-US" sz="2200" dirty="0">
                <a:solidFill>
                  <a:srgbClr val="000000"/>
                </a:solidFill>
                <a:latin typeface="+mn-lt"/>
              </a:rPr>
              <a:t> move packets from </a:t>
            </a:r>
            <a:r>
              <a:rPr lang="en-US" sz="2200" dirty="0" smtClean="0">
                <a:solidFill>
                  <a:srgbClr val="000000"/>
                </a:solidFill>
                <a:latin typeface="+mn-lt"/>
              </a:rPr>
              <a:t>router</a:t>
            </a:r>
            <a:r>
              <a:rPr lang="en-US" altLang="ja-JP" sz="2200" dirty="0" smtClean="0">
                <a:solidFill>
                  <a:srgbClr val="000000"/>
                </a:solidFill>
                <a:latin typeface="+mn-lt"/>
              </a:rPr>
              <a:t>’s input </a:t>
            </a:r>
            <a:r>
              <a:rPr lang="en-US" altLang="ja-JP" sz="2200" dirty="0">
                <a:solidFill>
                  <a:srgbClr val="000000"/>
                </a:solidFill>
                <a:latin typeface="+mn-lt"/>
              </a:rPr>
              <a:t>to appropriate router </a:t>
            </a:r>
            <a:r>
              <a:rPr lang="en-US" altLang="ja-JP" sz="2200" dirty="0" smtClean="0">
                <a:solidFill>
                  <a:srgbClr val="000000"/>
                </a:solidFill>
                <a:latin typeface="+mn-lt"/>
              </a:rPr>
              <a:t>output</a:t>
            </a:r>
            <a:endParaRPr lang="en-US" altLang="ja-JP" sz="2200" dirty="0">
              <a:solidFill>
                <a:srgbClr val="000000"/>
              </a:solidFill>
              <a:latin typeface="+mn-lt"/>
            </a:endParaRPr>
          </a:p>
        </p:txBody>
      </p:sp>
      <p:sp>
        <p:nvSpPr>
          <p:cNvPr id="5" name="Content Placeholder 4"/>
          <p:cNvSpPr>
            <a:spLocks noGrp="1"/>
          </p:cNvSpPr>
          <p:nvPr>
            <p:ph sz="quarter" idx="14"/>
          </p:nvPr>
        </p:nvSpPr>
        <p:spPr>
          <a:xfrm>
            <a:off x="4904355" y="2211504"/>
            <a:ext cx="2888003" cy="523190"/>
          </a:xfrm>
        </p:spPr>
        <p:txBody>
          <a:bodyPr wrap="square" lIns="91425" tIns="91425" rIns="91425" bIns="91425">
            <a:spAutoFit/>
          </a:bodyPr>
          <a:lstStyle/>
          <a:p>
            <a:pPr marL="0" lvl="0" indent="0" eaLnBrk="0" fontAlgn="base" hangingPunct="0">
              <a:spcAft>
                <a:spcPct val="0"/>
              </a:spcAft>
              <a:buNone/>
              <a:defRPr/>
            </a:pPr>
            <a:r>
              <a:rPr lang="en-US" sz="2200" b="1" kern="1200" dirty="0">
                <a:solidFill>
                  <a:srgbClr val="000000"/>
                </a:solidFill>
                <a:latin typeface="Arial (Body)"/>
              </a:rPr>
              <a:t>data </a:t>
            </a:r>
            <a:r>
              <a:rPr lang="en-US" sz="2200" b="1" kern="1200" dirty="0" smtClean="0">
                <a:solidFill>
                  <a:srgbClr val="000000"/>
                </a:solidFill>
                <a:latin typeface="Arial (Body)"/>
              </a:rPr>
              <a:t>plane</a:t>
            </a:r>
            <a:endParaRPr lang="en-US" sz="2200" b="1" kern="1200" dirty="0">
              <a:solidFill>
                <a:srgbClr val="000000"/>
              </a:solidFill>
              <a:latin typeface="Arial (Body)"/>
            </a:endParaRPr>
          </a:p>
        </p:txBody>
      </p:sp>
      <p:sp>
        <p:nvSpPr>
          <p:cNvPr id="6" name="Content Placeholder 5"/>
          <p:cNvSpPr>
            <a:spLocks noGrp="1"/>
          </p:cNvSpPr>
          <p:nvPr>
            <p:ph sz="quarter" idx="15"/>
          </p:nvPr>
        </p:nvSpPr>
        <p:spPr>
          <a:xfrm>
            <a:off x="623952" y="3213712"/>
            <a:ext cx="4184626" cy="1200298"/>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defRPr/>
            </a:pPr>
            <a:r>
              <a:rPr lang="en-US" sz="2200" b="1" kern="1200" dirty="0">
                <a:solidFill>
                  <a:srgbClr val="000000"/>
                </a:solidFill>
                <a:latin typeface="Arial (Body)"/>
              </a:rPr>
              <a:t>routing:</a:t>
            </a:r>
            <a:r>
              <a:rPr lang="en-US" sz="2200" kern="1200" dirty="0">
                <a:solidFill>
                  <a:srgbClr val="000000"/>
                </a:solidFill>
                <a:latin typeface="Arial (Body)"/>
              </a:rPr>
              <a:t> determine route taken by packets from source to </a:t>
            </a:r>
            <a:r>
              <a:rPr lang="en-US" sz="2200" kern="1200" dirty="0" smtClean="0">
                <a:solidFill>
                  <a:srgbClr val="000000"/>
                </a:solidFill>
                <a:latin typeface="Arial (Body)"/>
              </a:rPr>
              <a:t>destination</a:t>
            </a:r>
            <a:endParaRPr lang="en-US" sz="2200" kern="1200" dirty="0">
              <a:solidFill>
                <a:srgbClr val="000000"/>
              </a:solidFill>
              <a:latin typeface="Arial (Body)"/>
            </a:endParaRPr>
          </a:p>
        </p:txBody>
      </p:sp>
      <p:sp>
        <p:nvSpPr>
          <p:cNvPr id="7" name="Content Placeholder 6"/>
          <p:cNvSpPr>
            <a:spLocks noGrp="1"/>
          </p:cNvSpPr>
          <p:nvPr>
            <p:ph sz="quarter" idx="16"/>
          </p:nvPr>
        </p:nvSpPr>
        <p:spPr>
          <a:xfrm>
            <a:off x="4941818" y="3342608"/>
            <a:ext cx="3293068" cy="523190"/>
          </a:xfrm>
        </p:spPr>
        <p:txBody>
          <a:bodyPr wrap="square" lIns="91425" tIns="91425" rIns="91425" bIns="91425">
            <a:spAutoFit/>
          </a:bodyPr>
          <a:lstStyle/>
          <a:p>
            <a:pPr marL="0" lvl="0" indent="0" eaLnBrk="0" fontAlgn="base" hangingPunct="0">
              <a:spcAft>
                <a:spcPct val="0"/>
              </a:spcAft>
              <a:buNone/>
              <a:defRPr/>
            </a:pPr>
            <a:r>
              <a:rPr lang="en-US" sz="2200" b="1" kern="1200" dirty="0">
                <a:solidFill>
                  <a:srgbClr val="000000"/>
                </a:solidFill>
                <a:latin typeface="Arial (Body)"/>
              </a:rPr>
              <a:t>control </a:t>
            </a:r>
            <a:r>
              <a:rPr lang="en-US" sz="2200" b="1" kern="1200" dirty="0" smtClean="0">
                <a:solidFill>
                  <a:srgbClr val="000000"/>
                </a:solidFill>
                <a:latin typeface="Arial (Body)"/>
              </a:rPr>
              <a:t>plane</a:t>
            </a:r>
          </a:p>
        </p:txBody>
      </p:sp>
      <p:sp>
        <p:nvSpPr>
          <p:cNvPr id="8" name="Content Placeholder 7"/>
          <p:cNvSpPr>
            <a:spLocks noGrp="1"/>
          </p:cNvSpPr>
          <p:nvPr>
            <p:ph sz="quarter" idx="17"/>
          </p:nvPr>
        </p:nvSpPr>
        <p:spPr>
          <a:xfrm>
            <a:off x="596448" y="4426071"/>
            <a:ext cx="8269965" cy="1585019"/>
          </a:xfrm>
        </p:spPr>
        <p:txBody>
          <a:bodyPr wrap="square" lIns="91425" tIns="91425" rIns="91425" bIns="91425">
            <a:spAutoFit/>
          </a:bodyPr>
          <a:lstStyle/>
          <a:p>
            <a:pPr marL="0" lvl="0" indent="0" eaLnBrk="0" fontAlgn="base" hangingPunct="0">
              <a:spcAft>
                <a:spcPct val="0"/>
              </a:spcAft>
              <a:buNone/>
            </a:pPr>
            <a:r>
              <a:rPr lang="en-US" sz="2200" b="1" kern="1200" dirty="0">
                <a:solidFill>
                  <a:srgbClr val="000000"/>
                </a:solidFill>
                <a:latin typeface="Arial (Body)"/>
                <a:cs typeface="Gill Sans MT"/>
              </a:rPr>
              <a:t>Two approaches to structuring network control plane:</a:t>
            </a:r>
          </a:p>
          <a:p>
            <a:pPr marL="255651" lvl="0" indent="-255651" eaLnBrk="0" fontAlgn="base" hangingPunct="0">
              <a:spcAft>
                <a:spcPct val="0"/>
              </a:spcAft>
              <a:buFont typeface="Arial" panose="020B0604020202020204" pitchFamily="34" charset="0"/>
              <a:buChar char="•"/>
            </a:pPr>
            <a:r>
              <a:rPr lang="en-US" sz="2200" kern="1200" dirty="0">
                <a:solidFill>
                  <a:srgbClr val="000000"/>
                </a:solidFill>
                <a:latin typeface="Arial (Body)"/>
                <a:cs typeface="Gill Sans MT"/>
              </a:rPr>
              <a:t>per-router control (traditional)</a:t>
            </a:r>
          </a:p>
          <a:p>
            <a:pPr marL="255651" lvl="0" indent="-255651" eaLnBrk="0" fontAlgn="base" hangingPunct="0">
              <a:spcAft>
                <a:spcPct val="0"/>
              </a:spcAft>
              <a:buFont typeface="Arial" panose="020B0604020202020204" pitchFamily="34" charset="0"/>
              <a:buChar char="•"/>
            </a:pPr>
            <a:r>
              <a:rPr lang="en-US" sz="2200" kern="1200" dirty="0">
                <a:solidFill>
                  <a:srgbClr val="000000"/>
                </a:solidFill>
                <a:latin typeface="Arial (Body)"/>
                <a:cs typeface="Gill Sans MT"/>
              </a:rPr>
              <a:t>logically centralized control (software defined networking)</a:t>
            </a:r>
          </a:p>
        </p:txBody>
      </p:sp>
    </p:spTree>
    <p:extLst>
      <p:ext uri="{BB962C8B-B14F-4D97-AF65-F5344CB8AC3E}">
        <p14:creationId xmlns:p14="http://schemas.microsoft.com/office/powerpoint/2010/main" val="38388543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Hierarchical O</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S</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P</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F </a:t>
            </a:r>
            <a:r>
              <a:rPr lang="en-US" sz="2000" b="0" dirty="0" smtClean="0">
                <a:latin typeface="Times New Roman" panose="02020603050405020304" pitchFamily="18" charset="0"/>
                <a:cs typeface="+mj-cs"/>
              </a:rPr>
              <a:t>(2 of 2)</a:t>
            </a:r>
            <a:endParaRPr lang="en-US" sz="2000" b="0" dirty="0">
              <a:latin typeface="Times New Roman" panose="02020603050405020304" pitchFamily="18" charset="0"/>
              <a:cs typeface="+mj-cs"/>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rPr>
              <a:t>two-level hierarchy:</a:t>
            </a:r>
            <a:r>
              <a:rPr lang="en-US" sz="2400" dirty="0">
                <a:solidFill>
                  <a:srgbClr val="000000"/>
                </a:solidFill>
                <a:latin typeface="Arial (Body)"/>
              </a:rPr>
              <a:t> local area, backbone.</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rPr>
              <a:t>link-state advertisements only in </a:t>
            </a:r>
            <a:r>
              <a:rPr lang="en-US" sz="2400" dirty="0" smtClean="0">
                <a:solidFill>
                  <a:srgbClr val="000000"/>
                </a:solidFill>
                <a:latin typeface="Arial (Body)"/>
              </a:rPr>
              <a:t>area</a:t>
            </a:r>
            <a:endParaRPr lang="en-US" sz="2400" dirty="0">
              <a:solidFill>
                <a:srgbClr val="000000"/>
              </a:solidFill>
              <a:latin typeface="Arial (Body)"/>
            </a:endParaRP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rPr>
              <a:t>each nodes has detailed area topology; only know direction (shortest path) to nets in other areas.</a:t>
            </a:r>
          </a:p>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rPr>
              <a:t>area border routers:</a:t>
            </a:r>
            <a:r>
              <a:rPr lang="en-US" sz="2400" dirty="0">
                <a:solidFill>
                  <a:srgbClr val="000000"/>
                </a:solidFill>
                <a:latin typeface="Arial (Body)"/>
              </a:rPr>
              <a:t> </a:t>
            </a:r>
            <a:r>
              <a:rPr lang="en-US" altLang="ja-JP" sz="2400" dirty="0" smtClean="0">
                <a:solidFill>
                  <a:srgbClr val="000000"/>
                </a:solidFill>
                <a:latin typeface="Arial (Body)"/>
              </a:rPr>
              <a:t>“summarize” distances to </a:t>
            </a:r>
            <a:r>
              <a:rPr lang="en-US" altLang="ja-JP" sz="2400" dirty="0">
                <a:solidFill>
                  <a:srgbClr val="000000"/>
                </a:solidFill>
                <a:latin typeface="Arial (Body)"/>
              </a:rPr>
              <a:t>nets in own area, advertise to other Area Border routers.</a:t>
            </a:r>
          </a:p>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rPr>
              <a:t>backbone routers:</a:t>
            </a:r>
            <a:r>
              <a:rPr lang="en-US" sz="2400" dirty="0">
                <a:solidFill>
                  <a:srgbClr val="000000"/>
                </a:solidFill>
                <a:latin typeface="Arial (Body)"/>
              </a:rPr>
              <a:t> run </a:t>
            </a:r>
            <a:r>
              <a:rPr lang="en-US" sz="2400" dirty="0" smtClean="0">
                <a:solidFill>
                  <a:srgbClr val="000000"/>
                </a:solidFill>
                <a:latin typeface="Arial (Body)"/>
              </a:rPr>
              <a:t>O</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P</a:t>
            </a:r>
            <a:r>
              <a:rPr lang="en-US" sz="100" dirty="0" smtClean="0">
                <a:solidFill>
                  <a:srgbClr val="000000"/>
                </a:solidFill>
                <a:latin typeface="Arial (Body)"/>
              </a:rPr>
              <a:t> </a:t>
            </a:r>
            <a:r>
              <a:rPr lang="en-US" sz="2400" dirty="0" smtClean="0">
                <a:solidFill>
                  <a:srgbClr val="000000"/>
                </a:solidFill>
                <a:latin typeface="Arial (Body)"/>
              </a:rPr>
              <a:t>F routing </a:t>
            </a:r>
            <a:r>
              <a:rPr lang="en-US" sz="2400" dirty="0">
                <a:solidFill>
                  <a:srgbClr val="000000"/>
                </a:solidFill>
                <a:latin typeface="Arial (Body)"/>
              </a:rPr>
              <a:t>limited to backbone.</a:t>
            </a:r>
          </a:p>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rPr>
              <a:t>boundary routers:</a:t>
            </a:r>
            <a:r>
              <a:rPr lang="en-US" sz="2400" dirty="0">
                <a:solidFill>
                  <a:srgbClr val="000000"/>
                </a:solidFill>
                <a:latin typeface="Arial (Body)"/>
              </a:rPr>
              <a:t> connect to other </a:t>
            </a:r>
            <a:r>
              <a:rPr lang="en-US" sz="2400" dirty="0" smtClean="0">
                <a:solidFill>
                  <a:srgbClr val="000000"/>
                </a:solidFill>
                <a:latin typeface="Arial (Body)"/>
              </a:rPr>
              <a:t>A</a:t>
            </a:r>
            <a:r>
              <a:rPr lang="en-US" sz="100" dirty="0" smtClean="0">
                <a:solidFill>
                  <a:srgbClr val="000000"/>
                </a:solidFill>
                <a:latin typeface="Arial (Body)"/>
              </a:rPr>
              <a:t> </a:t>
            </a:r>
            <a:r>
              <a:rPr lang="en-US" sz="2400" dirty="0" smtClean="0">
                <a:solidFill>
                  <a:srgbClr val="000000"/>
                </a:solidFill>
                <a:latin typeface="Arial (Body)"/>
              </a:rPr>
              <a:t>S</a:t>
            </a:r>
            <a:r>
              <a:rPr lang="en-US" altLang="ja-JP" sz="2400" dirty="0" smtClean="0">
                <a:solidFill>
                  <a:srgbClr val="000000"/>
                </a:solidFill>
                <a:latin typeface="Arial (Body)"/>
              </a:rPr>
              <a:t>’es.</a:t>
            </a:r>
            <a:endParaRPr lang="en-US" altLang="ja-JP" sz="2400" dirty="0">
              <a:solidFill>
                <a:srgbClr val="000000"/>
              </a:solidFill>
              <a:latin typeface="Arial (Body)"/>
            </a:endParaRPr>
          </a:p>
        </p:txBody>
      </p:sp>
    </p:spTree>
    <p:extLst>
      <p:ext uri="{BB962C8B-B14F-4D97-AF65-F5344CB8AC3E}">
        <p14:creationId xmlns:p14="http://schemas.microsoft.com/office/powerpoint/2010/main" val="3958334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altLang="en-US" dirty="0">
                <a:solidFill>
                  <a:schemeClr val="tx2"/>
                </a:solidFill>
                <a:ea typeface="ＭＳ Ｐゴシック" charset="-128"/>
              </a:rPr>
              <a:t>Learning </a:t>
            </a:r>
            <a:r>
              <a:rPr lang="en-US" altLang="en-US" dirty="0" smtClean="0">
                <a:solidFill>
                  <a:schemeClr val="tx2"/>
                </a:solidFill>
                <a:ea typeface="ＭＳ Ｐゴシック" charset="-128"/>
              </a:rPr>
              <a:t>Objective </a:t>
            </a:r>
            <a:r>
              <a:rPr lang="en-US" altLang="en-US" sz="2000" b="0" dirty="0" smtClean="0">
                <a:solidFill>
                  <a:schemeClr val="tx2"/>
                </a:solidFill>
                <a:ea typeface="ＭＳ Ｐゴシック" charset="-128"/>
              </a:rPr>
              <a:t>(6 of 9)</a:t>
            </a:r>
            <a:endParaRPr lang="en-US" sz="2000" b="0" kern="1200" dirty="0">
              <a:solidFill>
                <a:schemeClr val="tx2"/>
              </a:solidFill>
              <a:latin typeface="Times New Roman" panose="02020603050405020304" pitchFamily="18" charset="0"/>
            </a:endParaRPr>
          </a:p>
        </p:txBody>
      </p:sp>
      <p:sp>
        <p:nvSpPr>
          <p:cNvPr id="3" name="Content Placeholder 2"/>
          <p:cNvSpPr>
            <a:spLocks noGrp="1"/>
          </p:cNvSpPr>
          <p:nvPr>
            <p:ph idx="1"/>
          </p:nvPr>
        </p:nvSpPr>
        <p:spPr>
          <a:xfrm>
            <a:off x="457200" y="1559256"/>
            <a:ext cx="8229600" cy="4539674"/>
          </a:xfrm>
        </p:spPr>
        <p:txBody>
          <a:bodyPr wrap="square" lIns="91425" tIns="91425" rIns="91425" bIns="91425">
            <a:spAutoFit/>
          </a:bodyPr>
          <a:lstStyle/>
          <a:p>
            <a:pPr>
              <a:buNone/>
            </a:pPr>
            <a:r>
              <a:rPr lang="en-US" sz="2200" b="1" dirty="0">
                <a:solidFill>
                  <a:schemeClr val="tx2"/>
                </a:solidFill>
                <a:latin typeface="+mn-lt"/>
              </a:rPr>
              <a:t>5.1</a:t>
            </a:r>
            <a:r>
              <a:rPr lang="en-US" sz="2200" b="1" dirty="0">
                <a:solidFill>
                  <a:schemeClr val="tx1"/>
                </a:solidFill>
                <a:latin typeface="+mn-lt"/>
              </a:rPr>
              <a:t> </a:t>
            </a:r>
            <a:r>
              <a:rPr lang="en-US" sz="2200" dirty="0">
                <a:solidFill>
                  <a:schemeClr val="tx1"/>
                </a:solidFill>
                <a:latin typeface="+mn-lt"/>
              </a:rPr>
              <a:t>introduction</a:t>
            </a:r>
          </a:p>
          <a:p>
            <a:pPr>
              <a:buNone/>
            </a:pPr>
            <a:r>
              <a:rPr lang="en-US" sz="2200" b="1" dirty="0">
                <a:solidFill>
                  <a:schemeClr val="tx2"/>
                </a:solidFill>
                <a:latin typeface="+mn-lt"/>
              </a:rPr>
              <a:t>5.2</a:t>
            </a:r>
            <a:r>
              <a:rPr lang="en-US" sz="2200" dirty="0">
                <a:latin typeface="+mn-lt"/>
              </a:rPr>
              <a:t> routing protocols</a:t>
            </a:r>
          </a:p>
          <a:p>
            <a:pPr marL="741600" indent="-284400">
              <a:spcBef>
                <a:spcPts val="600"/>
              </a:spcBef>
              <a:buSzPct val="100000"/>
              <a:buFont typeface="Verdana" panose="020B0604030504040204" pitchFamily="34" charset="0"/>
              <a:buChar char="–"/>
            </a:pPr>
            <a:r>
              <a:rPr lang="en-US" sz="2200" dirty="0" smtClean="0">
                <a:latin typeface="+mn-lt"/>
              </a:rPr>
              <a:t>link state</a:t>
            </a:r>
          </a:p>
          <a:p>
            <a:pPr marL="741600" indent="-284400">
              <a:spcBef>
                <a:spcPts val="600"/>
              </a:spcBef>
              <a:buSzPct val="100000"/>
              <a:buFont typeface="Verdana" panose="020B0604030504040204" pitchFamily="34" charset="0"/>
              <a:buChar char="–"/>
            </a:pPr>
            <a:r>
              <a:rPr lang="en-US" sz="2200" dirty="0" smtClean="0">
                <a:latin typeface="+mn-lt"/>
              </a:rPr>
              <a:t>distance vector</a:t>
            </a:r>
          </a:p>
          <a:p>
            <a:pPr marL="461963" indent="-461963">
              <a:buNone/>
            </a:pPr>
            <a:r>
              <a:rPr lang="en-US" sz="2200" b="1" dirty="0">
                <a:solidFill>
                  <a:schemeClr val="tx2"/>
                </a:solidFill>
                <a:latin typeface="+mn-lt"/>
              </a:rPr>
              <a:t>5.3 </a:t>
            </a:r>
            <a:r>
              <a:rPr lang="en-US" sz="2200" dirty="0" smtClean="0">
                <a:latin typeface="+mn-lt"/>
              </a:rPr>
              <a:t>intra-A</a:t>
            </a:r>
            <a:r>
              <a:rPr lang="en-US" sz="100" dirty="0" smtClean="0">
                <a:latin typeface="+mn-lt"/>
              </a:rPr>
              <a:t> </a:t>
            </a:r>
            <a:r>
              <a:rPr lang="en-US" sz="2200" dirty="0" smtClean="0">
                <a:latin typeface="+mn-lt"/>
              </a:rPr>
              <a:t>S </a:t>
            </a:r>
            <a:r>
              <a:rPr lang="en-US" sz="2200" dirty="0">
                <a:latin typeface="+mn-lt"/>
              </a:rPr>
              <a:t>routing in the Internet: </a:t>
            </a:r>
            <a:r>
              <a:rPr lang="en-US" sz="2200" dirty="0" smtClean="0">
                <a:latin typeface="+mn-lt"/>
              </a:rPr>
              <a:t>O</a:t>
            </a:r>
            <a:r>
              <a:rPr lang="en-US" sz="100" dirty="0" smtClean="0">
                <a:latin typeface="+mn-lt"/>
              </a:rPr>
              <a:t> </a:t>
            </a:r>
            <a:r>
              <a:rPr lang="en-US" sz="2200" dirty="0" smtClean="0">
                <a:latin typeface="+mn-lt"/>
              </a:rPr>
              <a:t>S</a:t>
            </a:r>
            <a:r>
              <a:rPr lang="en-US" sz="100" dirty="0" smtClean="0">
                <a:latin typeface="+mn-lt"/>
              </a:rPr>
              <a:t> </a:t>
            </a:r>
            <a:r>
              <a:rPr lang="en-US" sz="2200" dirty="0" smtClean="0">
                <a:latin typeface="+mn-lt"/>
              </a:rPr>
              <a:t>P</a:t>
            </a:r>
            <a:r>
              <a:rPr lang="en-US" sz="100" dirty="0" smtClean="0">
                <a:latin typeface="+mn-lt"/>
              </a:rPr>
              <a:t> </a:t>
            </a:r>
            <a:r>
              <a:rPr lang="en-US" sz="2200" dirty="0" smtClean="0">
                <a:latin typeface="+mn-lt"/>
              </a:rPr>
              <a:t>F</a:t>
            </a:r>
            <a:endParaRPr lang="en-US" sz="2200" dirty="0">
              <a:latin typeface="+mn-lt"/>
            </a:endParaRPr>
          </a:p>
          <a:p>
            <a:pPr marL="461963" indent="-461963">
              <a:buNone/>
            </a:pPr>
            <a:r>
              <a:rPr lang="en-US" sz="2200" b="1" dirty="0">
                <a:solidFill>
                  <a:schemeClr val="tx2"/>
                </a:solidFill>
                <a:latin typeface="+mn-lt"/>
              </a:rPr>
              <a:t>5.4 </a:t>
            </a:r>
            <a:r>
              <a:rPr lang="en-US" sz="2200" b="1" dirty="0">
                <a:latin typeface="+mn-lt"/>
              </a:rPr>
              <a:t>routing among the </a:t>
            </a:r>
            <a:r>
              <a:rPr lang="en-US" sz="2200" b="1" dirty="0" smtClean="0">
                <a:latin typeface="+mn-lt"/>
              </a:rPr>
              <a:t>I</a:t>
            </a:r>
            <a:r>
              <a:rPr lang="en-US" sz="100" b="1" dirty="0" smtClean="0">
                <a:latin typeface="+mn-lt"/>
              </a:rPr>
              <a:t> </a:t>
            </a:r>
            <a:r>
              <a:rPr lang="en-US" sz="2200" b="1" dirty="0" smtClean="0">
                <a:latin typeface="+mn-lt"/>
              </a:rPr>
              <a:t>S</a:t>
            </a:r>
            <a:r>
              <a:rPr lang="en-US" sz="100" b="1" dirty="0" smtClean="0">
                <a:latin typeface="+mn-lt"/>
              </a:rPr>
              <a:t> </a:t>
            </a:r>
            <a:r>
              <a:rPr lang="en-US" sz="2200" b="1" dirty="0" smtClean="0">
                <a:latin typeface="+mn-lt"/>
              </a:rPr>
              <a:t>Ps</a:t>
            </a:r>
            <a:r>
              <a:rPr lang="en-US" sz="2200" b="1" dirty="0">
                <a:latin typeface="+mn-lt"/>
              </a:rPr>
              <a:t>: </a:t>
            </a:r>
            <a:r>
              <a:rPr lang="en-US" sz="2200" b="1" dirty="0" smtClean="0">
                <a:latin typeface="+mn-lt"/>
              </a:rPr>
              <a:t>B</a:t>
            </a:r>
            <a:r>
              <a:rPr lang="en-US" sz="100" b="1" dirty="0" smtClean="0">
                <a:latin typeface="+mn-lt"/>
              </a:rPr>
              <a:t> </a:t>
            </a:r>
            <a:r>
              <a:rPr lang="en-US" sz="2200" b="1" dirty="0" smtClean="0">
                <a:latin typeface="+mn-lt"/>
              </a:rPr>
              <a:t>G</a:t>
            </a:r>
            <a:r>
              <a:rPr lang="en-US" sz="100" b="1" dirty="0" smtClean="0">
                <a:latin typeface="+mn-lt"/>
              </a:rPr>
              <a:t> </a:t>
            </a:r>
            <a:r>
              <a:rPr lang="en-US" sz="2200" b="1" dirty="0" smtClean="0">
                <a:latin typeface="+mn-lt"/>
              </a:rPr>
              <a:t>P</a:t>
            </a:r>
          </a:p>
          <a:p>
            <a:pPr marL="461963" indent="-461963">
              <a:buNone/>
            </a:pPr>
            <a:r>
              <a:rPr lang="en-US" sz="2200" b="1" dirty="0">
                <a:solidFill>
                  <a:schemeClr val="tx2"/>
                </a:solidFill>
                <a:latin typeface="+mn-lt"/>
              </a:rPr>
              <a:t>5.5 </a:t>
            </a:r>
            <a:r>
              <a:rPr lang="en-US" sz="2200" dirty="0">
                <a:latin typeface="+mn-lt"/>
              </a:rPr>
              <a:t>The </a:t>
            </a:r>
            <a:r>
              <a:rPr lang="en-US" sz="2200" dirty="0" smtClean="0">
                <a:latin typeface="+mn-lt"/>
              </a:rPr>
              <a:t>S</a:t>
            </a:r>
            <a:r>
              <a:rPr lang="en-US" sz="100" dirty="0" smtClean="0">
                <a:latin typeface="+mn-lt"/>
              </a:rPr>
              <a:t> </a:t>
            </a:r>
            <a:r>
              <a:rPr lang="en-US" sz="2200" dirty="0" smtClean="0">
                <a:latin typeface="+mn-lt"/>
              </a:rPr>
              <a:t>D</a:t>
            </a:r>
            <a:r>
              <a:rPr lang="en-US" sz="100" dirty="0" smtClean="0">
                <a:latin typeface="+mn-lt"/>
              </a:rPr>
              <a:t> </a:t>
            </a:r>
            <a:r>
              <a:rPr lang="en-US" sz="2200" dirty="0" smtClean="0">
                <a:latin typeface="+mn-lt"/>
              </a:rPr>
              <a:t>N </a:t>
            </a:r>
            <a:r>
              <a:rPr lang="en-US" sz="2200" dirty="0">
                <a:latin typeface="+mn-lt"/>
              </a:rPr>
              <a:t>control plane</a:t>
            </a:r>
          </a:p>
          <a:p>
            <a:pPr marL="461963" indent="-461963">
              <a:buNone/>
            </a:pPr>
            <a:r>
              <a:rPr lang="en-US" sz="2200" b="1" dirty="0">
                <a:solidFill>
                  <a:schemeClr val="tx2"/>
                </a:solidFill>
                <a:latin typeface="+mn-lt"/>
              </a:rPr>
              <a:t>5.6 </a:t>
            </a:r>
            <a:r>
              <a:rPr lang="en-US" sz="2200" dirty="0" smtClean="0">
                <a:latin typeface="+mn-lt"/>
              </a:rPr>
              <a:t>I</a:t>
            </a:r>
            <a:r>
              <a:rPr lang="en-US" sz="100" dirty="0" smtClean="0">
                <a:latin typeface="+mn-lt"/>
              </a:rPr>
              <a:t> </a:t>
            </a:r>
            <a:r>
              <a:rPr lang="en-US" sz="2200" dirty="0" smtClean="0">
                <a:latin typeface="+mn-lt"/>
              </a:rPr>
              <a:t>C</a:t>
            </a:r>
            <a:r>
              <a:rPr lang="en-US" sz="100" dirty="0" smtClean="0">
                <a:latin typeface="+mn-lt"/>
              </a:rPr>
              <a:t> </a:t>
            </a:r>
            <a:r>
              <a:rPr lang="en-US" sz="2200" dirty="0" smtClean="0">
                <a:latin typeface="+mn-lt"/>
              </a:rPr>
              <a:t>M</a:t>
            </a:r>
            <a:r>
              <a:rPr lang="en-US" sz="100" dirty="0" smtClean="0">
                <a:latin typeface="+mn-lt"/>
              </a:rPr>
              <a:t> </a:t>
            </a:r>
            <a:r>
              <a:rPr lang="en-US" sz="2200" dirty="0" smtClean="0">
                <a:latin typeface="+mn-lt"/>
              </a:rPr>
              <a:t>P</a:t>
            </a:r>
            <a:r>
              <a:rPr lang="en-US" sz="2200" dirty="0">
                <a:latin typeface="+mn-lt"/>
              </a:rPr>
              <a:t>: The Internet Control Message </a:t>
            </a:r>
            <a:r>
              <a:rPr lang="en-US" sz="2200" dirty="0" smtClean="0">
                <a:latin typeface="+mn-lt"/>
              </a:rPr>
              <a:t>Protocol</a:t>
            </a:r>
            <a:endParaRPr lang="en-US" sz="2200" dirty="0">
              <a:latin typeface="+mn-lt"/>
            </a:endParaRPr>
          </a:p>
          <a:p>
            <a:pPr marL="461963" indent="-461963">
              <a:buNone/>
            </a:pPr>
            <a:r>
              <a:rPr lang="en-US" sz="2200" b="1" dirty="0">
                <a:solidFill>
                  <a:schemeClr val="tx2"/>
                </a:solidFill>
                <a:latin typeface="+mn-lt"/>
              </a:rPr>
              <a:t>5.7 </a:t>
            </a:r>
            <a:r>
              <a:rPr lang="en-US" sz="2200" dirty="0">
                <a:latin typeface="+mn-lt"/>
              </a:rPr>
              <a:t>Network management and </a:t>
            </a:r>
            <a:r>
              <a:rPr lang="en-US" sz="2200" dirty="0" smtClean="0">
                <a:latin typeface="+mn-lt"/>
              </a:rPr>
              <a:t>S</a:t>
            </a:r>
            <a:r>
              <a:rPr lang="en-US" sz="100" dirty="0" smtClean="0">
                <a:latin typeface="+mn-lt"/>
              </a:rPr>
              <a:t> </a:t>
            </a:r>
            <a:r>
              <a:rPr lang="en-US" sz="2200" dirty="0" smtClean="0">
                <a:latin typeface="+mn-lt"/>
              </a:rPr>
              <a:t>N</a:t>
            </a:r>
            <a:r>
              <a:rPr lang="en-US" sz="100" dirty="0" smtClean="0">
                <a:latin typeface="+mn-lt"/>
              </a:rPr>
              <a:t> </a:t>
            </a:r>
            <a:r>
              <a:rPr lang="en-US" sz="2200" dirty="0" smtClean="0">
                <a:latin typeface="+mn-lt"/>
              </a:rPr>
              <a:t>M</a:t>
            </a:r>
            <a:r>
              <a:rPr lang="en-US" sz="100" dirty="0" smtClean="0">
                <a:latin typeface="+mn-lt"/>
              </a:rPr>
              <a:t> </a:t>
            </a:r>
            <a:r>
              <a:rPr lang="en-US" sz="2200" dirty="0" smtClean="0">
                <a:latin typeface="+mn-lt"/>
              </a:rPr>
              <a:t>P</a:t>
            </a:r>
            <a:endParaRPr lang="en-US" sz="2200" dirty="0">
              <a:latin typeface="+mn-lt"/>
            </a:endParaRPr>
          </a:p>
        </p:txBody>
      </p:sp>
    </p:spTree>
    <p:extLst>
      <p:ext uri="{BB962C8B-B14F-4D97-AF65-F5344CB8AC3E}">
        <p14:creationId xmlns:p14="http://schemas.microsoft.com/office/powerpoint/2010/main" val="5476323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rPr>
              <a:t>Internet </a:t>
            </a:r>
            <a:r>
              <a:rPr lang="pt-BR" dirty="0" smtClean="0">
                <a:latin typeface="Times New Roman" panose="02020603050405020304" pitchFamily="18" charset="0"/>
              </a:rPr>
              <a:t>i</a:t>
            </a:r>
            <a:r>
              <a:rPr lang="pt-BR" sz="100" dirty="0" smtClean="0">
                <a:latin typeface="Times New Roman" panose="02020603050405020304" pitchFamily="18" charset="0"/>
              </a:rPr>
              <a:t> </a:t>
            </a:r>
            <a:r>
              <a:rPr lang="pt-BR" dirty="0" smtClean="0">
                <a:latin typeface="Times New Roman" panose="02020603050405020304" pitchFamily="18" charset="0"/>
              </a:rPr>
              <a:t>n</a:t>
            </a:r>
            <a:r>
              <a:rPr lang="pt-BR" sz="100" dirty="0" smtClean="0">
                <a:latin typeface="Times New Roman" panose="02020603050405020304" pitchFamily="18" charset="0"/>
              </a:rPr>
              <a:t> </a:t>
            </a:r>
            <a:r>
              <a:rPr lang="pt-BR" dirty="0" smtClean="0">
                <a:latin typeface="Times New Roman" panose="02020603050405020304" pitchFamily="18" charset="0"/>
              </a:rPr>
              <a:t>t</a:t>
            </a:r>
            <a:r>
              <a:rPr lang="pt-BR" sz="100" dirty="0" smtClean="0">
                <a:latin typeface="Times New Roman" panose="02020603050405020304" pitchFamily="18" charset="0"/>
              </a:rPr>
              <a:t> </a:t>
            </a:r>
            <a:r>
              <a:rPr lang="pt-BR" dirty="0" smtClean="0">
                <a:latin typeface="Times New Roman" panose="02020603050405020304" pitchFamily="18" charset="0"/>
              </a:rPr>
              <a:t>e</a:t>
            </a:r>
            <a:r>
              <a:rPr lang="pt-BR" sz="100" dirty="0" smtClean="0">
                <a:latin typeface="Times New Roman" panose="02020603050405020304" pitchFamily="18" charset="0"/>
              </a:rPr>
              <a:t> </a:t>
            </a:r>
            <a:r>
              <a:rPr lang="pt-BR" dirty="0" smtClean="0">
                <a:latin typeface="Times New Roman" panose="02020603050405020304" pitchFamily="18" charset="0"/>
              </a:rPr>
              <a:t>r</a:t>
            </a:r>
            <a:r>
              <a:rPr lang="pt-BR" sz="100" dirty="0" smtClean="0">
                <a:latin typeface="Times New Roman" panose="02020603050405020304" pitchFamily="18" charset="0"/>
              </a:rPr>
              <a:t> </a:t>
            </a:r>
            <a:r>
              <a:rPr lang="pt-BR" dirty="0" smtClean="0">
                <a:latin typeface="Times New Roman" panose="02020603050405020304" pitchFamily="18" charset="0"/>
              </a:rPr>
              <a:t>-</a:t>
            </a:r>
            <a:r>
              <a:rPr lang="pt-BR" sz="100" dirty="0" smtClean="0">
                <a:latin typeface="Times New Roman" panose="02020603050405020304" pitchFamily="18" charset="0"/>
              </a:rPr>
              <a:t> </a:t>
            </a:r>
            <a:r>
              <a:rPr lang="pt-BR" dirty="0" smtClean="0">
                <a:latin typeface="Times New Roman" panose="02020603050405020304" pitchFamily="18" charset="0"/>
              </a:rPr>
              <a:t>A</a:t>
            </a:r>
            <a:r>
              <a:rPr lang="pt-BR" sz="100" dirty="0" smtClean="0">
                <a:latin typeface="Times New Roman" panose="02020603050405020304" pitchFamily="18" charset="0"/>
              </a:rPr>
              <a:t> </a:t>
            </a:r>
            <a:r>
              <a:rPr lang="pt-BR" dirty="0" smtClean="0">
                <a:latin typeface="Times New Roman" panose="02020603050405020304" pitchFamily="18" charset="0"/>
              </a:rPr>
              <a:t>S </a:t>
            </a:r>
            <a:r>
              <a:rPr lang="en-US" dirty="0" smtClean="0">
                <a:latin typeface="Times New Roman" panose="02020603050405020304" pitchFamily="18" charset="0"/>
              </a:rPr>
              <a:t>Routing: B</a:t>
            </a:r>
            <a:r>
              <a:rPr lang="en-US" sz="100" dirty="0" smtClean="0">
                <a:latin typeface="Times New Roman" panose="02020603050405020304" pitchFamily="18" charset="0"/>
              </a:rPr>
              <a:t> </a:t>
            </a:r>
            <a:r>
              <a:rPr lang="en-US" dirty="0" smtClean="0">
                <a:latin typeface="Times New Roman" panose="02020603050405020304" pitchFamily="18" charset="0"/>
              </a:rPr>
              <a:t>G</a:t>
            </a:r>
            <a:r>
              <a:rPr lang="en-US" sz="100" dirty="0" smtClean="0">
                <a:latin typeface="Times New Roman" panose="02020603050405020304" pitchFamily="18" charset="0"/>
              </a:rPr>
              <a:t> </a:t>
            </a:r>
            <a:r>
              <a:rPr lang="en-US" dirty="0" smtClean="0">
                <a:latin typeface="Times New Roman" panose="02020603050405020304" pitchFamily="18" charset="0"/>
              </a:rPr>
              <a:t>P</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570452"/>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000" b="1" dirty="0" smtClean="0">
                <a:solidFill>
                  <a:srgbClr val="000000"/>
                </a:solidFill>
                <a:latin typeface="Arial (Body)"/>
              </a:rPr>
              <a:t>B</a:t>
            </a:r>
            <a:r>
              <a:rPr lang="en-US" sz="100" b="1" dirty="0" smtClean="0">
                <a:solidFill>
                  <a:srgbClr val="000000"/>
                </a:solidFill>
                <a:latin typeface="Arial (Body)"/>
              </a:rPr>
              <a:t> </a:t>
            </a:r>
            <a:r>
              <a:rPr lang="en-US" sz="2000" b="1" dirty="0" smtClean="0">
                <a:solidFill>
                  <a:srgbClr val="000000"/>
                </a:solidFill>
                <a:latin typeface="Arial (Body)"/>
              </a:rPr>
              <a:t>G</a:t>
            </a:r>
            <a:r>
              <a:rPr lang="en-US" sz="100" b="1" dirty="0" smtClean="0">
                <a:solidFill>
                  <a:srgbClr val="000000"/>
                </a:solidFill>
                <a:latin typeface="Arial (Body)"/>
              </a:rPr>
              <a:t> </a:t>
            </a:r>
            <a:r>
              <a:rPr lang="en-US" sz="2000" b="1" dirty="0" smtClean="0">
                <a:solidFill>
                  <a:srgbClr val="000000"/>
                </a:solidFill>
                <a:latin typeface="Arial (Body)"/>
              </a:rPr>
              <a:t>P (</a:t>
            </a:r>
            <a:r>
              <a:rPr lang="en-US" sz="2000" b="1" dirty="0">
                <a:solidFill>
                  <a:srgbClr val="000000"/>
                </a:solidFill>
                <a:latin typeface="Arial (Body)"/>
              </a:rPr>
              <a:t>Border Gateway Protocol): </a:t>
            </a:r>
            <a:r>
              <a:rPr lang="en-US" sz="2000" dirty="0">
                <a:solidFill>
                  <a:srgbClr val="000000"/>
                </a:solidFill>
                <a:latin typeface="Arial (Body)"/>
              </a:rPr>
              <a:t>the de facto inter-domain routing protocol</a:t>
            </a:r>
          </a:p>
          <a:p>
            <a:pPr marL="741553" lvl="1" indent="-284353" eaLnBrk="0" fontAlgn="base" hangingPunct="0">
              <a:spcAft>
                <a:spcPct val="0"/>
              </a:spcAft>
              <a:buFont typeface="Arial" panose="020B0604020202020204" pitchFamily="34" charset="0"/>
              <a:buChar char="–"/>
            </a:pPr>
            <a:r>
              <a:rPr lang="en-US" altLang="ja-JP" sz="2000" dirty="0" smtClean="0">
                <a:solidFill>
                  <a:srgbClr val="000000"/>
                </a:solidFill>
                <a:latin typeface="Arial (Body)"/>
              </a:rPr>
              <a:t>“glue </a:t>
            </a:r>
            <a:r>
              <a:rPr lang="en-US" altLang="ja-JP" sz="2000" dirty="0">
                <a:solidFill>
                  <a:srgbClr val="000000"/>
                </a:solidFill>
                <a:latin typeface="Arial (Body)"/>
              </a:rPr>
              <a:t>that holds the Internet </a:t>
            </a:r>
            <a:r>
              <a:rPr lang="en-US" altLang="ja-JP" sz="2000" dirty="0" smtClean="0">
                <a:solidFill>
                  <a:srgbClr val="000000"/>
                </a:solidFill>
                <a:latin typeface="Arial (Body)"/>
              </a:rPr>
              <a:t>together”</a:t>
            </a:r>
            <a:endParaRPr lang="en-US" altLang="ja-JP" sz="2000" dirty="0">
              <a:solidFill>
                <a:srgbClr val="000000"/>
              </a:solidFill>
              <a:latin typeface="Arial (Body)"/>
            </a:endParaRPr>
          </a:p>
          <a:p>
            <a:pPr marL="255651" lvl="0" indent="-255651" eaLnBrk="0" fontAlgn="base" hangingPunct="0">
              <a:spcAft>
                <a:spcPct val="0"/>
              </a:spcAft>
              <a:buFont typeface="Arial" panose="020B0604020202020204" pitchFamily="34" charset="0"/>
              <a:buChar char="•"/>
            </a:pPr>
            <a:r>
              <a:rPr lang="en-US" sz="2000" dirty="0" smtClean="0">
                <a:solidFill>
                  <a:srgbClr val="000000"/>
                </a:solidFill>
                <a:latin typeface="Arial (Body)"/>
              </a:rPr>
              <a:t>B G P provides </a:t>
            </a:r>
            <a:r>
              <a:rPr lang="en-US" sz="2000" dirty="0">
                <a:solidFill>
                  <a:srgbClr val="000000"/>
                </a:solidFill>
                <a:latin typeface="Arial (Body)"/>
              </a:rPr>
              <a:t>each </a:t>
            </a:r>
            <a:r>
              <a:rPr lang="en-US" sz="2000" dirty="0" smtClean="0">
                <a:solidFill>
                  <a:srgbClr val="000000"/>
                </a:solidFill>
                <a:latin typeface="Arial (Body)"/>
              </a:rPr>
              <a:t>A S a </a:t>
            </a:r>
            <a:r>
              <a:rPr lang="en-US" sz="2000" dirty="0">
                <a:solidFill>
                  <a:srgbClr val="000000"/>
                </a:solidFill>
                <a:latin typeface="Arial (Body)"/>
              </a:rPr>
              <a:t>means to:</a:t>
            </a:r>
          </a:p>
          <a:p>
            <a:pPr marL="741553" lvl="1" indent="-284353" eaLnBrk="0" fontAlgn="base" hangingPunct="0">
              <a:spcAft>
                <a:spcPct val="0"/>
              </a:spcAft>
              <a:buFont typeface="Arial" panose="020B0604020202020204" pitchFamily="34" charset="0"/>
              <a:buChar char="–"/>
            </a:pPr>
            <a:r>
              <a:rPr lang="en-US" sz="2000" b="1" dirty="0" smtClean="0">
                <a:solidFill>
                  <a:srgbClr val="000000"/>
                </a:solidFill>
                <a:latin typeface="Arial (Body)"/>
              </a:rPr>
              <a:t>e</a:t>
            </a:r>
            <a:r>
              <a:rPr lang="en-US" sz="100" b="1" dirty="0" smtClean="0">
                <a:solidFill>
                  <a:srgbClr val="000000"/>
                </a:solidFill>
                <a:latin typeface="Arial (Body)"/>
              </a:rPr>
              <a:t> </a:t>
            </a:r>
            <a:r>
              <a:rPr lang="en-US" sz="2000" b="1" dirty="0" smtClean="0">
                <a:solidFill>
                  <a:srgbClr val="000000"/>
                </a:solidFill>
                <a:latin typeface="Arial (Body)"/>
              </a:rPr>
              <a:t>B</a:t>
            </a:r>
            <a:r>
              <a:rPr lang="en-US" sz="100" b="1" dirty="0" smtClean="0">
                <a:solidFill>
                  <a:srgbClr val="000000"/>
                </a:solidFill>
                <a:latin typeface="Arial (Body)"/>
              </a:rPr>
              <a:t> </a:t>
            </a:r>
            <a:r>
              <a:rPr lang="en-US" sz="2000" b="1" dirty="0" smtClean="0">
                <a:solidFill>
                  <a:srgbClr val="000000"/>
                </a:solidFill>
                <a:latin typeface="Arial (Body)"/>
              </a:rPr>
              <a:t>G</a:t>
            </a:r>
            <a:r>
              <a:rPr lang="en-US" sz="100" b="1" dirty="0" smtClean="0">
                <a:solidFill>
                  <a:srgbClr val="000000"/>
                </a:solidFill>
                <a:latin typeface="Arial (Body)"/>
              </a:rPr>
              <a:t> </a:t>
            </a:r>
            <a:r>
              <a:rPr lang="en-US" sz="2000" b="1" dirty="0" smtClean="0">
                <a:solidFill>
                  <a:srgbClr val="000000"/>
                </a:solidFill>
                <a:latin typeface="Arial (Body)"/>
              </a:rPr>
              <a:t>P</a:t>
            </a:r>
            <a:r>
              <a:rPr lang="en-US" sz="2000" b="1" dirty="0">
                <a:solidFill>
                  <a:srgbClr val="000000"/>
                </a:solidFill>
                <a:latin typeface="Arial (Body)"/>
              </a:rPr>
              <a:t>:</a:t>
            </a:r>
            <a:r>
              <a:rPr lang="en-US" sz="2000" dirty="0">
                <a:solidFill>
                  <a:srgbClr val="000000"/>
                </a:solidFill>
                <a:latin typeface="Arial (Body)"/>
              </a:rPr>
              <a:t> obtain subnet reachability information from neighboring ASes</a:t>
            </a:r>
          </a:p>
          <a:p>
            <a:pPr marL="741553" lvl="1" indent="-284353" eaLnBrk="0" fontAlgn="base" hangingPunct="0">
              <a:spcAft>
                <a:spcPct val="0"/>
              </a:spcAft>
              <a:buFont typeface="Arial" panose="020B0604020202020204" pitchFamily="34" charset="0"/>
              <a:buChar char="–"/>
            </a:pPr>
            <a:r>
              <a:rPr lang="en-US" sz="2000" b="1" dirty="0" smtClean="0">
                <a:solidFill>
                  <a:srgbClr val="000000"/>
                </a:solidFill>
                <a:latin typeface="Arial (Body)"/>
              </a:rPr>
              <a:t>i</a:t>
            </a:r>
            <a:r>
              <a:rPr lang="en-US" sz="100" b="1" dirty="0" smtClean="0">
                <a:solidFill>
                  <a:srgbClr val="000000"/>
                </a:solidFill>
                <a:latin typeface="Arial (Body)"/>
              </a:rPr>
              <a:t> </a:t>
            </a:r>
            <a:r>
              <a:rPr lang="en-US" sz="2000" b="1" dirty="0" smtClean="0">
                <a:solidFill>
                  <a:srgbClr val="000000"/>
                </a:solidFill>
                <a:latin typeface="Arial (Body)"/>
              </a:rPr>
              <a:t>B</a:t>
            </a:r>
            <a:r>
              <a:rPr lang="en-US" sz="100" b="1" dirty="0" smtClean="0">
                <a:solidFill>
                  <a:srgbClr val="000000"/>
                </a:solidFill>
                <a:latin typeface="Arial (Body)"/>
              </a:rPr>
              <a:t> </a:t>
            </a:r>
            <a:r>
              <a:rPr lang="en-US" sz="2000" b="1" dirty="0" smtClean="0">
                <a:solidFill>
                  <a:srgbClr val="000000"/>
                </a:solidFill>
                <a:latin typeface="Arial (Body)"/>
              </a:rPr>
              <a:t>G</a:t>
            </a:r>
            <a:r>
              <a:rPr lang="en-US" sz="100" b="1" dirty="0" smtClean="0">
                <a:solidFill>
                  <a:srgbClr val="000000"/>
                </a:solidFill>
                <a:latin typeface="Arial (Body)"/>
              </a:rPr>
              <a:t> </a:t>
            </a:r>
            <a:r>
              <a:rPr lang="en-US" sz="2000" b="1" dirty="0" smtClean="0">
                <a:solidFill>
                  <a:srgbClr val="000000"/>
                </a:solidFill>
                <a:latin typeface="Arial (Body)"/>
              </a:rPr>
              <a:t>P</a:t>
            </a:r>
            <a:r>
              <a:rPr lang="en-US" sz="2000" b="1" dirty="0">
                <a:solidFill>
                  <a:srgbClr val="000000"/>
                </a:solidFill>
                <a:latin typeface="Arial (Body)"/>
              </a:rPr>
              <a:t>:</a:t>
            </a:r>
            <a:r>
              <a:rPr lang="en-US" sz="2000" dirty="0">
                <a:solidFill>
                  <a:srgbClr val="000000"/>
                </a:solidFill>
                <a:latin typeface="Arial (Body)"/>
              </a:rPr>
              <a:t> propagate reachability information to all </a:t>
            </a:r>
            <a:r>
              <a:rPr lang="pt-BR" sz="2000" dirty="0" smtClean="0">
                <a:solidFill>
                  <a:srgbClr val="000000"/>
                </a:solidFill>
                <a:latin typeface="Arial (Body)"/>
              </a:rPr>
              <a:t>A S-internal </a:t>
            </a:r>
            <a:r>
              <a:rPr lang="en-US" sz="2000" dirty="0" smtClean="0">
                <a:solidFill>
                  <a:srgbClr val="000000"/>
                </a:solidFill>
                <a:latin typeface="Arial (Body)"/>
              </a:rPr>
              <a:t>routers</a:t>
            </a:r>
            <a:r>
              <a:rPr lang="en-US" sz="2000" dirty="0">
                <a:solidFill>
                  <a:srgbClr val="000000"/>
                </a:solidFill>
                <a:latin typeface="Arial (Body)"/>
              </a:rPr>
              <a:t>.</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rPr>
              <a:t>determine </a:t>
            </a:r>
            <a:r>
              <a:rPr lang="en-US" altLang="ja-JP" sz="2000" dirty="0" smtClean="0">
                <a:solidFill>
                  <a:srgbClr val="000000"/>
                </a:solidFill>
                <a:latin typeface="Arial (Body)"/>
              </a:rPr>
              <a:t>“good” </a:t>
            </a:r>
            <a:r>
              <a:rPr lang="en-US" altLang="ja-JP" sz="2000" dirty="0">
                <a:solidFill>
                  <a:srgbClr val="000000"/>
                </a:solidFill>
                <a:latin typeface="Arial (Body)"/>
              </a:rPr>
              <a:t>routes to other networks based on reachability information and </a:t>
            </a:r>
            <a:r>
              <a:rPr lang="en-US" altLang="ja-JP" sz="2000" b="1" dirty="0">
                <a:solidFill>
                  <a:srgbClr val="000000"/>
                </a:solidFill>
                <a:latin typeface="Arial (Body)"/>
              </a:rPr>
              <a:t>policy</a:t>
            </a:r>
          </a:p>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rPr>
              <a:t>allows subnet to advertise its existence to rest of Internet: </a:t>
            </a:r>
            <a:r>
              <a:rPr lang="en-US" altLang="ja-JP" sz="2000" b="1" dirty="0" smtClean="0">
                <a:solidFill>
                  <a:srgbClr val="000000"/>
                </a:solidFill>
                <a:latin typeface="Arial (Body)"/>
              </a:rPr>
              <a:t>“I </a:t>
            </a:r>
            <a:r>
              <a:rPr lang="en-US" altLang="ja-JP" sz="2000" b="1" dirty="0">
                <a:solidFill>
                  <a:srgbClr val="000000"/>
                </a:solidFill>
                <a:latin typeface="Arial (Body)"/>
              </a:rPr>
              <a:t>am </a:t>
            </a:r>
            <a:r>
              <a:rPr lang="en-US" altLang="ja-JP" sz="2000" b="1" dirty="0" smtClean="0">
                <a:solidFill>
                  <a:srgbClr val="000000"/>
                </a:solidFill>
                <a:latin typeface="Arial (Body)"/>
              </a:rPr>
              <a:t>here”</a:t>
            </a:r>
            <a:endParaRPr lang="en-US" sz="2000" b="1" dirty="0">
              <a:solidFill>
                <a:srgbClr val="000000"/>
              </a:solidFill>
              <a:latin typeface="Arial (Body)"/>
            </a:endParaRPr>
          </a:p>
        </p:txBody>
      </p:sp>
    </p:spTree>
    <p:extLst>
      <p:ext uri="{BB962C8B-B14F-4D97-AF65-F5344CB8AC3E}">
        <p14:creationId xmlns:p14="http://schemas.microsoft.com/office/powerpoint/2010/main" val="1188114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rPr>
              <a:t>e</a:t>
            </a:r>
            <a:r>
              <a:rPr lang="en-US" sz="100" dirty="0" smtClean="0">
                <a:latin typeface="Times New Roman" panose="02020603050405020304" pitchFamily="18" charset="0"/>
              </a:rPr>
              <a:t> </a:t>
            </a:r>
            <a:r>
              <a:rPr lang="en-US" dirty="0" smtClean="0">
                <a:latin typeface="Times New Roman" panose="02020603050405020304" pitchFamily="18" charset="0"/>
              </a:rPr>
              <a:t>B</a:t>
            </a:r>
            <a:r>
              <a:rPr lang="en-US" sz="100" dirty="0" smtClean="0">
                <a:latin typeface="Times New Roman" panose="02020603050405020304" pitchFamily="18" charset="0"/>
              </a:rPr>
              <a:t> </a:t>
            </a:r>
            <a:r>
              <a:rPr lang="en-US" dirty="0" smtClean="0">
                <a:latin typeface="Times New Roman" panose="02020603050405020304" pitchFamily="18" charset="0"/>
              </a:rPr>
              <a:t>G</a:t>
            </a:r>
            <a:r>
              <a:rPr lang="en-US" sz="100" dirty="0" smtClean="0">
                <a:latin typeface="Times New Roman" panose="02020603050405020304" pitchFamily="18" charset="0"/>
              </a:rPr>
              <a:t> </a:t>
            </a:r>
            <a:r>
              <a:rPr lang="en-US" dirty="0" smtClean="0">
                <a:latin typeface="Times New Roman" panose="02020603050405020304" pitchFamily="18" charset="0"/>
              </a:rPr>
              <a:t>P, i</a:t>
            </a:r>
            <a:r>
              <a:rPr lang="en-US" sz="100" dirty="0" smtClean="0">
                <a:latin typeface="Times New Roman" panose="02020603050405020304" pitchFamily="18" charset="0"/>
              </a:rPr>
              <a:t> </a:t>
            </a:r>
            <a:r>
              <a:rPr lang="en-US" dirty="0" smtClean="0">
                <a:latin typeface="Times New Roman" panose="02020603050405020304" pitchFamily="18" charset="0"/>
              </a:rPr>
              <a:t>B</a:t>
            </a:r>
            <a:r>
              <a:rPr lang="en-US" sz="100" dirty="0" smtClean="0">
                <a:latin typeface="Times New Roman" panose="02020603050405020304" pitchFamily="18" charset="0"/>
              </a:rPr>
              <a:t> </a:t>
            </a:r>
            <a:r>
              <a:rPr lang="en-US" dirty="0" smtClean="0">
                <a:latin typeface="Times New Roman" panose="02020603050405020304" pitchFamily="18" charset="0"/>
              </a:rPr>
              <a:t>G</a:t>
            </a:r>
            <a:r>
              <a:rPr lang="en-US" sz="100" dirty="0" smtClean="0">
                <a:latin typeface="Times New Roman" panose="02020603050405020304" pitchFamily="18" charset="0"/>
              </a:rPr>
              <a:t> </a:t>
            </a:r>
            <a:r>
              <a:rPr lang="en-US" dirty="0" smtClean="0">
                <a:latin typeface="Times New Roman" panose="02020603050405020304" pitchFamily="18" charset="0"/>
              </a:rPr>
              <a:t>P Connections</a:t>
            </a:r>
            <a:endParaRPr lang="en-US" dirty="0">
              <a:latin typeface="Times New Roman" panose="02020603050405020304" pitchFamily="18" charset="0"/>
            </a:endParaRPr>
          </a:p>
        </p:txBody>
      </p:sp>
      <p:pic>
        <p:nvPicPr>
          <p:cNvPr id="3" name="Picture 2" descr="There are 3 connected groups of 4 linked routers per group. Each router is linked to all other 3 routers in the group, I B G P connectivity. Group 1, A S 1. From top moving clockwise the routers are, 1 b, 1 c, 1 d, and 1 a. 1 c is circled, and has an e B G P connectivity link to group 2. Group 2, A S 2. From top moving clockwise, 2 b, 2 c, 2 d, 2 a. 2 a is circled and links to group A S 1. 2 c is circled has an e B G P connectivity link to group 3. Group 3, A S 3. From top moving clockwise, 3 b, 3 c, 3 d, 3 a. 3 a is circled and connects to A S 2. 3 d links to 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704" y="1679089"/>
            <a:ext cx="7742591" cy="2981202"/>
          </a:xfrm>
          <a:prstGeom prst="rect">
            <a:avLst/>
          </a:prstGeom>
        </p:spPr>
      </p:pic>
      <p:pic>
        <p:nvPicPr>
          <p:cNvPr id="4" name="Picture 3" descr="Router 1 c is circl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60" y="5135914"/>
            <a:ext cx="1048603" cy="951058"/>
          </a:xfrm>
          <a:prstGeom prst="rect">
            <a:avLst/>
          </a:prstGeom>
        </p:spPr>
      </p:pic>
      <p:sp>
        <p:nvSpPr>
          <p:cNvPr id="91" name="TextBox 90"/>
          <p:cNvSpPr txBox="1"/>
          <p:nvPr/>
        </p:nvSpPr>
        <p:spPr>
          <a:xfrm>
            <a:off x="1454755" y="5368964"/>
            <a:ext cx="7417415" cy="461665"/>
          </a:xfrm>
          <a:prstGeom prst="rect">
            <a:avLst/>
          </a:prstGeom>
          <a:noFill/>
        </p:spPr>
        <p:txBody>
          <a:bodyPr wrap="none" rtlCol="0">
            <a:spAutoFit/>
          </a:bodyPr>
          <a:lstStyle/>
          <a:p>
            <a:r>
              <a:rPr lang="en-US" sz="2400" dirty="0" smtClean="0">
                <a:latin typeface="+mn-lt"/>
              </a:rPr>
              <a:t>gateway routers run both e</a:t>
            </a:r>
            <a:r>
              <a:rPr lang="en-US" sz="100" dirty="0" smtClean="0">
                <a:latin typeface="+mn-lt"/>
              </a:rPr>
              <a:t> </a:t>
            </a:r>
            <a:r>
              <a:rPr lang="en-US" sz="2400" dirty="0" smtClean="0">
                <a:latin typeface="+mn-lt"/>
              </a:rPr>
              <a:t>B</a:t>
            </a:r>
            <a:r>
              <a:rPr lang="en-US" sz="100" dirty="0" smtClean="0">
                <a:latin typeface="+mn-lt"/>
              </a:rPr>
              <a:t> </a:t>
            </a:r>
            <a:r>
              <a:rPr lang="en-US" sz="2400" dirty="0" smtClean="0">
                <a:latin typeface="+mn-lt"/>
              </a:rPr>
              <a:t>G</a:t>
            </a:r>
            <a:r>
              <a:rPr lang="en-US" sz="100" dirty="0" smtClean="0">
                <a:latin typeface="+mn-lt"/>
              </a:rPr>
              <a:t> </a:t>
            </a:r>
            <a:r>
              <a:rPr lang="en-US" sz="2400" dirty="0" smtClean="0">
                <a:latin typeface="+mn-lt"/>
              </a:rPr>
              <a:t>P and i</a:t>
            </a:r>
            <a:r>
              <a:rPr lang="en-US" sz="100" dirty="0" smtClean="0">
                <a:latin typeface="+mn-lt"/>
              </a:rPr>
              <a:t> </a:t>
            </a:r>
            <a:r>
              <a:rPr lang="en-US" sz="2400" dirty="0" smtClean="0">
                <a:latin typeface="+mn-lt"/>
              </a:rPr>
              <a:t>B</a:t>
            </a:r>
            <a:r>
              <a:rPr lang="en-US" sz="100" dirty="0" smtClean="0">
                <a:latin typeface="+mn-lt"/>
              </a:rPr>
              <a:t> </a:t>
            </a:r>
            <a:r>
              <a:rPr lang="en-US" sz="2400" dirty="0" smtClean="0">
                <a:latin typeface="+mn-lt"/>
              </a:rPr>
              <a:t>G</a:t>
            </a:r>
            <a:r>
              <a:rPr lang="en-US" sz="100" dirty="0" smtClean="0">
                <a:latin typeface="+mn-lt"/>
              </a:rPr>
              <a:t> </a:t>
            </a:r>
            <a:r>
              <a:rPr lang="en-US" sz="2400" dirty="0" smtClean="0">
                <a:latin typeface="+mn-lt"/>
              </a:rPr>
              <a:t>P protocols</a:t>
            </a:r>
            <a:endParaRPr lang="en-US" sz="2400" dirty="0">
              <a:latin typeface="+mn-lt"/>
            </a:endParaRPr>
          </a:p>
        </p:txBody>
      </p:sp>
    </p:spTree>
    <p:extLst>
      <p:ext uri="{BB962C8B-B14F-4D97-AF65-F5344CB8AC3E}">
        <p14:creationId xmlns:p14="http://schemas.microsoft.com/office/powerpoint/2010/main" val="3917205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B</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G</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P Basics</a:t>
            </a:r>
            <a:endParaRPr lang="en-US" dirty="0">
              <a:latin typeface="Times New Roman" panose="02020603050405020304" pitchFamily="18" charset="0"/>
              <a:cs typeface="+mj-cs"/>
            </a:endParaRPr>
          </a:p>
        </p:txBody>
      </p:sp>
      <p:sp>
        <p:nvSpPr>
          <p:cNvPr id="3" name="Content Placeholder 2"/>
          <p:cNvSpPr>
            <a:spLocks noGrp="1"/>
          </p:cNvSpPr>
          <p:nvPr>
            <p:ph type="body" idx="1"/>
          </p:nvPr>
        </p:nvSpPr>
        <p:spPr>
          <a:xfrm>
            <a:off x="457200" y="1600200"/>
            <a:ext cx="8229600" cy="2900764"/>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200" b="1" kern="1200" dirty="0" smtClean="0">
                <a:solidFill>
                  <a:srgbClr val="000000"/>
                </a:solidFill>
                <a:latin typeface="Arial (Body)"/>
              </a:rPr>
              <a:t>B</a:t>
            </a:r>
            <a:r>
              <a:rPr lang="en-US" sz="100" b="1" kern="1200" dirty="0" smtClean="0">
                <a:solidFill>
                  <a:srgbClr val="000000"/>
                </a:solidFill>
                <a:latin typeface="Arial (Body)"/>
              </a:rPr>
              <a:t> </a:t>
            </a:r>
            <a:r>
              <a:rPr lang="en-US" sz="2200" b="1" kern="1200" dirty="0" smtClean="0">
                <a:solidFill>
                  <a:srgbClr val="000000"/>
                </a:solidFill>
                <a:latin typeface="Arial (Body)"/>
              </a:rPr>
              <a:t>G</a:t>
            </a:r>
            <a:r>
              <a:rPr lang="en-US" sz="100" b="1" kern="1200" dirty="0" smtClean="0">
                <a:solidFill>
                  <a:srgbClr val="000000"/>
                </a:solidFill>
                <a:latin typeface="Arial (Body)"/>
              </a:rPr>
              <a:t> </a:t>
            </a:r>
            <a:r>
              <a:rPr lang="en-US" sz="2200" b="1" kern="1200" dirty="0" smtClean="0">
                <a:solidFill>
                  <a:srgbClr val="000000"/>
                </a:solidFill>
                <a:latin typeface="Arial (Body)"/>
              </a:rPr>
              <a:t>P session</a:t>
            </a:r>
            <a:r>
              <a:rPr lang="en-US" sz="2200" b="1" kern="1200" dirty="0">
                <a:solidFill>
                  <a:srgbClr val="000000"/>
                </a:solidFill>
                <a:latin typeface="Arial (Body)"/>
              </a:rPr>
              <a:t>: </a:t>
            </a:r>
            <a:r>
              <a:rPr lang="en-US" sz="2200" kern="1200" dirty="0">
                <a:solidFill>
                  <a:srgbClr val="000000"/>
                </a:solidFill>
                <a:latin typeface="Arial (Body)"/>
              </a:rPr>
              <a:t>two </a:t>
            </a:r>
            <a:r>
              <a:rPr lang="en-US" sz="2200" kern="1200" dirty="0" smtClean="0">
                <a:solidFill>
                  <a:srgbClr val="000000"/>
                </a:solidFill>
                <a:latin typeface="Arial (Body)"/>
              </a:rPr>
              <a:t>B</a:t>
            </a:r>
            <a:r>
              <a:rPr lang="en-US" sz="100" kern="1200" dirty="0" smtClean="0">
                <a:solidFill>
                  <a:srgbClr val="000000"/>
                </a:solidFill>
                <a:latin typeface="Arial (Body)"/>
              </a:rPr>
              <a:t> </a:t>
            </a:r>
            <a:r>
              <a:rPr lang="en-US" sz="2200" kern="1200" dirty="0" smtClean="0">
                <a:solidFill>
                  <a:srgbClr val="000000"/>
                </a:solidFill>
                <a:latin typeface="Arial (Body)"/>
              </a:rPr>
              <a:t>G</a:t>
            </a:r>
            <a:r>
              <a:rPr lang="en-US" sz="100" kern="1200" dirty="0" smtClean="0">
                <a:solidFill>
                  <a:srgbClr val="000000"/>
                </a:solidFill>
                <a:latin typeface="Arial (Body)"/>
              </a:rPr>
              <a:t> </a:t>
            </a:r>
            <a:r>
              <a:rPr lang="en-US" sz="2200" kern="1200" dirty="0" smtClean="0">
                <a:solidFill>
                  <a:srgbClr val="000000"/>
                </a:solidFill>
                <a:latin typeface="Arial (Body)"/>
              </a:rPr>
              <a:t>P routers (</a:t>
            </a:r>
            <a:r>
              <a:rPr lang="en-US" altLang="ja-JP" sz="2200" kern="1200" dirty="0" smtClean="0">
                <a:solidFill>
                  <a:srgbClr val="000000"/>
                </a:solidFill>
                <a:latin typeface="Arial (Body)"/>
              </a:rPr>
              <a:t>“peers”) </a:t>
            </a:r>
            <a:r>
              <a:rPr lang="en-US" altLang="ja-JP" sz="2200" kern="1200" dirty="0">
                <a:solidFill>
                  <a:srgbClr val="000000"/>
                </a:solidFill>
                <a:latin typeface="Arial (Body)"/>
              </a:rPr>
              <a:t>exchange </a:t>
            </a:r>
            <a:r>
              <a:rPr lang="en-US" altLang="ja-JP" sz="2200" kern="1200" dirty="0" smtClean="0">
                <a:solidFill>
                  <a:srgbClr val="000000"/>
                </a:solidFill>
                <a:latin typeface="Arial (Body)"/>
              </a:rPr>
              <a:t>B G P messages </a:t>
            </a:r>
            <a:r>
              <a:rPr lang="en-US" altLang="ja-JP" sz="2200" kern="1200" dirty="0">
                <a:solidFill>
                  <a:srgbClr val="000000"/>
                </a:solidFill>
                <a:latin typeface="Arial (Body)"/>
              </a:rPr>
              <a:t>over semi-permanent </a:t>
            </a:r>
            <a:r>
              <a:rPr lang="en-US" altLang="ja-JP" sz="2200" kern="1200" dirty="0" smtClean="0">
                <a:solidFill>
                  <a:srgbClr val="000000"/>
                </a:solidFill>
                <a:latin typeface="Arial (Body)"/>
              </a:rPr>
              <a:t>T</a:t>
            </a:r>
            <a:r>
              <a:rPr lang="en-US" altLang="ja-JP" sz="100" kern="1200" dirty="0" smtClean="0">
                <a:solidFill>
                  <a:srgbClr val="000000"/>
                </a:solidFill>
                <a:latin typeface="Arial (Body)"/>
              </a:rPr>
              <a:t> </a:t>
            </a:r>
            <a:r>
              <a:rPr lang="en-US" altLang="ja-JP" sz="2200" kern="1200" dirty="0" smtClean="0">
                <a:solidFill>
                  <a:srgbClr val="000000"/>
                </a:solidFill>
                <a:latin typeface="Arial (Body)"/>
              </a:rPr>
              <a:t>C</a:t>
            </a:r>
            <a:r>
              <a:rPr lang="en-US" altLang="ja-JP" sz="100" kern="1200" dirty="0" smtClean="0">
                <a:solidFill>
                  <a:srgbClr val="000000"/>
                </a:solidFill>
                <a:latin typeface="Arial (Body)"/>
              </a:rPr>
              <a:t> </a:t>
            </a:r>
            <a:r>
              <a:rPr lang="en-US" altLang="ja-JP" sz="2200" kern="1200" dirty="0" smtClean="0">
                <a:solidFill>
                  <a:srgbClr val="000000"/>
                </a:solidFill>
                <a:latin typeface="Arial (Body)"/>
              </a:rPr>
              <a:t>P </a:t>
            </a:r>
            <a:r>
              <a:rPr lang="en-US" altLang="ja-JP" sz="2200" kern="1200" dirty="0">
                <a:solidFill>
                  <a:srgbClr val="000000"/>
                </a:solidFill>
                <a:latin typeface="Arial (Body)"/>
              </a:rPr>
              <a:t>connection:</a:t>
            </a:r>
          </a:p>
          <a:p>
            <a:pPr marL="741553" lvl="1" indent="-284353" eaLnBrk="0" fontAlgn="base" hangingPunct="0">
              <a:spcAft>
                <a:spcPct val="0"/>
              </a:spcAft>
              <a:buFont typeface="Arial" panose="020B0604020202020204" pitchFamily="34" charset="0"/>
              <a:buChar char="–"/>
            </a:pPr>
            <a:r>
              <a:rPr lang="en-US" sz="2200" kern="1200" dirty="0">
                <a:solidFill>
                  <a:srgbClr val="000000"/>
                </a:solidFill>
                <a:latin typeface="Arial (Body)"/>
                <a:cs typeface="Gill Sans MT"/>
              </a:rPr>
              <a:t>advertising </a:t>
            </a:r>
            <a:r>
              <a:rPr lang="en-US" sz="2200" b="1" kern="1200" dirty="0">
                <a:solidFill>
                  <a:srgbClr val="000000"/>
                </a:solidFill>
                <a:latin typeface="Arial (Body)"/>
                <a:cs typeface="Gill Sans MT"/>
              </a:rPr>
              <a:t>paths</a:t>
            </a:r>
            <a:r>
              <a:rPr lang="en-US" sz="2200" kern="1200" dirty="0">
                <a:solidFill>
                  <a:srgbClr val="000000"/>
                </a:solidFill>
                <a:latin typeface="Arial (Body)"/>
                <a:cs typeface="Gill Sans MT"/>
              </a:rPr>
              <a:t> to different destination network prefixes </a:t>
            </a:r>
            <a:r>
              <a:rPr lang="en-US" sz="2200" kern="1200" dirty="0" smtClean="0">
                <a:solidFill>
                  <a:srgbClr val="000000"/>
                </a:solidFill>
                <a:latin typeface="Arial (Body)"/>
                <a:cs typeface="Gill Sans MT"/>
              </a:rPr>
              <a:t>(B</a:t>
            </a:r>
            <a:r>
              <a:rPr lang="en-US" sz="100" kern="1200" dirty="0" smtClean="0">
                <a:solidFill>
                  <a:srgbClr val="000000"/>
                </a:solidFill>
                <a:latin typeface="Arial (Body)"/>
                <a:cs typeface="Gill Sans MT"/>
              </a:rPr>
              <a:t> </a:t>
            </a:r>
            <a:r>
              <a:rPr lang="en-US" sz="2200" kern="1200" dirty="0" smtClean="0">
                <a:solidFill>
                  <a:srgbClr val="000000"/>
                </a:solidFill>
                <a:latin typeface="Arial (Body)"/>
                <a:cs typeface="Gill Sans MT"/>
              </a:rPr>
              <a:t>G</a:t>
            </a:r>
            <a:r>
              <a:rPr lang="en-US" sz="100" kern="1200" dirty="0" smtClean="0">
                <a:solidFill>
                  <a:srgbClr val="000000"/>
                </a:solidFill>
                <a:latin typeface="Arial (Body)"/>
                <a:cs typeface="Gill Sans MT"/>
              </a:rPr>
              <a:t> </a:t>
            </a:r>
            <a:r>
              <a:rPr lang="en-US" sz="2200" kern="1200" dirty="0" smtClean="0">
                <a:solidFill>
                  <a:srgbClr val="000000"/>
                </a:solidFill>
                <a:latin typeface="Arial (Body)"/>
                <a:cs typeface="Gill Sans MT"/>
              </a:rPr>
              <a:t>P is </a:t>
            </a:r>
            <a:r>
              <a:rPr lang="en-US" sz="2200" kern="1200" dirty="0">
                <a:solidFill>
                  <a:srgbClr val="000000"/>
                </a:solidFill>
                <a:latin typeface="Arial (Body)"/>
                <a:cs typeface="Gill Sans MT"/>
              </a:rPr>
              <a:t>a </a:t>
            </a:r>
            <a:r>
              <a:rPr lang="en-US" altLang="ja-JP" sz="2200" kern="1200" dirty="0" smtClean="0">
                <a:solidFill>
                  <a:srgbClr val="000000"/>
                </a:solidFill>
                <a:latin typeface="Arial (Body)"/>
                <a:cs typeface="Gill Sans MT"/>
              </a:rPr>
              <a:t>“path vector” </a:t>
            </a:r>
            <a:r>
              <a:rPr lang="en-US" altLang="ja-JP" sz="2200" kern="1200" dirty="0">
                <a:solidFill>
                  <a:srgbClr val="000000"/>
                </a:solidFill>
                <a:latin typeface="Arial (Body)"/>
                <a:cs typeface="Gill Sans MT"/>
              </a:rPr>
              <a:t>protocol</a:t>
            </a:r>
            <a:r>
              <a:rPr lang="en-US" altLang="ja-JP" sz="2200" kern="1200" dirty="0" smtClean="0">
                <a:solidFill>
                  <a:srgbClr val="000000"/>
                </a:solidFill>
                <a:latin typeface="Arial (Body)"/>
                <a:cs typeface="Gill Sans MT"/>
              </a:rPr>
              <a:t>)</a:t>
            </a:r>
            <a:endParaRPr lang="en-US" altLang="ja-JP" sz="2200" kern="1200" dirty="0">
              <a:solidFill>
                <a:srgbClr val="000000"/>
              </a:solidFill>
              <a:latin typeface="Arial (Body)"/>
              <a:cs typeface="Gill Sans MT"/>
            </a:endParaRP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rPr>
              <a:t>when AS3 gateway router 3a advertises path </a:t>
            </a:r>
            <a:r>
              <a:rPr lang="en-US" sz="2200" b="1" dirty="0" smtClean="0">
                <a:solidFill>
                  <a:srgbClr val="000000"/>
                </a:solidFill>
                <a:latin typeface="Arial (Body)"/>
              </a:rPr>
              <a:t>AS3 </a:t>
            </a:r>
            <a:r>
              <a:rPr lang="en-US" sz="2200" b="1" dirty="0">
                <a:solidFill>
                  <a:srgbClr val="000000"/>
                </a:solidFill>
                <a:latin typeface="Arial (Body)"/>
              </a:rPr>
              <a:t>, X </a:t>
            </a:r>
            <a:r>
              <a:rPr lang="en-US" sz="2200" dirty="0">
                <a:solidFill>
                  <a:srgbClr val="000000"/>
                </a:solidFill>
                <a:latin typeface="Arial (Body)"/>
              </a:rPr>
              <a:t>to AS2 gateway router 2c:</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rPr>
              <a:t>AS3 </a:t>
            </a:r>
            <a:r>
              <a:rPr lang="en-US" sz="2200" b="1" dirty="0">
                <a:solidFill>
                  <a:srgbClr val="000000"/>
                </a:solidFill>
                <a:latin typeface="Arial (Body)"/>
              </a:rPr>
              <a:t>promises</a:t>
            </a:r>
            <a:r>
              <a:rPr lang="en-US" sz="2200" dirty="0">
                <a:solidFill>
                  <a:srgbClr val="000000"/>
                </a:solidFill>
                <a:latin typeface="Arial (Body)"/>
              </a:rPr>
              <a:t> to AS2 it will forward datagrams towards </a:t>
            </a:r>
            <a:r>
              <a:rPr lang="en-US" sz="2200" dirty="0" smtClean="0">
                <a:solidFill>
                  <a:srgbClr val="000000"/>
                </a:solidFill>
                <a:latin typeface="Arial (Body)"/>
              </a:rPr>
              <a:t>X</a:t>
            </a:r>
          </a:p>
        </p:txBody>
      </p:sp>
      <p:pic>
        <p:nvPicPr>
          <p:cNvPr id="12" name="Picture 11" descr="There are 3 connected groups of 4 linked routers per group. Each router is linked to all 3 other routers in the group. A S 1. From top clockwise, 1 b, 1 c, 1 d, 1 a. 1 c links to A S 2. From top clockwise, 2 b, 2 c, 2 d, 2 a. 2 c links to A S 3. From top clockwise, 3 b, 3 c, 3 d, 3 a. 3 a points to A S 2, B G P advertisement, A S 3, X. 3 d links to router 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073" y="4651984"/>
            <a:ext cx="5187854" cy="1771650"/>
          </a:xfrm>
          <a:prstGeom prst="rect">
            <a:avLst/>
          </a:prstGeom>
        </p:spPr>
      </p:pic>
    </p:spTree>
    <p:extLst>
      <p:ext uri="{BB962C8B-B14F-4D97-AF65-F5344CB8AC3E}">
        <p14:creationId xmlns:p14="http://schemas.microsoft.com/office/powerpoint/2010/main" val="37781400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Path Attributes and B</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G</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P Routes</a:t>
            </a:r>
            <a:endParaRPr lang="en-US" dirty="0">
              <a:latin typeface="Times New Roman" panose="02020603050405020304" pitchFamily="18" charset="0"/>
              <a:cs typeface="+mj-cs"/>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mn-lt"/>
              </a:rPr>
              <a:t>advertised prefix includes </a:t>
            </a:r>
            <a:r>
              <a:rPr lang="en-US" sz="2000" dirty="0" smtClean="0">
                <a:solidFill>
                  <a:srgbClr val="000000"/>
                </a:solidFill>
                <a:latin typeface="+mn-lt"/>
              </a:rPr>
              <a:t>B</a:t>
            </a:r>
            <a:r>
              <a:rPr lang="en-US" sz="100" dirty="0" smtClean="0">
                <a:solidFill>
                  <a:srgbClr val="000000"/>
                </a:solidFill>
                <a:latin typeface="+mn-lt"/>
              </a:rPr>
              <a:t> </a:t>
            </a:r>
            <a:r>
              <a:rPr lang="en-US" sz="2000" dirty="0" smtClean="0">
                <a:solidFill>
                  <a:srgbClr val="000000"/>
                </a:solidFill>
                <a:latin typeface="+mn-lt"/>
              </a:rPr>
              <a:t>G</a:t>
            </a:r>
            <a:r>
              <a:rPr lang="en-US" sz="100" dirty="0" smtClean="0">
                <a:solidFill>
                  <a:srgbClr val="000000"/>
                </a:solidFill>
                <a:latin typeface="+mn-lt"/>
              </a:rPr>
              <a:t> </a:t>
            </a:r>
            <a:r>
              <a:rPr lang="en-US" sz="2000" dirty="0" smtClean="0">
                <a:solidFill>
                  <a:srgbClr val="000000"/>
                </a:solidFill>
                <a:latin typeface="+mn-lt"/>
              </a:rPr>
              <a:t>P attributes</a:t>
            </a:r>
            <a:endParaRPr lang="en-US" sz="2000" dirty="0">
              <a:solidFill>
                <a:srgbClr val="000000"/>
              </a:solidFill>
              <a:latin typeface="+mn-lt"/>
            </a:endParaRP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mn-lt"/>
              </a:rPr>
              <a:t>prefix + attributes = </a:t>
            </a:r>
            <a:r>
              <a:rPr lang="en-US" altLang="ja-JP" sz="2000" dirty="0" smtClean="0">
                <a:solidFill>
                  <a:srgbClr val="000000"/>
                </a:solidFill>
                <a:latin typeface="+mn-lt"/>
              </a:rPr>
              <a:t>“route”</a:t>
            </a:r>
            <a:endParaRPr lang="en-US" altLang="ja-JP" sz="2000" dirty="0">
              <a:solidFill>
                <a:srgbClr val="000000"/>
              </a:solidFill>
              <a:latin typeface="+mn-lt"/>
            </a:endParaRPr>
          </a:p>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mn-lt"/>
              </a:rPr>
              <a:t>two important attributes:</a:t>
            </a:r>
          </a:p>
          <a:p>
            <a:pPr marL="741553" lvl="1" indent="-284353" eaLnBrk="0" fontAlgn="base" hangingPunct="0">
              <a:spcAft>
                <a:spcPct val="0"/>
              </a:spcAft>
              <a:buFont typeface="Arial" panose="020B0604020202020204" pitchFamily="34" charset="0"/>
              <a:buChar char="–"/>
            </a:pPr>
            <a:r>
              <a:rPr lang="pt-BR" sz="2000" b="1" dirty="0" smtClean="0">
                <a:solidFill>
                  <a:srgbClr val="000000"/>
                </a:solidFill>
                <a:latin typeface="+mn-lt"/>
              </a:rPr>
              <a:t>A</a:t>
            </a:r>
            <a:r>
              <a:rPr lang="pt-BR" sz="100" b="1" dirty="0" smtClean="0">
                <a:solidFill>
                  <a:srgbClr val="000000"/>
                </a:solidFill>
                <a:latin typeface="+mn-lt"/>
              </a:rPr>
              <a:t> </a:t>
            </a:r>
            <a:r>
              <a:rPr lang="pt-BR" sz="2000" b="1" dirty="0" smtClean="0">
                <a:solidFill>
                  <a:srgbClr val="000000"/>
                </a:solidFill>
                <a:latin typeface="+mn-lt"/>
              </a:rPr>
              <a:t>S-PATH</a:t>
            </a:r>
            <a:r>
              <a:rPr lang="en-US" sz="2000" b="1" dirty="0" smtClean="0">
                <a:solidFill>
                  <a:srgbClr val="000000"/>
                </a:solidFill>
                <a:latin typeface="+mn-lt"/>
              </a:rPr>
              <a:t>:</a:t>
            </a:r>
            <a:r>
              <a:rPr lang="en-US" sz="2000" dirty="0" smtClean="0">
                <a:solidFill>
                  <a:srgbClr val="000000"/>
                </a:solidFill>
                <a:latin typeface="+mn-lt"/>
              </a:rPr>
              <a:t> </a:t>
            </a:r>
            <a:r>
              <a:rPr lang="en-US" sz="2000" dirty="0">
                <a:solidFill>
                  <a:srgbClr val="000000"/>
                </a:solidFill>
                <a:latin typeface="+mn-lt"/>
              </a:rPr>
              <a:t>list of </a:t>
            </a:r>
            <a:r>
              <a:rPr lang="en-US" sz="2000" dirty="0" smtClean="0">
                <a:solidFill>
                  <a:srgbClr val="000000"/>
                </a:solidFill>
                <a:latin typeface="+mn-lt"/>
              </a:rPr>
              <a:t>A</a:t>
            </a:r>
            <a:r>
              <a:rPr lang="en-US" sz="100" dirty="0" smtClean="0">
                <a:solidFill>
                  <a:srgbClr val="000000"/>
                </a:solidFill>
                <a:latin typeface="+mn-lt"/>
              </a:rPr>
              <a:t> </a:t>
            </a:r>
            <a:r>
              <a:rPr lang="en-US" sz="2000" dirty="0" smtClean="0">
                <a:solidFill>
                  <a:srgbClr val="000000"/>
                </a:solidFill>
                <a:latin typeface="+mn-lt"/>
              </a:rPr>
              <a:t>Ses </a:t>
            </a:r>
            <a:r>
              <a:rPr lang="en-US" sz="2000" dirty="0">
                <a:solidFill>
                  <a:srgbClr val="000000"/>
                </a:solidFill>
                <a:latin typeface="+mn-lt"/>
              </a:rPr>
              <a:t>through which prefix advertisement has passed</a:t>
            </a:r>
          </a:p>
          <a:p>
            <a:pPr marL="741553" lvl="1" indent="-284353" eaLnBrk="0" fontAlgn="base" hangingPunct="0">
              <a:spcAft>
                <a:spcPct val="0"/>
              </a:spcAft>
              <a:buFont typeface="Arial" panose="020B0604020202020204" pitchFamily="34" charset="0"/>
              <a:buChar char="–"/>
            </a:pPr>
            <a:r>
              <a:rPr lang="pt-BR" sz="2000" b="1" dirty="0" smtClean="0">
                <a:solidFill>
                  <a:srgbClr val="000000"/>
                </a:solidFill>
                <a:latin typeface="+mn-lt"/>
              </a:rPr>
              <a:t>NEXT-H</a:t>
            </a:r>
            <a:r>
              <a:rPr lang="pt-BR" sz="100" b="1" dirty="0" smtClean="0">
                <a:solidFill>
                  <a:srgbClr val="000000"/>
                </a:solidFill>
                <a:latin typeface="+mn-lt"/>
              </a:rPr>
              <a:t> </a:t>
            </a:r>
            <a:r>
              <a:rPr lang="pt-BR" sz="2000" b="1" dirty="0" smtClean="0">
                <a:solidFill>
                  <a:srgbClr val="000000"/>
                </a:solidFill>
                <a:latin typeface="+mn-lt"/>
              </a:rPr>
              <a:t>O</a:t>
            </a:r>
            <a:r>
              <a:rPr lang="pt-BR" sz="100" b="1" dirty="0" smtClean="0">
                <a:solidFill>
                  <a:srgbClr val="000000"/>
                </a:solidFill>
                <a:latin typeface="+mn-lt"/>
              </a:rPr>
              <a:t> </a:t>
            </a:r>
            <a:r>
              <a:rPr lang="pt-BR" sz="2000" b="1" dirty="0" smtClean="0">
                <a:solidFill>
                  <a:srgbClr val="000000"/>
                </a:solidFill>
                <a:latin typeface="+mn-lt"/>
              </a:rPr>
              <a:t>P</a:t>
            </a:r>
            <a:r>
              <a:rPr lang="en-US" sz="2000" b="1" dirty="0" smtClean="0">
                <a:solidFill>
                  <a:srgbClr val="000000"/>
                </a:solidFill>
                <a:latin typeface="+mn-lt"/>
              </a:rPr>
              <a:t>:</a:t>
            </a:r>
            <a:r>
              <a:rPr lang="en-US" sz="2000" dirty="0" smtClean="0">
                <a:solidFill>
                  <a:srgbClr val="000000"/>
                </a:solidFill>
                <a:latin typeface="+mn-lt"/>
              </a:rPr>
              <a:t> </a:t>
            </a:r>
            <a:r>
              <a:rPr lang="en-US" sz="2000" dirty="0">
                <a:solidFill>
                  <a:srgbClr val="000000"/>
                </a:solidFill>
                <a:latin typeface="+mn-lt"/>
              </a:rPr>
              <a:t>indicates specific </a:t>
            </a:r>
            <a:r>
              <a:rPr lang="pt-BR" sz="2000" dirty="0" smtClean="0">
                <a:solidFill>
                  <a:srgbClr val="000000"/>
                </a:solidFill>
                <a:latin typeface="+mn-lt"/>
              </a:rPr>
              <a:t>internal-AS </a:t>
            </a:r>
            <a:r>
              <a:rPr lang="en-US" sz="2000" dirty="0" smtClean="0">
                <a:solidFill>
                  <a:srgbClr val="000000"/>
                </a:solidFill>
                <a:latin typeface="+mn-lt"/>
              </a:rPr>
              <a:t>router </a:t>
            </a:r>
            <a:r>
              <a:rPr lang="en-US" sz="2000" dirty="0">
                <a:solidFill>
                  <a:srgbClr val="000000"/>
                </a:solidFill>
                <a:latin typeface="+mn-lt"/>
              </a:rPr>
              <a:t>to next-hop AS</a:t>
            </a:r>
          </a:p>
          <a:p>
            <a:pPr marL="255651" lvl="0" indent="-255651" eaLnBrk="0" fontAlgn="base" hangingPunct="0">
              <a:spcAft>
                <a:spcPct val="0"/>
              </a:spcAft>
              <a:buFont typeface="Arial" panose="020B0604020202020204" pitchFamily="34" charset="0"/>
              <a:buChar char="•"/>
            </a:pPr>
            <a:r>
              <a:rPr lang="en-US" sz="2000" b="1" dirty="0">
                <a:solidFill>
                  <a:srgbClr val="000000"/>
                </a:solidFill>
                <a:latin typeface="+mn-lt"/>
              </a:rPr>
              <a:t>Policy-based routing:</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mn-lt"/>
              </a:rPr>
              <a:t>gateway receiving route advertisement uses </a:t>
            </a:r>
            <a:r>
              <a:rPr lang="en-US" sz="2000" b="1" dirty="0">
                <a:solidFill>
                  <a:srgbClr val="000000"/>
                </a:solidFill>
                <a:latin typeface="+mn-lt"/>
              </a:rPr>
              <a:t>import policy </a:t>
            </a:r>
            <a:r>
              <a:rPr lang="en-US" sz="2000" dirty="0">
                <a:solidFill>
                  <a:srgbClr val="000000"/>
                </a:solidFill>
                <a:latin typeface="+mn-lt"/>
              </a:rPr>
              <a:t>to accept/decline path (e.g., never route through </a:t>
            </a:r>
            <a:r>
              <a:rPr lang="en-US" sz="2000" dirty="0" smtClean="0">
                <a:solidFill>
                  <a:srgbClr val="000000"/>
                </a:solidFill>
                <a:latin typeface="+mn-lt"/>
              </a:rPr>
              <a:t>A</a:t>
            </a:r>
            <a:r>
              <a:rPr lang="en-US" sz="100" dirty="0" smtClean="0">
                <a:solidFill>
                  <a:srgbClr val="000000"/>
                </a:solidFill>
                <a:latin typeface="+mn-lt"/>
              </a:rPr>
              <a:t> </a:t>
            </a:r>
            <a:r>
              <a:rPr lang="en-US" sz="2000" dirty="0" smtClean="0">
                <a:solidFill>
                  <a:srgbClr val="000000"/>
                </a:solidFill>
                <a:latin typeface="+mn-lt"/>
              </a:rPr>
              <a:t>S</a:t>
            </a:r>
            <a:r>
              <a:rPr lang="en-US" sz="100" dirty="0" smtClean="0">
                <a:solidFill>
                  <a:srgbClr val="000000"/>
                </a:solidFill>
                <a:latin typeface="+mn-lt"/>
              </a:rPr>
              <a:t> </a:t>
            </a:r>
            <a:r>
              <a:rPr lang="en-US" sz="2000" dirty="0" smtClean="0">
                <a:solidFill>
                  <a:srgbClr val="000000"/>
                </a:solidFill>
                <a:latin typeface="+mn-lt"/>
              </a:rPr>
              <a:t>Y</a:t>
            </a:r>
            <a:r>
              <a:rPr lang="en-US" sz="2000" dirty="0">
                <a:solidFill>
                  <a:srgbClr val="000000"/>
                </a:solidFill>
                <a:latin typeface="+mn-lt"/>
              </a:rPr>
              <a:t>).</a:t>
            </a:r>
          </a:p>
          <a:p>
            <a:pPr marL="741553" lvl="1" indent="-284353" eaLnBrk="0" fontAlgn="base" hangingPunct="0">
              <a:spcAft>
                <a:spcPct val="0"/>
              </a:spcAft>
              <a:buFont typeface="Arial" panose="020B0604020202020204" pitchFamily="34" charset="0"/>
              <a:buChar char="–"/>
            </a:pPr>
            <a:r>
              <a:rPr lang="en-US" sz="2000" dirty="0" smtClean="0">
                <a:solidFill>
                  <a:srgbClr val="000000"/>
                </a:solidFill>
                <a:latin typeface="+mn-lt"/>
              </a:rPr>
              <a:t>A</a:t>
            </a:r>
            <a:r>
              <a:rPr lang="en-US" sz="100" dirty="0" smtClean="0">
                <a:solidFill>
                  <a:srgbClr val="000000"/>
                </a:solidFill>
                <a:latin typeface="+mn-lt"/>
              </a:rPr>
              <a:t> </a:t>
            </a:r>
            <a:r>
              <a:rPr lang="en-US" sz="2000" dirty="0" smtClean="0">
                <a:solidFill>
                  <a:srgbClr val="000000"/>
                </a:solidFill>
                <a:latin typeface="+mn-lt"/>
              </a:rPr>
              <a:t>S policy </a:t>
            </a:r>
            <a:r>
              <a:rPr lang="en-US" sz="2000" dirty="0">
                <a:solidFill>
                  <a:srgbClr val="000000"/>
                </a:solidFill>
                <a:latin typeface="+mn-lt"/>
              </a:rPr>
              <a:t>also determines whether to </a:t>
            </a:r>
            <a:r>
              <a:rPr lang="en-US" sz="2000" b="1" dirty="0">
                <a:solidFill>
                  <a:srgbClr val="000000"/>
                </a:solidFill>
                <a:latin typeface="+mn-lt"/>
              </a:rPr>
              <a:t>advertise</a:t>
            </a:r>
            <a:r>
              <a:rPr lang="en-US" sz="2000" dirty="0">
                <a:solidFill>
                  <a:srgbClr val="000000"/>
                </a:solidFill>
                <a:latin typeface="+mn-lt"/>
              </a:rPr>
              <a:t> path to other other neighboring </a:t>
            </a:r>
            <a:r>
              <a:rPr lang="en-US" sz="2000" dirty="0" smtClean="0">
                <a:solidFill>
                  <a:srgbClr val="000000"/>
                </a:solidFill>
                <a:latin typeface="+mn-lt"/>
              </a:rPr>
              <a:t>ASes</a:t>
            </a:r>
            <a:endParaRPr lang="en-US" sz="2000" dirty="0">
              <a:solidFill>
                <a:srgbClr val="000000"/>
              </a:solidFill>
              <a:latin typeface="+mn-lt"/>
            </a:endParaRPr>
          </a:p>
        </p:txBody>
      </p:sp>
    </p:spTree>
    <p:extLst>
      <p:ext uri="{BB962C8B-B14F-4D97-AF65-F5344CB8AC3E}">
        <p14:creationId xmlns:p14="http://schemas.microsoft.com/office/powerpoint/2010/main" val="24119862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B</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G</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P Path Advertisement </a:t>
            </a:r>
            <a:r>
              <a:rPr lang="en-US" sz="2000" b="0" dirty="0" smtClean="0">
                <a:latin typeface="Times New Roman" panose="02020603050405020304" pitchFamily="18" charset="0"/>
                <a:cs typeface="+mj-cs"/>
              </a:rPr>
              <a:t>(1 of 2)</a:t>
            </a:r>
            <a:endParaRPr lang="en-US" sz="2000" b="0" dirty="0">
              <a:latin typeface="Times New Roman" panose="02020603050405020304" pitchFamily="18" charset="0"/>
              <a:cs typeface="+mj-cs"/>
            </a:endParaRPr>
          </a:p>
        </p:txBody>
      </p:sp>
      <p:pic>
        <p:nvPicPr>
          <p:cNvPr id="12" name="Picture 11" descr="There are 3 connected groups of 4 linked routers per group. Each router is linked to all 3 other routers in the group. From right to left the groups are, A S 3, A S 2, A S 1. A S 3. From top clockwise, 3 b, 3 c, 3 d, 3 a. 3 d links to router X. 3 a points to A S 2, right router 2 c, A S 3, X. A S 2. From top clockwise, 2 b, 2 c, 2 d, 2 a. 2 c points to all other 3 routers. 2 a points to A S 1, right router 1 c, A S 2, A S 3, X. A S 1. From top clockwise, 1 b, 1 c, 1 d, 1 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729" y="1416806"/>
            <a:ext cx="7527365" cy="2595450"/>
          </a:xfrm>
          <a:prstGeom prst="rect">
            <a:avLst/>
          </a:prstGeom>
        </p:spPr>
      </p:pic>
      <p:sp>
        <p:nvSpPr>
          <p:cNvPr id="6" name="Content Placeholder 5"/>
          <p:cNvSpPr>
            <a:spLocks noGrp="1"/>
          </p:cNvSpPr>
          <p:nvPr>
            <p:ph idx="26"/>
          </p:nvPr>
        </p:nvSpPr>
        <p:spPr>
          <a:xfrm>
            <a:off x="415500" y="4116412"/>
            <a:ext cx="8505825" cy="2185183"/>
          </a:xfrm>
        </p:spPr>
        <p:txBody>
          <a:bodyPr wrap="square" lIns="91425" tIns="91425" rIns="91425" bIns="91425">
            <a:spAutoFit/>
          </a:bodyPr>
          <a:lstStyle/>
          <a:p>
            <a:pPr marL="255651" lvl="0" indent="-255651" eaLnBrk="0" fontAlgn="base" hangingPunct="0">
              <a:spcBef>
                <a:spcPts val="600"/>
              </a:spcBef>
              <a:spcAft>
                <a:spcPct val="0"/>
              </a:spcAft>
              <a:buFont typeface="Arial" panose="020B0604020202020204" pitchFamily="34" charset="0"/>
            </a:pPr>
            <a:r>
              <a:rPr lang="en-US" sz="2000" kern="1200" dirty="0" smtClean="0">
                <a:solidFill>
                  <a:srgbClr val="000000"/>
                </a:solidFill>
                <a:latin typeface="Arial (Body)"/>
              </a:rPr>
              <a:t>A</a:t>
            </a:r>
            <a:r>
              <a:rPr lang="en-US" sz="100" kern="1200" dirty="0" smtClean="0">
                <a:solidFill>
                  <a:srgbClr val="000000"/>
                </a:solidFill>
                <a:latin typeface="Arial (Body)"/>
              </a:rPr>
              <a:t> </a:t>
            </a:r>
            <a:r>
              <a:rPr lang="en-US" sz="2000" kern="1200" dirty="0" smtClean="0">
                <a:solidFill>
                  <a:srgbClr val="000000"/>
                </a:solidFill>
                <a:latin typeface="Arial (Body)"/>
              </a:rPr>
              <a:t>S</a:t>
            </a:r>
            <a:r>
              <a:rPr lang="en-US" sz="100" kern="1200" dirty="0" smtClean="0">
                <a:solidFill>
                  <a:srgbClr val="000000"/>
                </a:solidFill>
                <a:latin typeface="Arial (Body)"/>
              </a:rPr>
              <a:t> </a:t>
            </a:r>
            <a:r>
              <a:rPr lang="en-US" sz="2000" kern="1200" dirty="0" smtClean="0">
                <a:solidFill>
                  <a:srgbClr val="000000"/>
                </a:solidFill>
                <a:latin typeface="Arial (Body)"/>
              </a:rPr>
              <a:t>2 </a:t>
            </a:r>
            <a:r>
              <a:rPr lang="en-US" sz="2000" kern="1200" dirty="0">
                <a:solidFill>
                  <a:srgbClr val="000000"/>
                </a:solidFill>
                <a:latin typeface="Arial (Body)"/>
              </a:rPr>
              <a:t>router </a:t>
            </a:r>
            <a:r>
              <a:rPr lang="en-US" sz="2000" kern="1200" dirty="0" smtClean="0">
                <a:solidFill>
                  <a:srgbClr val="000000"/>
                </a:solidFill>
                <a:latin typeface="Arial (Body)"/>
              </a:rPr>
              <a:t>2</a:t>
            </a:r>
            <a:r>
              <a:rPr lang="en-US" sz="100" kern="1200" dirty="0" smtClean="0">
                <a:solidFill>
                  <a:srgbClr val="000000"/>
                </a:solidFill>
                <a:latin typeface="Arial (Body)"/>
              </a:rPr>
              <a:t> </a:t>
            </a:r>
            <a:r>
              <a:rPr lang="en-US" sz="2000" kern="1200" dirty="0" smtClean="0">
                <a:solidFill>
                  <a:srgbClr val="000000"/>
                </a:solidFill>
                <a:latin typeface="Arial (Body)"/>
              </a:rPr>
              <a:t>c </a:t>
            </a:r>
            <a:r>
              <a:rPr lang="en-US" sz="2000" kern="1200" dirty="0">
                <a:solidFill>
                  <a:srgbClr val="000000"/>
                </a:solidFill>
                <a:latin typeface="Arial (Body)"/>
              </a:rPr>
              <a:t>receives path advertisement </a:t>
            </a:r>
            <a:r>
              <a:rPr lang="en-US" sz="2000" b="1" kern="1200" dirty="0" smtClean="0">
                <a:solidFill>
                  <a:srgbClr val="000000"/>
                </a:solidFill>
                <a:latin typeface="Arial (Body)"/>
              </a:rPr>
              <a:t>A</a:t>
            </a:r>
            <a:r>
              <a:rPr lang="en-US" sz="100" b="1" kern="1200" dirty="0" smtClean="0">
                <a:solidFill>
                  <a:srgbClr val="000000"/>
                </a:solidFill>
                <a:latin typeface="Arial (Body)"/>
              </a:rPr>
              <a:t> </a:t>
            </a:r>
            <a:r>
              <a:rPr lang="en-US" sz="2000" b="1" kern="1200" dirty="0" smtClean="0">
                <a:solidFill>
                  <a:srgbClr val="000000"/>
                </a:solidFill>
                <a:latin typeface="Arial (Body)"/>
              </a:rPr>
              <a:t>S</a:t>
            </a:r>
            <a:r>
              <a:rPr lang="en-US" sz="100" b="1" kern="1200" dirty="0" smtClean="0">
                <a:solidFill>
                  <a:srgbClr val="000000"/>
                </a:solidFill>
                <a:latin typeface="Arial (Body)"/>
              </a:rPr>
              <a:t> </a:t>
            </a:r>
            <a:r>
              <a:rPr lang="en-US" sz="2000" b="1" kern="1200" dirty="0" smtClean="0">
                <a:solidFill>
                  <a:srgbClr val="000000"/>
                </a:solidFill>
                <a:latin typeface="Arial (Body)"/>
              </a:rPr>
              <a:t>3,X </a:t>
            </a:r>
            <a:r>
              <a:rPr lang="en-US" sz="2000" kern="1200" dirty="0" smtClean="0">
                <a:solidFill>
                  <a:srgbClr val="000000"/>
                </a:solidFill>
                <a:latin typeface="Arial (Body)"/>
              </a:rPr>
              <a:t>(</a:t>
            </a:r>
            <a:r>
              <a:rPr lang="en-US" sz="2000" kern="1200" dirty="0">
                <a:solidFill>
                  <a:srgbClr val="000000"/>
                </a:solidFill>
                <a:latin typeface="Arial (Body)"/>
              </a:rPr>
              <a:t>via </a:t>
            </a:r>
            <a:r>
              <a:rPr lang="en-US" sz="2000" kern="1200" dirty="0" smtClean="0">
                <a:solidFill>
                  <a:srgbClr val="000000"/>
                </a:solidFill>
                <a:latin typeface="Arial (Body)"/>
              </a:rPr>
              <a:t>e</a:t>
            </a:r>
            <a:r>
              <a:rPr lang="en-US" sz="100" kern="1200" dirty="0" smtClean="0">
                <a:solidFill>
                  <a:srgbClr val="000000"/>
                </a:solidFill>
                <a:latin typeface="Arial (Body)"/>
              </a:rPr>
              <a:t> </a:t>
            </a:r>
            <a:r>
              <a:rPr lang="en-US" sz="2000" kern="1200" dirty="0" smtClean="0">
                <a:solidFill>
                  <a:srgbClr val="000000"/>
                </a:solidFill>
                <a:latin typeface="Arial (Body)"/>
              </a:rPr>
              <a:t>B</a:t>
            </a:r>
            <a:r>
              <a:rPr lang="en-US" sz="100" kern="1200" dirty="0" smtClean="0">
                <a:solidFill>
                  <a:srgbClr val="000000"/>
                </a:solidFill>
                <a:latin typeface="Arial (Body)"/>
              </a:rPr>
              <a:t> </a:t>
            </a:r>
            <a:r>
              <a:rPr lang="en-US" sz="2000" kern="1200" dirty="0" smtClean="0">
                <a:solidFill>
                  <a:srgbClr val="000000"/>
                </a:solidFill>
                <a:latin typeface="Arial (Body)"/>
              </a:rPr>
              <a:t>G</a:t>
            </a:r>
            <a:r>
              <a:rPr lang="en-US" sz="100" kern="1200" dirty="0" smtClean="0">
                <a:solidFill>
                  <a:srgbClr val="000000"/>
                </a:solidFill>
                <a:latin typeface="Arial (Body)"/>
              </a:rPr>
              <a:t> </a:t>
            </a:r>
            <a:r>
              <a:rPr lang="en-US" sz="2000" kern="1200" dirty="0" smtClean="0">
                <a:solidFill>
                  <a:srgbClr val="000000"/>
                </a:solidFill>
                <a:latin typeface="Arial (Body)"/>
              </a:rPr>
              <a:t>P</a:t>
            </a:r>
            <a:r>
              <a:rPr lang="en-US" sz="2000" kern="1200" dirty="0">
                <a:solidFill>
                  <a:srgbClr val="000000"/>
                </a:solidFill>
                <a:latin typeface="Arial (Body)"/>
              </a:rPr>
              <a:t>) from </a:t>
            </a:r>
            <a:r>
              <a:rPr lang="en-US" sz="2000" kern="1200" dirty="0" smtClean="0">
                <a:solidFill>
                  <a:srgbClr val="000000"/>
                </a:solidFill>
                <a:latin typeface="Arial (Body)"/>
              </a:rPr>
              <a:t>A</a:t>
            </a:r>
            <a:r>
              <a:rPr lang="en-US" sz="100" kern="1200" dirty="0" smtClean="0">
                <a:solidFill>
                  <a:srgbClr val="000000"/>
                </a:solidFill>
                <a:latin typeface="Arial (Body)"/>
              </a:rPr>
              <a:t> </a:t>
            </a:r>
            <a:r>
              <a:rPr lang="en-US" sz="2000" kern="1200" dirty="0" smtClean="0">
                <a:solidFill>
                  <a:srgbClr val="000000"/>
                </a:solidFill>
                <a:latin typeface="Arial (Body)"/>
              </a:rPr>
              <a:t>S3 </a:t>
            </a:r>
            <a:r>
              <a:rPr lang="en-US" sz="2000" kern="1200" dirty="0">
                <a:solidFill>
                  <a:srgbClr val="000000"/>
                </a:solidFill>
                <a:latin typeface="Arial (Body)"/>
              </a:rPr>
              <a:t>router </a:t>
            </a:r>
            <a:r>
              <a:rPr lang="en-US" sz="2000" kern="1200" dirty="0" smtClean="0">
                <a:solidFill>
                  <a:srgbClr val="000000"/>
                </a:solidFill>
                <a:latin typeface="Arial (Body)"/>
              </a:rPr>
              <a:t>3a</a:t>
            </a:r>
          </a:p>
          <a:p>
            <a:pPr marL="255651" indent="-255651" eaLnBrk="0" fontAlgn="base" hangingPunct="0">
              <a:spcBef>
                <a:spcPts val="600"/>
              </a:spcBef>
              <a:spcAft>
                <a:spcPct val="0"/>
              </a:spcAft>
              <a:buFont typeface="Arial" panose="020B0604020202020204" pitchFamily="34" charset="0"/>
              <a:buChar char="•"/>
            </a:pPr>
            <a:r>
              <a:rPr lang="en-US" sz="2000" dirty="0">
                <a:solidFill>
                  <a:srgbClr val="000000"/>
                </a:solidFill>
                <a:latin typeface="Arial (Body)"/>
              </a:rPr>
              <a:t>Based on </a:t>
            </a:r>
            <a:r>
              <a:rPr lang="en-US" sz="2000" dirty="0" smtClean="0">
                <a:solidFill>
                  <a:srgbClr val="000000"/>
                </a:solidFill>
                <a:latin typeface="Arial (Body)"/>
              </a:rPr>
              <a:t>A</a:t>
            </a:r>
            <a:r>
              <a:rPr lang="en-US" sz="100" dirty="0" smtClean="0">
                <a:solidFill>
                  <a:srgbClr val="000000"/>
                </a:solidFill>
                <a:latin typeface="Arial (Body)"/>
              </a:rPr>
              <a:t> </a:t>
            </a:r>
            <a:r>
              <a:rPr lang="en-US" sz="2000" dirty="0" smtClean="0">
                <a:solidFill>
                  <a:srgbClr val="000000"/>
                </a:solidFill>
                <a:latin typeface="Arial (Body)"/>
              </a:rPr>
              <a:t>S</a:t>
            </a:r>
            <a:r>
              <a:rPr lang="en-US" sz="100" dirty="0" smtClean="0">
                <a:solidFill>
                  <a:srgbClr val="000000"/>
                </a:solidFill>
                <a:latin typeface="Arial (Body)"/>
              </a:rPr>
              <a:t> </a:t>
            </a:r>
            <a:r>
              <a:rPr lang="en-US" sz="2000" dirty="0" smtClean="0">
                <a:solidFill>
                  <a:srgbClr val="000000"/>
                </a:solidFill>
                <a:latin typeface="Arial (Body)"/>
              </a:rPr>
              <a:t>2 </a:t>
            </a:r>
            <a:r>
              <a:rPr lang="en-US" sz="2000" dirty="0">
                <a:solidFill>
                  <a:srgbClr val="000000"/>
                </a:solidFill>
                <a:latin typeface="Arial (Body)"/>
              </a:rPr>
              <a:t>policy, </a:t>
            </a:r>
            <a:r>
              <a:rPr lang="en-US" sz="2000" dirty="0" smtClean="0">
                <a:solidFill>
                  <a:srgbClr val="000000"/>
                </a:solidFill>
                <a:latin typeface="Arial (Body)"/>
              </a:rPr>
              <a:t>A</a:t>
            </a:r>
            <a:r>
              <a:rPr lang="en-US" sz="100" dirty="0" smtClean="0">
                <a:solidFill>
                  <a:srgbClr val="000000"/>
                </a:solidFill>
                <a:latin typeface="Arial (Body)"/>
              </a:rPr>
              <a:t> </a:t>
            </a:r>
            <a:r>
              <a:rPr lang="en-US" sz="2000" dirty="0" smtClean="0">
                <a:solidFill>
                  <a:srgbClr val="000000"/>
                </a:solidFill>
                <a:latin typeface="Arial (Body)"/>
              </a:rPr>
              <a:t>S</a:t>
            </a:r>
            <a:r>
              <a:rPr lang="en-US" sz="100" dirty="0" smtClean="0">
                <a:solidFill>
                  <a:srgbClr val="000000"/>
                </a:solidFill>
                <a:latin typeface="Arial (Body)"/>
              </a:rPr>
              <a:t> </a:t>
            </a:r>
            <a:r>
              <a:rPr lang="en-US" sz="2000" dirty="0" smtClean="0">
                <a:solidFill>
                  <a:srgbClr val="000000"/>
                </a:solidFill>
                <a:latin typeface="Arial (Body)"/>
              </a:rPr>
              <a:t>2 </a:t>
            </a:r>
            <a:r>
              <a:rPr lang="en-US" sz="2000" dirty="0">
                <a:solidFill>
                  <a:srgbClr val="000000"/>
                </a:solidFill>
                <a:latin typeface="Arial (Body)"/>
              </a:rPr>
              <a:t>router </a:t>
            </a:r>
            <a:r>
              <a:rPr lang="en-US" sz="2000" dirty="0" smtClean="0">
                <a:solidFill>
                  <a:srgbClr val="000000"/>
                </a:solidFill>
                <a:latin typeface="Arial (Body)"/>
              </a:rPr>
              <a:t>2</a:t>
            </a:r>
            <a:r>
              <a:rPr lang="en-US" sz="100" dirty="0" smtClean="0">
                <a:solidFill>
                  <a:srgbClr val="000000"/>
                </a:solidFill>
                <a:latin typeface="Arial (Body)"/>
              </a:rPr>
              <a:t> </a:t>
            </a:r>
            <a:r>
              <a:rPr lang="en-US" sz="2000" dirty="0" smtClean="0">
                <a:solidFill>
                  <a:srgbClr val="000000"/>
                </a:solidFill>
                <a:latin typeface="Arial (Body)"/>
              </a:rPr>
              <a:t>c </a:t>
            </a:r>
            <a:r>
              <a:rPr lang="en-US" sz="2000" dirty="0">
                <a:solidFill>
                  <a:srgbClr val="000000"/>
                </a:solidFill>
                <a:latin typeface="Arial (Body)"/>
              </a:rPr>
              <a:t>accepts path A</a:t>
            </a:r>
            <a:r>
              <a:rPr lang="en-US" sz="100" dirty="0">
                <a:solidFill>
                  <a:srgbClr val="000000"/>
                </a:solidFill>
                <a:latin typeface="Arial (Body)"/>
              </a:rPr>
              <a:t> </a:t>
            </a:r>
            <a:r>
              <a:rPr lang="en-US" sz="2000" dirty="0">
                <a:solidFill>
                  <a:srgbClr val="000000"/>
                </a:solidFill>
                <a:latin typeface="Arial (Body)"/>
              </a:rPr>
              <a:t>S</a:t>
            </a:r>
            <a:r>
              <a:rPr lang="en-US" sz="100" dirty="0">
                <a:solidFill>
                  <a:srgbClr val="000000"/>
                </a:solidFill>
                <a:latin typeface="Arial (Body)"/>
              </a:rPr>
              <a:t> </a:t>
            </a:r>
            <a:r>
              <a:rPr lang="en-US" sz="2000" dirty="0">
                <a:solidFill>
                  <a:srgbClr val="000000"/>
                </a:solidFill>
                <a:latin typeface="Arial (Body)"/>
              </a:rPr>
              <a:t>3 , X, propagates (via </a:t>
            </a:r>
            <a:r>
              <a:rPr lang="en-US" sz="2000" dirty="0" smtClean="0">
                <a:solidFill>
                  <a:srgbClr val="000000"/>
                </a:solidFill>
                <a:latin typeface="Arial (Body)"/>
              </a:rPr>
              <a:t>i</a:t>
            </a:r>
            <a:r>
              <a:rPr lang="en-US" sz="100" dirty="0" smtClean="0">
                <a:solidFill>
                  <a:srgbClr val="000000"/>
                </a:solidFill>
                <a:latin typeface="Arial (Body)"/>
              </a:rPr>
              <a:t> </a:t>
            </a:r>
            <a:r>
              <a:rPr lang="en-US" sz="2000" dirty="0" smtClean="0">
                <a:solidFill>
                  <a:srgbClr val="000000"/>
                </a:solidFill>
                <a:latin typeface="Arial (Body)"/>
              </a:rPr>
              <a:t>B</a:t>
            </a:r>
            <a:r>
              <a:rPr lang="en-US" sz="100" dirty="0" smtClean="0">
                <a:solidFill>
                  <a:srgbClr val="000000"/>
                </a:solidFill>
                <a:latin typeface="Arial (Body)"/>
              </a:rPr>
              <a:t> </a:t>
            </a:r>
            <a:r>
              <a:rPr lang="en-US" sz="2000" dirty="0" smtClean="0">
                <a:solidFill>
                  <a:srgbClr val="000000"/>
                </a:solidFill>
                <a:latin typeface="Arial (Body)"/>
              </a:rPr>
              <a:t>G</a:t>
            </a:r>
            <a:r>
              <a:rPr lang="en-US" sz="100" dirty="0" smtClean="0">
                <a:solidFill>
                  <a:srgbClr val="000000"/>
                </a:solidFill>
                <a:latin typeface="Arial (Body)"/>
              </a:rPr>
              <a:t> </a:t>
            </a:r>
            <a:r>
              <a:rPr lang="en-US" sz="2000" dirty="0" smtClean="0">
                <a:solidFill>
                  <a:srgbClr val="000000"/>
                </a:solidFill>
                <a:latin typeface="Arial (Body)"/>
              </a:rPr>
              <a:t>P</a:t>
            </a:r>
            <a:r>
              <a:rPr lang="en-US" sz="2000" dirty="0">
                <a:solidFill>
                  <a:srgbClr val="000000"/>
                </a:solidFill>
                <a:latin typeface="Arial (Body)"/>
              </a:rPr>
              <a:t>) to all AS2 </a:t>
            </a:r>
            <a:r>
              <a:rPr lang="en-US" sz="2000" dirty="0" smtClean="0">
                <a:solidFill>
                  <a:srgbClr val="000000"/>
                </a:solidFill>
                <a:latin typeface="Arial (Body)"/>
              </a:rPr>
              <a:t>routers</a:t>
            </a:r>
          </a:p>
          <a:p>
            <a:pPr marL="255651" lvl="0" indent="-255651" eaLnBrk="0" fontAlgn="base" hangingPunct="0">
              <a:spcBef>
                <a:spcPts val="600"/>
              </a:spcBef>
              <a:spcAft>
                <a:spcPct val="0"/>
              </a:spcAft>
              <a:buFont typeface="Arial" panose="020B0604020202020204" pitchFamily="34" charset="0"/>
              <a:buChar char="•"/>
            </a:pPr>
            <a:r>
              <a:rPr lang="en-US" sz="2000" kern="1200" dirty="0">
                <a:solidFill>
                  <a:srgbClr val="000000"/>
                </a:solidFill>
                <a:latin typeface="Arial (Body)"/>
              </a:rPr>
              <a:t>Based on </a:t>
            </a:r>
            <a:r>
              <a:rPr lang="en-US" sz="2000" kern="1200" dirty="0" smtClean="0">
                <a:solidFill>
                  <a:srgbClr val="000000"/>
                </a:solidFill>
                <a:latin typeface="Arial (Body)"/>
              </a:rPr>
              <a:t>A</a:t>
            </a:r>
            <a:r>
              <a:rPr lang="en-US" sz="100" kern="1200" dirty="0" smtClean="0">
                <a:solidFill>
                  <a:srgbClr val="000000"/>
                </a:solidFill>
                <a:latin typeface="Arial (Body)"/>
              </a:rPr>
              <a:t> </a:t>
            </a:r>
            <a:r>
              <a:rPr lang="en-US" sz="2000" kern="1200" dirty="0" smtClean="0">
                <a:solidFill>
                  <a:srgbClr val="000000"/>
                </a:solidFill>
                <a:latin typeface="Arial (Body)"/>
              </a:rPr>
              <a:t>S</a:t>
            </a:r>
            <a:r>
              <a:rPr lang="en-US" sz="100" kern="1200" dirty="0" smtClean="0">
                <a:solidFill>
                  <a:srgbClr val="000000"/>
                </a:solidFill>
                <a:latin typeface="Arial (Body)"/>
              </a:rPr>
              <a:t> </a:t>
            </a:r>
            <a:r>
              <a:rPr lang="en-US" sz="2000" kern="1200" dirty="0" smtClean="0">
                <a:solidFill>
                  <a:srgbClr val="000000"/>
                </a:solidFill>
                <a:latin typeface="Arial (Body)"/>
              </a:rPr>
              <a:t>2 </a:t>
            </a:r>
            <a:r>
              <a:rPr lang="en-US" sz="2000" kern="1200" dirty="0">
                <a:solidFill>
                  <a:srgbClr val="000000"/>
                </a:solidFill>
                <a:latin typeface="Arial (Body)"/>
              </a:rPr>
              <a:t>policy</a:t>
            </a:r>
            <a:r>
              <a:rPr lang="en-US" sz="2000" kern="1200" dirty="0" smtClean="0">
                <a:solidFill>
                  <a:srgbClr val="000000"/>
                </a:solidFill>
                <a:latin typeface="Arial (Body)"/>
              </a:rPr>
              <a:t>, A</a:t>
            </a:r>
            <a:r>
              <a:rPr lang="en-US" sz="100" kern="1200" dirty="0" smtClean="0">
                <a:solidFill>
                  <a:srgbClr val="000000"/>
                </a:solidFill>
                <a:latin typeface="Arial (Body)"/>
              </a:rPr>
              <a:t> </a:t>
            </a:r>
            <a:r>
              <a:rPr lang="en-US" sz="2000" kern="1200" dirty="0" smtClean="0">
                <a:solidFill>
                  <a:srgbClr val="000000"/>
                </a:solidFill>
                <a:latin typeface="Arial (Body)"/>
              </a:rPr>
              <a:t>S</a:t>
            </a:r>
            <a:r>
              <a:rPr lang="en-US" sz="100" kern="1200" dirty="0" smtClean="0">
                <a:solidFill>
                  <a:srgbClr val="000000"/>
                </a:solidFill>
                <a:latin typeface="Arial (Body)"/>
              </a:rPr>
              <a:t> </a:t>
            </a:r>
            <a:r>
              <a:rPr lang="en-US" sz="2000" kern="1200" dirty="0" smtClean="0">
                <a:solidFill>
                  <a:srgbClr val="000000"/>
                </a:solidFill>
                <a:latin typeface="Arial (Body)"/>
              </a:rPr>
              <a:t>2 </a:t>
            </a:r>
            <a:r>
              <a:rPr lang="en-US" sz="2000" kern="1200" dirty="0">
                <a:solidFill>
                  <a:srgbClr val="000000"/>
                </a:solidFill>
                <a:latin typeface="Arial (Body)"/>
              </a:rPr>
              <a:t>router </a:t>
            </a:r>
            <a:r>
              <a:rPr lang="en-US" sz="2000" kern="1200" dirty="0" smtClean="0">
                <a:solidFill>
                  <a:srgbClr val="000000"/>
                </a:solidFill>
                <a:latin typeface="Arial (Body)"/>
              </a:rPr>
              <a:t>2</a:t>
            </a:r>
            <a:r>
              <a:rPr lang="en-US" sz="100" kern="1200" dirty="0" smtClean="0">
                <a:solidFill>
                  <a:srgbClr val="000000"/>
                </a:solidFill>
                <a:latin typeface="Arial (Body)"/>
              </a:rPr>
              <a:t> </a:t>
            </a:r>
            <a:r>
              <a:rPr lang="en-US" sz="2000" kern="1200" dirty="0" smtClean="0">
                <a:solidFill>
                  <a:srgbClr val="000000"/>
                </a:solidFill>
                <a:latin typeface="Arial (Body)"/>
              </a:rPr>
              <a:t>a </a:t>
            </a:r>
            <a:r>
              <a:rPr lang="en-US" sz="2000" kern="1200" dirty="0">
                <a:solidFill>
                  <a:srgbClr val="000000"/>
                </a:solidFill>
                <a:latin typeface="Arial (Body)"/>
              </a:rPr>
              <a:t>advertises (via </a:t>
            </a:r>
            <a:r>
              <a:rPr lang="en-US" sz="2000" kern="1200" dirty="0" smtClean="0">
                <a:solidFill>
                  <a:srgbClr val="000000"/>
                </a:solidFill>
                <a:latin typeface="Arial (Body)"/>
              </a:rPr>
              <a:t>e</a:t>
            </a:r>
            <a:r>
              <a:rPr lang="en-US" sz="100" kern="1200" dirty="0" smtClean="0">
                <a:solidFill>
                  <a:srgbClr val="000000"/>
                </a:solidFill>
                <a:latin typeface="Arial (Body)"/>
              </a:rPr>
              <a:t> </a:t>
            </a:r>
            <a:r>
              <a:rPr lang="en-US" sz="2000" kern="1200" dirty="0" smtClean="0">
                <a:solidFill>
                  <a:srgbClr val="000000"/>
                </a:solidFill>
                <a:latin typeface="Arial (Body)"/>
              </a:rPr>
              <a:t>B</a:t>
            </a:r>
            <a:r>
              <a:rPr lang="en-US" sz="100" kern="1200" dirty="0" smtClean="0">
                <a:solidFill>
                  <a:srgbClr val="000000"/>
                </a:solidFill>
                <a:latin typeface="Arial (Body)"/>
              </a:rPr>
              <a:t> </a:t>
            </a:r>
            <a:r>
              <a:rPr lang="en-US" sz="2000" kern="1200" dirty="0" smtClean="0">
                <a:solidFill>
                  <a:srgbClr val="000000"/>
                </a:solidFill>
                <a:latin typeface="Arial (Body)"/>
              </a:rPr>
              <a:t>G</a:t>
            </a:r>
            <a:r>
              <a:rPr lang="en-US" sz="100" kern="1200" dirty="0" smtClean="0">
                <a:solidFill>
                  <a:srgbClr val="000000"/>
                </a:solidFill>
                <a:latin typeface="Arial (Body)"/>
              </a:rPr>
              <a:t> </a:t>
            </a:r>
            <a:r>
              <a:rPr lang="en-US" sz="2000" kern="1200" dirty="0" smtClean="0">
                <a:solidFill>
                  <a:srgbClr val="000000"/>
                </a:solidFill>
                <a:latin typeface="Arial (Body)"/>
              </a:rPr>
              <a:t>P) path </a:t>
            </a:r>
            <a:r>
              <a:rPr lang="en-US" sz="2000" b="1" kern="1200" dirty="0" smtClean="0">
                <a:solidFill>
                  <a:srgbClr val="000000"/>
                </a:solidFill>
                <a:latin typeface="Arial (Body)"/>
              </a:rPr>
              <a:t>A</a:t>
            </a:r>
            <a:r>
              <a:rPr lang="en-US" sz="100" b="1" kern="1200" dirty="0" smtClean="0">
                <a:solidFill>
                  <a:srgbClr val="000000"/>
                </a:solidFill>
                <a:latin typeface="Arial (Body)"/>
              </a:rPr>
              <a:t> </a:t>
            </a:r>
            <a:r>
              <a:rPr lang="en-US" sz="2000" b="1" kern="1200" dirty="0" smtClean="0">
                <a:solidFill>
                  <a:srgbClr val="000000"/>
                </a:solidFill>
                <a:latin typeface="Arial (Body)"/>
              </a:rPr>
              <a:t>S</a:t>
            </a:r>
            <a:r>
              <a:rPr lang="en-US" sz="100" b="1" kern="1200" dirty="0" smtClean="0">
                <a:solidFill>
                  <a:srgbClr val="000000"/>
                </a:solidFill>
                <a:latin typeface="Arial (Body)"/>
              </a:rPr>
              <a:t> </a:t>
            </a:r>
            <a:r>
              <a:rPr lang="en-US" sz="2000" b="1" kern="1200" dirty="0" smtClean="0">
                <a:solidFill>
                  <a:srgbClr val="000000"/>
                </a:solidFill>
                <a:latin typeface="Arial (Body)"/>
              </a:rPr>
              <a:t>2</a:t>
            </a:r>
            <a:r>
              <a:rPr lang="en-US" sz="2000" b="1" kern="1200" dirty="0">
                <a:solidFill>
                  <a:srgbClr val="000000"/>
                </a:solidFill>
                <a:latin typeface="Arial (Body)"/>
              </a:rPr>
              <a:t>, </a:t>
            </a:r>
            <a:r>
              <a:rPr lang="en-US" sz="2000" b="1" kern="1200" dirty="0" smtClean="0">
                <a:solidFill>
                  <a:srgbClr val="000000"/>
                </a:solidFill>
                <a:latin typeface="Arial (Body)"/>
              </a:rPr>
              <a:t>A</a:t>
            </a:r>
            <a:r>
              <a:rPr lang="en-US" sz="100" b="1" kern="1200" dirty="0" smtClean="0">
                <a:solidFill>
                  <a:srgbClr val="000000"/>
                </a:solidFill>
                <a:latin typeface="Arial (Body)"/>
              </a:rPr>
              <a:t> </a:t>
            </a:r>
            <a:r>
              <a:rPr lang="en-US" sz="2000" b="1" kern="1200" dirty="0" smtClean="0">
                <a:solidFill>
                  <a:srgbClr val="000000"/>
                </a:solidFill>
                <a:latin typeface="Arial (Body)"/>
              </a:rPr>
              <a:t>S</a:t>
            </a:r>
            <a:r>
              <a:rPr lang="en-US" sz="100" b="1" kern="1200" dirty="0" smtClean="0">
                <a:solidFill>
                  <a:srgbClr val="000000"/>
                </a:solidFill>
                <a:latin typeface="Arial (Body)"/>
              </a:rPr>
              <a:t> </a:t>
            </a:r>
            <a:r>
              <a:rPr lang="en-US" sz="2000" b="1" kern="1200" dirty="0" smtClean="0">
                <a:solidFill>
                  <a:srgbClr val="000000"/>
                </a:solidFill>
                <a:latin typeface="Arial (Body)"/>
              </a:rPr>
              <a:t>3,X</a:t>
            </a:r>
            <a:r>
              <a:rPr lang="en-US" sz="2000" kern="1200" dirty="0" smtClean="0">
                <a:solidFill>
                  <a:srgbClr val="000000"/>
                </a:solidFill>
                <a:latin typeface="Arial (Body)"/>
              </a:rPr>
              <a:t> </a:t>
            </a:r>
            <a:r>
              <a:rPr lang="en-US" sz="2000" kern="1200" dirty="0">
                <a:solidFill>
                  <a:srgbClr val="000000"/>
                </a:solidFill>
                <a:latin typeface="Arial (Body)"/>
              </a:rPr>
              <a:t>to </a:t>
            </a:r>
            <a:r>
              <a:rPr lang="en-US" sz="2000" kern="1200" dirty="0" smtClean="0">
                <a:solidFill>
                  <a:srgbClr val="000000"/>
                </a:solidFill>
                <a:latin typeface="Arial (Body)"/>
              </a:rPr>
              <a:t>A</a:t>
            </a:r>
            <a:r>
              <a:rPr lang="en-US" sz="100" kern="1200" dirty="0" smtClean="0">
                <a:solidFill>
                  <a:srgbClr val="000000"/>
                </a:solidFill>
                <a:latin typeface="Arial (Body)"/>
              </a:rPr>
              <a:t> </a:t>
            </a:r>
            <a:r>
              <a:rPr lang="en-US" sz="2000" kern="1200" dirty="0" smtClean="0">
                <a:solidFill>
                  <a:srgbClr val="000000"/>
                </a:solidFill>
                <a:latin typeface="Arial (Body)"/>
              </a:rPr>
              <a:t>S</a:t>
            </a:r>
            <a:r>
              <a:rPr lang="en-US" sz="100" kern="1200" dirty="0" smtClean="0">
                <a:solidFill>
                  <a:srgbClr val="000000"/>
                </a:solidFill>
                <a:latin typeface="Arial (Body)"/>
              </a:rPr>
              <a:t> </a:t>
            </a:r>
            <a:r>
              <a:rPr lang="en-US" sz="2000" kern="1200" dirty="0" smtClean="0">
                <a:solidFill>
                  <a:srgbClr val="000000"/>
                </a:solidFill>
                <a:latin typeface="Arial (Body)"/>
              </a:rPr>
              <a:t>1 </a:t>
            </a:r>
            <a:r>
              <a:rPr lang="en-US" sz="2000" kern="1200" dirty="0">
                <a:solidFill>
                  <a:srgbClr val="000000"/>
                </a:solidFill>
                <a:latin typeface="Arial (Body)"/>
              </a:rPr>
              <a:t>router </a:t>
            </a:r>
            <a:r>
              <a:rPr lang="en-US" sz="2000" kern="1200" dirty="0" smtClean="0">
                <a:solidFill>
                  <a:srgbClr val="000000"/>
                </a:solidFill>
                <a:latin typeface="Arial (Body)"/>
              </a:rPr>
              <a:t>1</a:t>
            </a:r>
            <a:r>
              <a:rPr lang="en-US" sz="100" kern="1200" dirty="0" smtClean="0">
                <a:solidFill>
                  <a:srgbClr val="000000"/>
                </a:solidFill>
                <a:latin typeface="Arial (Body)"/>
              </a:rPr>
              <a:t> </a:t>
            </a:r>
            <a:r>
              <a:rPr lang="en-US" sz="2000" kern="1200" dirty="0" smtClean="0">
                <a:solidFill>
                  <a:srgbClr val="000000"/>
                </a:solidFill>
                <a:latin typeface="Arial (Body)"/>
              </a:rPr>
              <a:t>c</a:t>
            </a:r>
            <a:endParaRPr lang="en-US" sz="2000" dirty="0">
              <a:solidFill>
                <a:srgbClr val="000000"/>
              </a:solidFill>
              <a:latin typeface="Arial (Body)"/>
            </a:endParaRPr>
          </a:p>
        </p:txBody>
      </p:sp>
    </p:spTree>
    <p:extLst>
      <p:ext uri="{BB962C8B-B14F-4D97-AF65-F5344CB8AC3E}">
        <p14:creationId xmlns:p14="http://schemas.microsoft.com/office/powerpoint/2010/main" val="6195363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B</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G</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P Path Advertisement </a:t>
            </a:r>
            <a:r>
              <a:rPr lang="en-US" sz="2000" b="0" dirty="0" smtClean="0">
                <a:latin typeface="Times New Roman" panose="02020603050405020304" pitchFamily="18" charset="0"/>
                <a:cs typeface="+mj-cs"/>
              </a:rPr>
              <a:t>(2 of 2)</a:t>
            </a:r>
            <a:endParaRPr lang="en-US" sz="2000" b="0" dirty="0">
              <a:latin typeface="Times New Roman" panose="02020603050405020304" pitchFamily="18" charset="0"/>
              <a:cs typeface="+mj-cs"/>
            </a:endParaRPr>
          </a:p>
        </p:txBody>
      </p:sp>
      <p:pic>
        <p:nvPicPr>
          <p:cNvPr id="13" name="Picture 12" descr="There are 3 connected groups of 4 linked routers per group. Each router is linked to all 3 other routers in the group. From right to left the groups are, A S 3, A S 2, A S 1. A S 3. From top clockwise, 3 b, 3 c, 3 d, 3 a. 3 d links to router X. 3 a points to A S 2, right router 2 c, A S 3, X. 3 a also points to A S 1 right router, 1 c, A S 3, X. A S 2. From top clockwise, 2 b, 2 c, 2 d, 2 a. 2 c points to all other 3 routers. 2 a points to A S 1, right router 1 c, A S 2, A S 3, X. A S 1. From top clockwise, 1 b, 1 c, 1 d, 1 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552" y="1471324"/>
            <a:ext cx="6664895" cy="2298068"/>
          </a:xfrm>
          <a:prstGeom prst="rect">
            <a:avLst/>
          </a:prstGeom>
        </p:spPr>
      </p:pic>
      <p:sp>
        <p:nvSpPr>
          <p:cNvPr id="6" name="Content Placeholder 5"/>
          <p:cNvSpPr>
            <a:spLocks noGrp="1"/>
          </p:cNvSpPr>
          <p:nvPr>
            <p:ph idx="26"/>
          </p:nvPr>
        </p:nvSpPr>
        <p:spPr>
          <a:xfrm>
            <a:off x="406161" y="3938400"/>
            <a:ext cx="8108112" cy="2300600"/>
          </a:xfrm>
        </p:spPr>
        <p:txBody>
          <a:bodyPr wrap="square" lIns="91425" tIns="91425" rIns="91425" bIns="91425">
            <a:spAutoFit/>
          </a:bodyPr>
          <a:lstStyle/>
          <a:p>
            <a:pPr marL="0" lvl="0" indent="0" eaLnBrk="0" fontAlgn="base" hangingPunct="0">
              <a:spcAft>
                <a:spcPct val="0"/>
              </a:spcAft>
              <a:buNone/>
            </a:pPr>
            <a:r>
              <a:rPr lang="en-US" sz="2000" kern="1200" dirty="0">
                <a:solidFill>
                  <a:srgbClr val="000000"/>
                </a:solidFill>
                <a:latin typeface="Arial (Body)"/>
              </a:rPr>
              <a:t>gateway router may learn about multiple paths to destination</a:t>
            </a:r>
            <a:r>
              <a:rPr lang="en-US" sz="2000" kern="1200" dirty="0" smtClean="0">
                <a:solidFill>
                  <a:srgbClr val="000000"/>
                </a:solidFill>
                <a:latin typeface="Arial (Body)"/>
              </a:rPr>
              <a:t>:</a:t>
            </a:r>
          </a:p>
          <a:p>
            <a:pPr marL="255651" indent="-255651" eaLnBrk="0" fontAlgn="base" hangingPunct="0">
              <a:spcAft>
                <a:spcPct val="0"/>
              </a:spcAft>
              <a:buFont typeface="Arial" panose="020B0604020202020204" pitchFamily="34" charset="0"/>
              <a:buChar char="•"/>
            </a:pPr>
            <a:r>
              <a:rPr lang="en-US" sz="2000" dirty="0" smtClean="0">
                <a:solidFill>
                  <a:srgbClr val="000000"/>
                </a:solidFill>
                <a:latin typeface="Arial (Body)"/>
              </a:rPr>
              <a:t>A</a:t>
            </a:r>
            <a:r>
              <a:rPr lang="en-US" sz="100" dirty="0" smtClean="0">
                <a:solidFill>
                  <a:srgbClr val="000000"/>
                </a:solidFill>
                <a:latin typeface="Arial (Body)"/>
              </a:rPr>
              <a:t> </a:t>
            </a:r>
            <a:r>
              <a:rPr lang="en-US" sz="2000" dirty="0" smtClean="0">
                <a:solidFill>
                  <a:srgbClr val="000000"/>
                </a:solidFill>
                <a:latin typeface="Arial (Body)"/>
              </a:rPr>
              <a:t>S</a:t>
            </a:r>
            <a:r>
              <a:rPr lang="en-US" sz="100" dirty="0" smtClean="0">
                <a:solidFill>
                  <a:srgbClr val="000000"/>
                </a:solidFill>
                <a:latin typeface="Arial (Body)"/>
              </a:rPr>
              <a:t> </a:t>
            </a:r>
            <a:r>
              <a:rPr lang="en-US" sz="2000" dirty="0" smtClean="0">
                <a:solidFill>
                  <a:srgbClr val="000000"/>
                </a:solidFill>
                <a:latin typeface="Arial (Body)"/>
              </a:rPr>
              <a:t>1 </a:t>
            </a:r>
            <a:r>
              <a:rPr lang="en-US" sz="2000" dirty="0">
                <a:solidFill>
                  <a:srgbClr val="000000"/>
                </a:solidFill>
                <a:latin typeface="Arial (Body)"/>
              </a:rPr>
              <a:t>gateway router </a:t>
            </a:r>
            <a:r>
              <a:rPr lang="en-US" sz="2000" dirty="0" smtClean="0">
                <a:solidFill>
                  <a:srgbClr val="000000"/>
                </a:solidFill>
                <a:latin typeface="Arial (Body)"/>
              </a:rPr>
              <a:t>1</a:t>
            </a:r>
            <a:r>
              <a:rPr lang="en-US" sz="100" dirty="0" smtClean="0">
                <a:solidFill>
                  <a:srgbClr val="000000"/>
                </a:solidFill>
                <a:latin typeface="Arial (Body)"/>
              </a:rPr>
              <a:t> </a:t>
            </a:r>
            <a:r>
              <a:rPr lang="en-US" sz="2000" dirty="0" smtClean="0">
                <a:solidFill>
                  <a:srgbClr val="000000"/>
                </a:solidFill>
                <a:latin typeface="Arial (Body)"/>
              </a:rPr>
              <a:t>c </a:t>
            </a:r>
            <a:r>
              <a:rPr lang="en-US" sz="2000" dirty="0">
                <a:solidFill>
                  <a:srgbClr val="000000"/>
                </a:solidFill>
                <a:latin typeface="Arial (Body)"/>
              </a:rPr>
              <a:t>learns path </a:t>
            </a:r>
            <a:r>
              <a:rPr lang="pt-BR" sz="2000" b="1" dirty="0">
                <a:solidFill>
                  <a:srgbClr val="000000"/>
                </a:solidFill>
                <a:latin typeface="Arial (Body)"/>
              </a:rPr>
              <a:t>A</a:t>
            </a:r>
            <a:r>
              <a:rPr lang="pt-BR" sz="100" b="1" dirty="0">
                <a:solidFill>
                  <a:srgbClr val="000000"/>
                </a:solidFill>
                <a:latin typeface="Arial (Body)"/>
              </a:rPr>
              <a:t> </a:t>
            </a:r>
            <a:r>
              <a:rPr lang="pt-BR" sz="2000" b="1" dirty="0">
                <a:solidFill>
                  <a:srgbClr val="000000"/>
                </a:solidFill>
                <a:latin typeface="Arial (Body)"/>
              </a:rPr>
              <a:t>S</a:t>
            </a:r>
            <a:r>
              <a:rPr lang="pt-BR" sz="100" b="1" dirty="0">
                <a:solidFill>
                  <a:srgbClr val="000000"/>
                </a:solidFill>
                <a:latin typeface="Arial (Body)"/>
              </a:rPr>
              <a:t> </a:t>
            </a:r>
            <a:r>
              <a:rPr lang="pt-BR" sz="2000" b="1" dirty="0" smtClean="0">
                <a:solidFill>
                  <a:srgbClr val="000000"/>
                </a:solidFill>
                <a:latin typeface="Arial (Body)"/>
              </a:rPr>
              <a:t>2,A</a:t>
            </a:r>
            <a:r>
              <a:rPr lang="pt-BR" sz="100" b="1" dirty="0" smtClean="0">
                <a:solidFill>
                  <a:srgbClr val="000000"/>
                </a:solidFill>
                <a:latin typeface="Arial (Body)"/>
              </a:rPr>
              <a:t> </a:t>
            </a:r>
            <a:r>
              <a:rPr lang="pt-BR" sz="2000" b="1" dirty="0">
                <a:solidFill>
                  <a:srgbClr val="000000"/>
                </a:solidFill>
                <a:latin typeface="Arial (Body)"/>
              </a:rPr>
              <a:t>S</a:t>
            </a:r>
            <a:r>
              <a:rPr lang="pt-BR" sz="100" b="1" dirty="0">
                <a:solidFill>
                  <a:srgbClr val="000000"/>
                </a:solidFill>
                <a:latin typeface="Arial (Body)"/>
              </a:rPr>
              <a:t> </a:t>
            </a:r>
            <a:r>
              <a:rPr lang="pt-BR" sz="2000" b="1" dirty="0" smtClean="0">
                <a:solidFill>
                  <a:srgbClr val="000000"/>
                </a:solidFill>
                <a:latin typeface="Arial (Body)"/>
              </a:rPr>
              <a:t>3,</a:t>
            </a:r>
            <a:r>
              <a:rPr lang="pt-BR" sz="2000" b="1" i="1" dirty="0" smtClean="0">
                <a:solidFill>
                  <a:srgbClr val="000000"/>
                </a:solidFill>
                <a:latin typeface="Arial (Body)"/>
              </a:rPr>
              <a:t>X</a:t>
            </a:r>
            <a:r>
              <a:rPr lang="pt-BR" sz="2000" b="1" dirty="0" smtClean="0">
                <a:solidFill>
                  <a:srgbClr val="000000"/>
                </a:solidFill>
                <a:latin typeface="Arial (Body)"/>
              </a:rPr>
              <a:t> </a:t>
            </a:r>
            <a:r>
              <a:rPr lang="en-US" sz="2000" dirty="0">
                <a:solidFill>
                  <a:srgbClr val="000000"/>
                </a:solidFill>
                <a:latin typeface="Arial (Body)"/>
              </a:rPr>
              <a:t>from </a:t>
            </a:r>
            <a:r>
              <a:rPr lang="en-US" sz="2000" dirty="0" smtClean="0">
                <a:solidFill>
                  <a:srgbClr val="000000"/>
                </a:solidFill>
                <a:latin typeface="Arial (Body)"/>
              </a:rPr>
              <a:t>2</a:t>
            </a:r>
            <a:r>
              <a:rPr lang="en-US" sz="100" dirty="0" smtClean="0">
                <a:solidFill>
                  <a:srgbClr val="000000"/>
                </a:solidFill>
                <a:latin typeface="Arial (Body)"/>
              </a:rPr>
              <a:t> </a:t>
            </a:r>
            <a:r>
              <a:rPr lang="en-US" sz="2000" dirty="0" smtClean="0">
                <a:solidFill>
                  <a:srgbClr val="000000"/>
                </a:solidFill>
                <a:latin typeface="Arial (Body)"/>
              </a:rPr>
              <a:t>a</a:t>
            </a:r>
          </a:p>
          <a:p>
            <a:pPr marL="255651" lvl="0" indent="-255651" eaLnBrk="0" fontAlgn="base" hangingPunct="0">
              <a:spcAft>
                <a:spcPct val="0"/>
              </a:spcAft>
              <a:buFont typeface="Arial" panose="020B0604020202020204" pitchFamily="34" charset="0"/>
              <a:buChar char="•"/>
            </a:pPr>
            <a:r>
              <a:rPr lang="en-US" sz="2000" kern="1200" dirty="0" smtClean="0">
                <a:solidFill>
                  <a:srgbClr val="000000"/>
                </a:solidFill>
                <a:latin typeface="Arial (Body)"/>
              </a:rPr>
              <a:t>A</a:t>
            </a:r>
            <a:r>
              <a:rPr lang="en-US" sz="100" kern="1200" dirty="0" smtClean="0">
                <a:solidFill>
                  <a:srgbClr val="000000"/>
                </a:solidFill>
                <a:latin typeface="Arial (Body)"/>
              </a:rPr>
              <a:t> </a:t>
            </a:r>
            <a:r>
              <a:rPr lang="en-US" sz="2000" kern="1200" dirty="0" smtClean="0">
                <a:solidFill>
                  <a:srgbClr val="000000"/>
                </a:solidFill>
                <a:latin typeface="Arial (Body)"/>
              </a:rPr>
              <a:t>S</a:t>
            </a:r>
            <a:r>
              <a:rPr lang="en-US" sz="100" kern="1200" dirty="0" smtClean="0">
                <a:solidFill>
                  <a:srgbClr val="000000"/>
                </a:solidFill>
                <a:latin typeface="Arial (Body)"/>
              </a:rPr>
              <a:t> </a:t>
            </a:r>
            <a:r>
              <a:rPr lang="en-US" sz="2000" kern="1200" dirty="0" smtClean="0">
                <a:solidFill>
                  <a:srgbClr val="000000"/>
                </a:solidFill>
                <a:latin typeface="Arial (Body)"/>
              </a:rPr>
              <a:t>1 </a:t>
            </a:r>
            <a:r>
              <a:rPr lang="en-US" sz="2000" kern="1200" dirty="0">
                <a:solidFill>
                  <a:srgbClr val="000000"/>
                </a:solidFill>
                <a:latin typeface="Arial (Body)"/>
              </a:rPr>
              <a:t>gateway router </a:t>
            </a:r>
            <a:r>
              <a:rPr lang="en-US" sz="2000" kern="1200" dirty="0" smtClean="0">
                <a:solidFill>
                  <a:srgbClr val="000000"/>
                </a:solidFill>
                <a:latin typeface="Arial (Body)"/>
              </a:rPr>
              <a:t>1</a:t>
            </a:r>
            <a:r>
              <a:rPr lang="en-US" sz="100" kern="1200" dirty="0" smtClean="0">
                <a:solidFill>
                  <a:srgbClr val="000000"/>
                </a:solidFill>
                <a:latin typeface="Arial (Body)"/>
              </a:rPr>
              <a:t> </a:t>
            </a:r>
            <a:r>
              <a:rPr lang="en-US" sz="2000" kern="1200" dirty="0" smtClean="0">
                <a:solidFill>
                  <a:srgbClr val="000000"/>
                </a:solidFill>
                <a:latin typeface="Arial (Body)"/>
              </a:rPr>
              <a:t>c </a:t>
            </a:r>
            <a:r>
              <a:rPr lang="en-US" sz="2000" kern="1200" dirty="0">
                <a:solidFill>
                  <a:srgbClr val="000000"/>
                </a:solidFill>
                <a:latin typeface="Arial (Body)"/>
              </a:rPr>
              <a:t>learns path </a:t>
            </a:r>
            <a:r>
              <a:rPr lang="en-US" sz="2000" b="1" kern="1200" dirty="0">
                <a:solidFill>
                  <a:srgbClr val="000000"/>
                </a:solidFill>
                <a:latin typeface="Arial (Body)"/>
              </a:rPr>
              <a:t>A</a:t>
            </a:r>
            <a:r>
              <a:rPr lang="en-US" sz="100" b="1" kern="1200" dirty="0">
                <a:solidFill>
                  <a:srgbClr val="000000"/>
                </a:solidFill>
                <a:latin typeface="Arial (Body)"/>
              </a:rPr>
              <a:t> </a:t>
            </a:r>
            <a:r>
              <a:rPr lang="en-US" sz="2000" b="1" kern="1200" dirty="0">
                <a:solidFill>
                  <a:srgbClr val="000000"/>
                </a:solidFill>
                <a:latin typeface="Arial (Body)"/>
              </a:rPr>
              <a:t>S</a:t>
            </a:r>
            <a:r>
              <a:rPr lang="en-US" sz="100" b="1" kern="1200" dirty="0">
                <a:solidFill>
                  <a:srgbClr val="000000"/>
                </a:solidFill>
                <a:latin typeface="Arial (Body)"/>
              </a:rPr>
              <a:t> </a:t>
            </a:r>
            <a:r>
              <a:rPr lang="en-US" sz="2000" b="1" kern="1200" dirty="0" smtClean="0">
                <a:solidFill>
                  <a:srgbClr val="000000"/>
                </a:solidFill>
                <a:latin typeface="Arial (Body)"/>
              </a:rPr>
              <a:t>3,</a:t>
            </a:r>
            <a:r>
              <a:rPr lang="en-US" sz="2000" b="1" i="1" kern="1200" dirty="0" smtClean="0">
                <a:solidFill>
                  <a:srgbClr val="000000"/>
                </a:solidFill>
                <a:latin typeface="Arial (Body)"/>
              </a:rPr>
              <a:t>X</a:t>
            </a:r>
            <a:r>
              <a:rPr lang="en-US" sz="2000" b="1" kern="1200" dirty="0" smtClean="0">
                <a:solidFill>
                  <a:srgbClr val="000000"/>
                </a:solidFill>
                <a:latin typeface="Arial (Body)"/>
              </a:rPr>
              <a:t> </a:t>
            </a:r>
            <a:r>
              <a:rPr lang="en-US" sz="2000" kern="1200" dirty="0">
                <a:solidFill>
                  <a:srgbClr val="000000"/>
                </a:solidFill>
                <a:latin typeface="Arial (Body)"/>
              </a:rPr>
              <a:t>from </a:t>
            </a:r>
            <a:r>
              <a:rPr lang="en-US" sz="2000" kern="1200" dirty="0" smtClean="0">
                <a:solidFill>
                  <a:srgbClr val="000000"/>
                </a:solidFill>
                <a:latin typeface="Arial (Body)"/>
              </a:rPr>
              <a:t>3a</a:t>
            </a:r>
          </a:p>
          <a:p>
            <a:pPr marL="255651" indent="-255651" eaLnBrk="0" fontAlgn="base" hangingPunct="0">
              <a:spcAft>
                <a:spcPct val="0"/>
              </a:spcAft>
              <a:buFont typeface="Arial" panose="020B0604020202020204" pitchFamily="34" charset="0"/>
              <a:buChar char="•"/>
            </a:pPr>
            <a:r>
              <a:rPr lang="en-US" sz="2000" kern="1200" dirty="0">
                <a:solidFill>
                  <a:srgbClr val="000000"/>
                </a:solidFill>
                <a:latin typeface="Arial (Body)"/>
              </a:rPr>
              <a:t>Based on policy, </a:t>
            </a:r>
            <a:r>
              <a:rPr lang="en-US" sz="2000" kern="1200" dirty="0" smtClean="0">
                <a:solidFill>
                  <a:srgbClr val="000000"/>
                </a:solidFill>
                <a:latin typeface="Arial (Body)"/>
              </a:rPr>
              <a:t>A</a:t>
            </a:r>
            <a:r>
              <a:rPr lang="en-US" sz="100" kern="1200" dirty="0" smtClean="0">
                <a:solidFill>
                  <a:srgbClr val="000000"/>
                </a:solidFill>
                <a:latin typeface="Arial (Body)"/>
              </a:rPr>
              <a:t> </a:t>
            </a:r>
            <a:r>
              <a:rPr lang="en-US" sz="2000" kern="1200" dirty="0" smtClean="0">
                <a:solidFill>
                  <a:srgbClr val="000000"/>
                </a:solidFill>
                <a:latin typeface="Arial (Body)"/>
              </a:rPr>
              <a:t>S</a:t>
            </a:r>
            <a:r>
              <a:rPr lang="en-US" sz="100" kern="1200" dirty="0" smtClean="0">
                <a:solidFill>
                  <a:srgbClr val="000000"/>
                </a:solidFill>
                <a:latin typeface="Arial (Body)"/>
              </a:rPr>
              <a:t> </a:t>
            </a:r>
            <a:r>
              <a:rPr lang="en-US" sz="2000" kern="1200" dirty="0" smtClean="0">
                <a:solidFill>
                  <a:srgbClr val="000000"/>
                </a:solidFill>
                <a:latin typeface="Arial (Body)"/>
              </a:rPr>
              <a:t>1 </a:t>
            </a:r>
            <a:r>
              <a:rPr lang="en-US" sz="2000" kern="1200" dirty="0">
                <a:solidFill>
                  <a:srgbClr val="000000"/>
                </a:solidFill>
                <a:latin typeface="Arial (Body)"/>
              </a:rPr>
              <a:t>gateway router </a:t>
            </a:r>
            <a:r>
              <a:rPr lang="en-US" sz="2000" kern="1200" dirty="0" smtClean="0">
                <a:solidFill>
                  <a:srgbClr val="000000"/>
                </a:solidFill>
                <a:latin typeface="Arial (Body)"/>
              </a:rPr>
              <a:t>1</a:t>
            </a:r>
            <a:r>
              <a:rPr lang="en-US" sz="100" kern="1200" dirty="0" smtClean="0">
                <a:solidFill>
                  <a:srgbClr val="000000"/>
                </a:solidFill>
                <a:latin typeface="Arial (Body)"/>
              </a:rPr>
              <a:t> </a:t>
            </a:r>
            <a:r>
              <a:rPr lang="en-US" sz="2000" kern="1200" dirty="0" smtClean="0">
                <a:solidFill>
                  <a:srgbClr val="000000"/>
                </a:solidFill>
                <a:latin typeface="Arial (Body)"/>
              </a:rPr>
              <a:t>c chooses </a:t>
            </a:r>
            <a:r>
              <a:rPr lang="en-US" sz="2000" kern="1200" dirty="0">
                <a:solidFill>
                  <a:srgbClr val="000000"/>
                </a:solidFill>
                <a:latin typeface="Arial (Body)"/>
              </a:rPr>
              <a:t>path </a:t>
            </a:r>
            <a:r>
              <a:rPr lang="en-US" sz="2000" b="1" kern="1200" dirty="0">
                <a:solidFill>
                  <a:srgbClr val="000000"/>
                </a:solidFill>
                <a:latin typeface="Arial (Body)"/>
              </a:rPr>
              <a:t>A</a:t>
            </a:r>
            <a:r>
              <a:rPr lang="en-US" sz="100" b="1" kern="1200" dirty="0">
                <a:solidFill>
                  <a:srgbClr val="000000"/>
                </a:solidFill>
                <a:latin typeface="Arial (Body)"/>
              </a:rPr>
              <a:t> </a:t>
            </a:r>
            <a:r>
              <a:rPr lang="en-US" sz="2000" b="1" kern="1200" dirty="0">
                <a:solidFill>
                  <a:srgbClr val="000000"/>
                </a:solidFill>
                <a:latin typeface="Arial (Body)"/>
              </a:rPr>
              <a:t>S</a:t>
            </a:r>
            <a:r>
              <a:rPr lang="en-US" sz="100" b="1" kern="1200" dirty="0">
                <a:solidFill>
                  <a:srgbClr val="000000"/>
                </a:solidFill>
                <a:latin typeface="Arial (Body)"/>
              </a:rPr>
              <a:t> </a:t>
            </a:r>
            <a:r>
              <a:rPr lang="en-US" sz="2000" b="1" kern="1200" dirty="0">
                <a:solidFill>
                  <a:srgbClr val="000000"/>
                </a:solidFill>
                <a:latin typeface="Arial (Body)"/>
              </a:rPr>
              <a:t>3 , </a:t>
            </a:r>
            <a:r>
              <a:rPr lang="en-US" sz="2000" b="1" i="1" kern="1200" dirty="0">
                <a:solidFill>
                  <a:srgbClr val="000000"/>
                </a:solidFill>
                <a:latin typeface="Arial (Body)"/>
              </a:rPr>
              <a:t>X</a:t>
            </a:r>
            <a:r>
              <a:rPr lang="en-US" sz="2000" b="1" kern="1200" dirty="0">
                <a:solidFill>
                  <a:srgbClr val="000000"/>
                </a:solidFill>
                <a:latin typeface="Arial (Body)"/>
              </a:rPr>
              <a:t>, </a:t>
            </a:r>
            <a:r>
              <a:rPr lang="en-US" sz="2000" b="1" kern="1200" dirty="0" smtClean="0">
                <a:solidFill>
                  <a:srgbClr val="000000"/>
                </a:solidFill>
                <a:latin typeface="Arial (Body)"/>
              </a:rPr>
              <a:t>and advertises </a:t>
            </a:r>
            <a:r>
              <a:rPr lang="en-US" sz="2000" b="1" kern="1200" dirty="0">
                <a:solidFill>
                  <a:srgbClr val="000000"/>
                </a:solidFill>
                <a:latin typeface="Arial (Body)"/>
              </a:rPr>
              <a:t>path within </a:t>
            </a:r>
            <a:r>
              <a:rPr lang="en-US" sz="2000" b="1" kern="1200" dirty="0" smtClean="0">
                <a:solidFill>
                  <a:srgbClr val="000000"/>
                </a:solidFill>
                <a:latin typeface="Arial (Body)"/>
              </a:rPr>
              <a:t>A</a:t>
            </a:r>
            <a:r>
              <a:rPr lang="en-US" sz="100" b="1" kern="1200" dirty="0" smtClean="0">
                <a:solidFill>
                  <a:srgbClr val="000000"/>
                </a:solidFill>
                <a:latin typeface="Arial (Body)"/>
              </a:rPr>
              <a:t> </a:t>
            </a:r>
            <a:r>
              <a:rPr lang="en-US" sz="2000" b="1" kern="1200" dirty="0" smtClean="0">
                <a:solidFill>
                  <a:srgbClr val="000000"/>
                </a:solidFill>
                <a:latin typeface="Arial (Body)"/>
              </a:rPr>
              <a:t>S</a:t>
            </a:r>
            <a:r>
              <a:rPr lang="en-US" sz="100" b="1" kern="1200" dirty="0" smtClean="0">
                <a:solidFill>
                  <a:srgbClr val="000000"/>
                </a:solidFill>
                <a:latin typeface="Arial (Body)"/>
              </a:rPr>
              <a:t> </a:t>
            </a:r>
            <a:r>
              <a:rPr lang="en-US" sz="2000" b="1" kern="1200" dirty="0" smtClean="0">
                <a:solidFill>
                  <a:srgbClr val="000000"/>
                </a:solidFill>
                <a:latin typeface="Arial (Body)"/>
              </a:rPr>
              <a:t>1 </a:t>
            </a:r>
            <a:r>
              <a:rPr lang="en-US" sz="2000" b="1" kern="1200" dirty="0">
                <a:solidFill>
                  <a:srgbClr val="000000"/>
                </a:solidFill>
                <a:latin typeface="Arial (Body)"/>
              </a:rPr>
              <a:t>via </a:t>
            </a:r>
            <a:r>
              <a:rPr lang="en-US" sz="2000" b="1" kern="1200" dirty="0" smtClean="0">
                <a:solidFill>
                  <a:srgbClr val="000000"/>
                </a:solidFill>
                <a:latin typeface="Arial (Body)"/>
              </a:rPr>
              <a:t>i</a:t>
            </a:r>
            <a:r>
              <a:rPr lang="en-US" sz="100" b="1" kern="1200" dirty="0" smtClean="0">
                <a:solidFill>
                  <a:srgbClr val="000000"/>
                </a:solidFill>
                <a:latin typeface="Arial (Body)"/>
              </a:rPr>
              <a:t> </a:t>
            </a:r>
            <a:r>
              <a:rPr lang="en-US" sz="2000" b="1" kern="1200" dirty="0" smtClean="0">
                <a:solidFill>
                  <a:srgbClr val="000000"/>
                </a:solidFill>
                <a:latin typeface="Arial (Body)"/>
              </a:rPr>
              <a:t>B</a:t>
            </a:r>
            <a:r>
              <a:rPr lang="en-US" sz="100" b="1" kern="1200" dirty="0" smtClean="0">
                <a:solidFill>
                  <a:srgbClr val="000000"/>
                </a:solidFill>
                <a:latin typeface="Arial (Body)"/>
              </a:rPr>
              <a:t> </a:t>
            </a:r>
            <a:r>
              <a:rPr lang="en-US" sz="2000" b="1" kern="1200" dirty="0" smtClean="0">
                <a:solidFill>
                  <a:srgbClr val="000000"/>
                </a:solidFill>
                <a:latin typeface="Arial (Body)"/>
              </a:rPr>
              <a:t>G</a:t>
            </a:r>
            <a:r>
              <a:rPr lang="en-US" sz="100" b="1" kern="1200" dirty="0" smtClean="0">
                <a:solidFill>
                  <a:srgbClr val="000000"/>
                </a:solidFill>
                <a:latin typeface="Arial (Body)"/>
              </a:rPr>
              <a:t> </a:t>
            </a:r>
            <a:r>
              <a:rPr lang="en-US" sz="2000" b="1" kern="1200" dirty="0" smtClean="0">
                <a:solidFill>
                  <a:srgbClr val="000000"/>
                </a:solidFill>
                <a:latin typeface="Arial (Body)"/>
              </a:rPr>
              <a:t>P</a:t>
            </a:r>
            <a:endParaRPr lang="en-US" sz="2000" b="1" kern="1200" dirty="0">
              <a:solidFill>
                <a:srgbClr val="000000"/>
              </a:solidFill>
              <a:latin typeface="Arial (Body)"/>
            </a:endParaRPr>
          </a:p>
        </p:txBody>
      </p:sp>
    </p:spTree>
    <p:extLst>
      <p:ext uri="{BB962C8B-B14F-4D97-AF65-F5344CB8AC3E}">
        <p14:creationId xmlns:p14="http://schemas.microsoft.com/office/powerpoint/2010/main" val="1685581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rPr>
              <a:t>B</a:t>
            </a:r>
            <a:r>
              <a:rPr lang="en-US" sz="100" dirty="0" smtClean="0">
                <a:latin typeface="Times New Roman" panose="02020603050405020304" pitchFamily="18" charset="0"/>
              </a:rPr>
              <a:t> </a:t>
            </a:r>
            <a:r>
              <a:rPr lang="en-US" dirty="0" smtClean="0">
                <a:latin typeface="Times New Roman" panose="02020603050405020304" pitchFamily="18" charset="0"/>
              </a:rPr>
              <a:t>G</a:t>
            </a:r>
            <a:r>
              <a:rPr lang="en-US" sz="100" dirty="0" smtClean="0">
                <a:latin typeface="Times New Roman" panose="02020603050405020304" pitchFamily="18" charset="0"/>
              </a:rPr>
              <a:t> </a:t>
            </a:r>
            <a:r>
              <a:rPr lang="en-US" dirty="0" smtClean="0">
                <a:latin typeface="Times New Roman" panose="02020603050405020304" pitchFamily="18" charset="0"/>
              </a:rPr>
              <a:t>P Messages</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dirty="0" smtClean="0">
                <a:solidFill>
                  <a:srgbClr val="000000"/>
                </a:solidFill>
                <a:latin typeface="Arial (Body)"/>
              </a:rPr>
              <a:t>B</a:t>
            </a:r>
            <a:r>
              <a:rPr lang="en-US" sz="100" dirty="0" smtClean="0">
                <a:solidFill>
                  <a:srgbClr val="000000"/>
                </a:solidFill>
                <a:latin typeface="Arial (Body)"/>
              </a:rPr>
              <a:t> </a:t>
            </a:r>
            <a:r>
              <a:rPr lang="en-US" sz="2400" dirty="0" smtClean="0">
                <a:solidFill>
                  <a:srgbClr val="000000"/>
                </a:solidFill>
                <a:latin typeface="Arial (Body)"/>
              </a:rPr>
              <a:t>G</a:t>
            </a:r>
            <a:r>
              <a:rPr lang="en-US" sz="100" dirty="0" smtClean="0">
                <a:solidFill>
                  <a:srgbClr val="000000"/>
                </a:solidFill>
                <a:latin typeface="Arial (Body)"/>
              </a:rPr>
              <a:t> </a:t>
            </a:r>
            <a:r>
              <a:rPr lang="en-US" sz="2400" dirty="0" smtClean="0">
                <a:solidFill>
                  <a:srgbClr val="000000"/>
                </a:solidFill>
                <a:latin typeface="Arial (Body)"/>
              </a:rPr>
              <a:t>P messages </a:t>
            </a:r>
            <a:r>
              <a:rPr lang="en-US" sz="2400" dirty="0">
                <a:solidFill>
                  <a:srgbClr val="000000"/>
                </a:solidFill>
                <a:latin typeface="Arial (Body)"/>
              </a:rPr>
              <a:t>exchanged between peers over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C</a:t>
            </a:r>
            <a:r>
              <a:rPr lang="en-US" sz="100" dirty="0" smtClean="0">
                <a:solidFill>
                  <a:srgbClr val="000000"/>
                </a:solidFill>
                <a:latin typeface="Arial (Body)"/>
              </a:rPr>
              <a:t> </a:t>
            </a:r>
            <a:r>
              <a:rPr lang="en-US" sz="2400" dirty="0" smtClean="0">
                <a:solidFill>
                  <a:srgbClr val="000000"/>
                </a:solidFill>
                <a:latin typeface="Arial (Body)"/>
              </a:rPr>
              <a:t>P connection</a:t>
            </a:r>
            <a:endParaRPr lang="en-US" sz="2400" dirty="0">
              <a:solidFill>
                <a:srgbClr val="000000"/>
              </a:solidFill>
              <a:latin typeface="Arial (Body)"/>
            </a:endParaRPr>
          </a:p>
          <a:p>
            <a:pPr marL="255651" lvl="0" indent="-255651" eaLnBrk="0" fontAlgn="base" hangingPunct="0">
              <a:spcAft>
                <a:spcPct val="0"/>
              </a:spcAft>
              <a:buFont typeface="Arial" panose="020B0604020202020204" pitchFamily="34" charset="0"/>
              <a:buChar char="•"/>
            </a:pPr>
            <a:r>
              <a:rPr lang="en-US" sz="2400" dirty="0" smtClean="0">
                <a:solidFill>
                  <a:srgbClr val="000000"/>
                </a:solidFill>
                <a:latin typeface="Arial (Body)"/>
              </a:rPr>
              <a:t>B</a:t>
            </a:r>
            <a:r>
              <a:rPr lang="en-US" sz="100" dirty="0" smtClean="0">
                <a:solidFill>
                  <a:srgbClr val="000000"/>
                </a:solidFill>
                <a:latin typeface="Arial (Body)"/>
              </a:rPr>
              <a:t> </a:t>
            </a:r>
            <a:r>
              <a:rPr lang="en-US" sz="2400" dirty="0" smtClean="0">
                <a:solidFill>
                  <a:srgbClr val="000000"/>
                </a:solidFill>
                <a:latin typeface="Arial (Body)"/>
              </a:rPr>
              <a:t>G</a:t>
            </a:r>
            <a:r>
              <a:rPr lang="en-US" sz="100" dirty="0" smtClean="0">
                <a:solidFill>
                  <a:srgbClr val="000000"/>
                </a:solidFill>
                <a:latin typeface="Arial (Body)"/>
              </a:rPr>
              <a:t> </a:t>
            </a:r>
            <a:r>
              <a:rPr lang="en-US" sz="2400" dirty="0" smtClean="0">
                <a:solidFill>
                  <a:srgbClr val="000000"/>
                </a:solidFill>
                <a:latin typeface="Arial (Body)"/>
              </a:rPr>
              <a:t>P messages</a:t>
            </a:r>
            <a:r>
              <a:rPr lang="en-US" sz="2400" dirty="0">
                <a:solidFill>
                  <a:srgbClr val="000000"/>
                </a:solidFill>
                <a:latin typeface="Arial (Body)"/>
              </a:rPr>
              <a:t>:</a:t>
            </a:r>
          </a:p>
          <a:p>
            <a:pPr marL="741553" lvl="1" indent="-284353" eaLnBrk="0" fontAlgn="base" hangingPunct="0">
              <a:spcAft>
                <a:spcPct val="0"/>
              </a:spcAft>
              <a:buFont typeface="Arial" panose="020B0604020202020204" pitchFamily="34" charset="0"/>
              <a:buChar char="–"/>
            </a:pPr>
            <a:r>
              <a:rPr lang="en-US" sz="2400" b="1" dirty="0" smtClean="0">
                <a:solidFill>
                  <a:srgbClr val="000000"/>
                </a:solidFill>
                <a:latin typeface="Arial (Body)"/>
              </a:rPr>
              <a:t>Open:</a:t>
            </a:r>
            <a:r>
              <a:rPr lang="en-US" sz="2400" dirty="0" smtClean="0">
                <a:solidFill>
                  <a:srgbClr val="000000"/>
                </a:solidFill>
                <a:latin typeface="Arial (Body)"/>
              </a:rPr>
              <a:t> </a:t>
            </a:r>
            <a:r>
              <a:rPr lang="en-US" sz="2400" dirty="0">
                <a:solidFill>
                  <a:srgbClr val="000000"/>
                </a:solidFill>
                <a:latin typeface="Arial (Body)"/>
              </a:rPr>
              <a:t>opens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C</a:t>
            </a:r>
            <a:r>
              <a:rPr lang="en-US" sz="100" dirty="0" smtClean="0">
                <a:solidFill>
                  <a:srgbClr val="000000"/>
                </a:solidFill>
                <a:latin typeface="Arial (Body)"/>
              </a:rPr>
              <a:t> </a:t>
            </a:r>
            <a:r>
              <a:rPr lang="en-US" sz="2400" dirty="0" smtClean="0">
                <a:solidFill>
                  <a:srgbClr val="000000"/>
                </a:solidFill>
                <a:latin typeface="Arial (Body)"/>
              </a:rPr>
              <a:t>P connection </a:t>
            </a:r>
            <a:r>
              <a:rPr lang="en-US" sz="2400" dirty="0">
                <a:solidFill>
                  <a:srgbClr val="000000"/>
                </a:solidFill>
                <a:latin typeface="Arial (Body)"/>
              </a:rPr>
              <a:t>to remote </a:t>
            </a:r>
            <a:r>
              <a:rPr lang="en-US" sz="2400" dirty="0" smtClean="0">
                <a:solidFill>
                  <a:srgbClr val="000000"/>
                </a:solidFill>
                <a:latin typeface="Arial (Body)"/>
              </a:rPr>
              <a:t>B</a:t>
            </a:r>
            <a:r>
              <a:rPr lang="en-US" sz="100" dirty="0" smtClean="0">
                <a:solidFill>
                  <a:srgbClr val="000000"/>
                </a:solidFill>
                <a:latin typeface="Arial (Body)"/>
              </a:rPr>
              <a:t> </a:t>
            </a:r>
            <a:r>
              <a:rPr lang="en-US" sz="2400" dirty="0" smtClean="0">
                <a:solidFill>
                  <a:srgbClr val="000000"/>
                </a:solidFill>
                <a:latin typeface="Arial (Body)"/>
              </a:rPr>
              <a:t>G</a:t>
            </a:r>
            <a:r>
              <a:rPr lang="en-US" sz="100" dirty="0" smtClean="0">
                <a:solidFill>
                  <a:srgbClr val="000000"/>
                </a:solidFill>
                <a:latin typeface="Arial (Body)"/>
              </a:rPr>
              <a:t> </a:t>
            </a:r>
            <a:r>
              <a:rPr lang="en-US" sz="2400" dirty="0" smtClean="0">
                <a:solidFill>
                  <a:srgbClr val="000000"/>
                </a:solidFill>
                <a:latin typeface="Arial (Body)"/>
              </a:rPr>
              <a:t>P peer </a:t>
            </a:r>
            <a:r>
              <a:rPr lang="en-US" sz="2400" dirty="0">
                <a:solidFill>
                  <a:srgbClr val="000000"/>
                </a:solidFill>
                <a:latin typeface="Arial (Body)"/>
              </a:rPr>
              <a:t>and authenticates sending </a:t>
            </a:r>
            <a:r>
              <a:rPr lang="en-US" sz="2400" dirty="0" smtClean="0">
                <a:solidFill>
                  <a:srgbClr val="000000"/>
                </a:solidFill>
                <a:latin typeface="Arial (Body)"/>
              </a:rPr>
              <a:t>B</a:t>
            </a:r>
            <a:r>
              <a:rPr lang="en-US" sz="100" dirty="0" smtClean="0">
                <a:solidFill>
                  <a:srgbClr val="000000"/>
                </a:solidFill>
                <a:latin typeface="Arial (Body)"/>
              </a:rPr>
              <a:t> </a:t>
            </a:r>
            <a:r>
              <a:rPr lang="en-US" sz="2400" dirty="0" smtClean="0">
                <a:solidFill>
                  <a:srgbClr val="000000"/>
                </a:solidFill>
                <a:latin typeface="Arial (Body)"/>
              </a:rPr>
              <a:t>G</a:t>
            </a:r>
            <a:r>
              <a:rPr lang="en-US" sz="100" dirty="0" smtClean="0">
                <a:solidFill>
                  <a:srgbClr val="000000"/>
                </a:solidFill>
                <a:latin typeface="Arial (Body)"/>
              </a:rPr>
              <a:t> </a:t>
            </a:r>
            <a:r>
              <a:rPr lang="en-US" sz="2400" dirty="0" smtClean="0">
                <a:solidFill>
                  <a:srgbClr val="000000"/>
                </a:solidFill>
                <a:latin typeface="Arial (Body)"/>
              </a:rPr>
              <a:t>P peer</a:t>
            </a:r>
            <a:endParaRPr lang="en-US" sz="2400" dirty="0">
              <a:solidFill>
                <a:srgbClr val="000000"/>
              </a:solidFill>
              <a:latin typeface="Arial (Body)"/>
            </a:endParaRPr>
          </a:p>
          <a:p>
            <a:pPr marL="741553" lvl="1" indent="-284353" eaLnBrk="0" fontAlgn="base" hangingPunct="0">
              <a:spcAft>
                <a:spcPct val="0"/>
              </a:spcAft>
              <a:buFont typeface="Arial" panose="020B0604020202020204" pitchFamily="34" charset="0"/>
              <a:buChar char="–"/>
            </a:pPr>
            <a:r>
              <a:rPr lang="en-US" sz="2400" b="1" dirty="0" smtClean="0">
                <a:solidFill>
                  <a:srgbClr val="000000"/>
                </a:solidFill>
                <a:latin typeface="Arial (Body)"/>
              </a:rPr>
              <a:t>Update:</a:t>
            </a:r>
            <a:r>
              <a:rPr lang="en-US" sz="2400" dirty="0" smtClean="0">
                <a:solidFill>
                  <a:srgbClr val="000000"/>
                </a:solidFill>
                <a:latin typeface="Arial (Body)"/>
              </a:rPr>
              <a:t> </a:t>
            </a:r>
            <a:r>
              <a:rPr lang="en-US" sz="2400" dirty="0">
                <a:solidFill>
                  <a:srgbClr val="000000"/>
                </a:solidFill>
                <a:latin typeface="Arial (Body)"/>
              </a:rPr>
              <a:t>advertises new path (or withdraws old)</a:t>
            </a:r>
          </a:p>
          <a:p>
            <a:pPr marL="741553" lvl="1" indent="-284353" eaLnBrk="0" fontAlgn="base" hangingPunct="0">
              <a:spcAft>
                <a:spcPct val="0"/>
              </a:spcAft>
              <a:buFont typeface="Arial" panose="020B0604020202020204" pitchFamily="34" charset="0"/>
              <a:buChar char="–"/>
            </a:pPr>
            <a:r>
              <a:rPr lang="en-US" sz="2400" b="1" dirty="0" smtClean="0">
                <a:solidFill>
                  <a:srgbClr val="000000"/>
                </a:solidFill>
                <a:latin typeface="Arial (Body)"/>
              </a:rPr>
              <a:t>Keepalive:</a:t>
            </a:r>
            <a:r>
              <a:rPr lang="en-US" sz="2400" dirty="0" smtClean="0">
                <a:solidFill>
                  <a:srgbClr val="000000"/>
                </a:solidFill>
                <a:latin typeface="Arial (Body)"/>
              </a:rPr>
              <a:t> </a:t>
            </a:r>
            <a:r>
              <a:rPr lang="en-US" sz="2400" dirty="0">
                <a:solidFill>
                  <a:srgbClr val="000000"/>
                </a:solidFill>
                <a:latin typeface="Arial (Body)"/>
              </a:rPr>
              <a:t>keeps connection alive in absence of </a:t>
            </a:r>
            <a:r>
              <a:rPr lang="en-US" sz="2400" b="1" dirty="0" smtClean="0">
                <a:solidFill>
                  <a:srgbClr val="000000"/>
                </a:solidFill>
                <a:latin typeface="Arial (Body)"/>
              </a:rPr>
              <a:t>Updates</a:t>
            </a:r>
            <a:r>
              <a:rPr lang="en-US" sz="2400" dirty="0" smtClean="0">
                <a:solidFill>
                  <a:srgbClr val="000000"/>
                </a:solidFill>
                <a:latin typeface="Arial (Body)"/>
              </a:rPr>
              <a:t>; </a:t>
            </a:r>
            <a:r>
              <a:rPr lang="en-US" sz="2400" dirty="0">
                <a:solidFill>
                  <a:srgbClr val="000000"/>
                </a:solidFill>
                <a:latin typeface="Arial (Body)"/>
              </a:rPr>
              <a:t>also </a:t>
            </a:r>
            <a:r>
              <a:rPr lang="en-US" sz="2400" dirty="0" smtClean="0">
                <a:solidFill>
                  <a:srgbClr val="000000"/>
                </a:solidFill>
                <a:latin typeface="Arial (Body)"/>
              </a:rPr>
              <a:t>A</a:t>
            </a:r>
            <a:r>
              <a:rPr lang="en-US" sz="100" dirty="0" smtClean="0">
                <a:solidFill>
                  <a:srgbClr val="000000"/>
                </a:solidFill>
                <a:latin typeface="Arial (Body)"/>
              </a:rPr>
              <a:t> </a:t>
            </a:r>
            <a:r>
              <a:rPr lang="en-US" sz="2400" dirty="0" smtClean="0">
                <a:solidFill>
                  <a:srgbClr val="000000"/>
                </a:solidFill>
                <a:latin typeface="Arial (Body)"/>
              </a:rPr>
              <a:t>C</a:t>
            </a:r>
            <a:r>
              <a:rPr lang="en-US" sz="100" dirty="0" smtClean="0">
                <a:solidFill>
                  <a:srgbClr val="000000"/>
                </a:solidFill>
                <a:latin typeface="Arial (Body)"/>
              </a:rPr>
              <a:t> </a:t>
            </a:r>
            <a:r>
              <a:rPr lang="en-US" sz="2400" dirty="0" smtClean="0">
                <a:solidFill>
                  <a:srgbClr val="000000"/>
                </a:solidFill>
                <a:latin typeface="Arial (Body)"/>
              </a:rPr>
              <a:t>K</a:t>
            </a:r>
            <a:r>
              <a:rPr lang="en-US" sz="100" dirty="0" smtClean="0">
                <a:solidFill>
                  <a:srgbClr val="000000"/>
                </a:solidFill>
                <a:latin typeface="Arial (Body)"/>
              </a:rPr>
              <a:t> </a:t>
            </a:r>
            <a:r>
              <a:rPr lang="en-US" sz="2400" dirty="0" smtClean="0">
                <a:solidFill>
                  <a:srgbClr val="000000"/>
                </a:solidFill>
                <a:latin typeface="Arial (Body)"/>
              </a:rPr>
              <a:t>s </a:t>
            </a:r>
            <a:r>
              <a:rPr lang="en-US" sz="2400" b="1" dirty="0" smtClean="0">
                <a:solidFill>
                  <a:srgbClr val="000000"/>
                </a:solidFill>
                <a:latin typeface="Arial (Body)"/>
              </a:rPr>
              <a:t>Open</a:t>
            </a:r>
            <a:r>
              <a:rPr lang="en-US" sz="2400" dirty="0" smtClean="0">
                <a:solidFill>
                  <a:srgbClr val="000000"/>
                </a:solidFill>
                <a:latin typeface="Arial (Body)"/>
              </a:rPr>
              <a:t> request</a:t>
            </a:r>
            <a:endParaRPr lang="en-US" sz="2400" dirty="0">
              <a:solidFill>
                <a:srgbClr val="000000"/>
              </a:solidFill>
              <a:latin typeface="Arial (Body)"/>
            </a:endParaRPr>
          </a:p>
          <a:p>
            <a:pPr marL="741553" lvl="1" indent="-284353" eaLnBrk="0" fontAlgn="base" hangingPunct="0">
              <a:spcAft>
                <a:spcPct val="0"/>
              </a:spcAft>
              <a:buFont typeface="Arial" panose="020B0604020202020204" pitchFamily="34" charset="0"/>
              <a:buChar char="–"/>
            </a:pPr>
            <a:r>
              <a:rPr lang="pt-BR" sz="2400" b="1" dirty="0" smtClean="0">
                <a:solidFill>
                  <a:srgbClr val="000000"/>
                </a:solidFill>
                <a:latin typeface="Arial (Body)"/>
              </a:rPr>
              <a:t>Notification</a:t>
            </a:r>
            <a:r>
              <a:rPr lang="en-US" sz="2400" b="1" dirty="0" smtClean="0">
                <a:solidFill>
                  <a:srgbClr val="000000"/>
                </a:solidFill>
                <a:latin typeface="Arial (Body)"/>
              </a:rPr>
              <a:t>:</a:t>
            </a:r>
            <a:r>
              <a:rPr lang="en-US" sz="2400" dirty="0" smtClean="0">
                <a:solidFill>
                  <a:srgbClr val="000000"/>
                </a:solidFill>
                <a:latin typeface="Arial (Body)"/>
              </a:rPr>
              <a:t> </a:t>
            </a:r>
            <a:r>
              <a:rPr lang="en-US" sz="2400" dirty="0">
                <a:solidFill>
                  <a:srgbClr val="000000"/>
                </a:solidFill>
                <a:latin typeface="Arial (Body)"/>
              </a:rPr>
              <a:t>reports errors in previous </a:t>
            </a:r>
            <a:r>
              <a:rPr lang="en-US" sz="2400" dirty="0" smtClean="0">
                <a:solidFill>
                  <a:srgbClr val="000000"/>
                </a:solidFill>
                <a:latin typeface="Arial (Body)"/>
              </a:rPr>
              <a:t>message; </a:t>
            </a:r>
            <a:r>
              <a:rPr lang="en-US" sz="2400" dirty="0">
                <a:solidFill>
                  <a:srgbClr val="000000"/>
                </a:solidFill>
                <a:latin typeface="Arial (Body)"/>
              </a:rPr>
              <a:t>also used to close connection</a:t>
            </a:r>
          </a:p>
        </p:txBody>
      </p:sp>
    </p:spTree>
    <p:extLst>
      <p:ext uri="{BB962C8B-B14F-4D97-AF65-F5344CB8AC3E}">
        <p14:creationId xmlns:p14="http://schemas.microsoft.com/office/powerpoint/2010/main" val="1543967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6080760" cy="1097279"/>
          </a:xfrm>
        </p:spPr>
        <p:txBody>
          <a:bodyPr/>
          <a:lstStyle/>
          <a:p>
            <a:r>
              <a:rPr lang="en-US" dirty="0" smtClean="0">
                <a:latin typeface="Times New Roman" panose="02020603050405020304" pitchFamily="18" charset="0"/>
              </a:rPr>
              <a:t>B</a:t>
            </a:r>
            <a:r>
              <a:rPr lang="en-US" sz="100" dirty="0" smtClean="0">
                <a:latin typeface="Times New Roman" panose="02020603050405020304" pitchFamily="18" charset="0"/>
              </a:rPr>
              <a:t> </a:t>
            </a:r>
            <a:r>
              <a:rPr lang="en-US" dirty="0" smtClean="0">
                <a:latin typeface="Times New Roman" panose="02020603050405020304" pitchFamily="18" charset="0"/>
              </a:rPr>
              <a:t>G</a:t>
            </a:r>
            <a:r>
              <a:rPr lang="en-US" sz="100" dirty="0" smtClean="0">
                <a:latin typeface="Times New Roman" panose="02020603050405020304" pitchFamily="18" charset="0"/>
              </a:rPr>
              <a:t> </a:t>
            </a:r>
            <a:r>
              <a:rPr lang="en-US" dirty="0" smtClean="0">
                <a:latin typeface="Times New Roman" panose="02020603050405020304" pitchFamily="18" charset="0"/>
              </a:rPr>
              <a:t>P</a:t>
            </a:r>
            <a:r>
              <a:rPr lang="en-US" dirty="0">
                <a:latin typeface="Times New Roman" panose="02020603050405020304" pitchFamily="18" charset="0"/>
              </a:rPr>
              <a:t>, </a:t>
            </a:r>
            <a:r>
              <a:rPr lang="en-US" dirty="0" smtClean="0">
                <a:latin typeface="Times New Roman" panose="02020603050405020304" pitchFamily="18" charset="0"/>
              </a:rPr>
              <a:t>O</a:t>
            </a:r>
            <a:r>
              <a:rPr lang="en-US" sz="100" dirty="0" smtClean="0">
                <a:latin typeface="Times New Roman" panose="02020603050405020304" pitchFamily="18" charset="0"/>
              </a:rPr>
              <a:t> </a:t>
            </a:r>
            <a:r>
              <a:rPr lang="en-US" dirty="0" smtClean="0">
                <a:latin typeface="Times New Roman" panose="02020603050405020304" pitchFamily="18" charset="0"/>
              </a:rPr>
              <a:t>S</a:t>
            </a:r>
            <a:r>
              <a:rPr lang="en-US" sz="100" dirty="0" smtClean="0">
                <a:latin typeface="Times New Roman" panose="02020603050405020304" pitchFamily="18" charset="0"/>
              </a:rPr>
              <a:t> </a:t>
            </a:r>
            <a:r>
              <a:rPr lang="en-US" dirty="0" smtClean="0">
                <a:latin typeface="Times New Roman" panose="02020603050405020304" pitchFamily="18" charset="0"/>
              </a:rPr>
              <a:t>P</a:t>
            </a:r>
            <a:r>
              <a:rPr lang="en-US" sz="100" dirty="0" smtClean="0">
                <a:latin typeface="Times New Roman" panose="02020603050405020304" pitchFamily="18" charset="0"/>
              </a:rPr>
              <a:t> </a:t>
            </a:r>
            <a:r>
              <a:rPr lang="en-US" dirty="0" smtClean="0">
                <a:latin typeface="Times New Roman" panose="02020603050405020304" pitchFamily="18" charset="0"/>
              </a:rPr>
              <a:t>F</a:t>
            </a:r>
            <a:r>
              <a:rPr lang="en-US" dirty="0">
                <a:latin typeface="Times New Roman" panose="02020603050405020304" pitchFamily="18" charset="0"/>
              </a:rPr>
              <a:t>, Forwarding Table Entries </a:t>
            </a:r>
            <a:r>
              <a:rPr lang="en-US" sz="2000" b="0" dirty="0">
                <a:latin typeface="Times New Roman" panose="02020603050405020304" pitchFamily="18" charset="0"/>
              </a:rPr>
              <a:t>(1 of 2)</a:t>
            </a:r>
            <a:endParaRPr lang="en-US" dirty="0"/>
          </a:p>
        </p:txBody>
      </p:sp>
      <p:sp>
        <p:nvSpPr>
          <p:cNvPr id="3" name="Text Placeholder 2"/>
          <p:cNvSpPr>
            <a:spLocks noGrp="1"/>
          </p:cNvSpPr>
          <p:nvPr>
            <p:ph type="body" idx="1"/>
          </p:nvPr>
        </p:nvSpPr>
        <p:spPr>
          <a:xfrm>
            <a:off x="457200" y="1600201"/>
            <a:ext cx="8229600" cy="429294"/>
          </a:xfrm>
        </p:spPr>
        <p:txBody>
          <a:bodyPr/>
          <a:lstStyle/>
          <a:p>
            <a:pPr marL="0" indent="0">
              <a:buNone/>
            </a:pPr>
            <a:r>
              <a:rPr lang="en-US" sz="2000" b="1" kern="1200" dirty="0">
                <a:solidFill>
                  <a:srgbClr val="000000"/>
                </a:solidFill>
                <a:latin typeface="Arial (Body)"/>
              </a:rPr>
              <a:t>Q: how does router set forwarding table entry to distant prefix</a:t>
            </a:r>
            <a:r>
              <a:rPr lang="en-US" sz="2000" b="1" kern="1200" dirty="0" smtClean="0">
                <a:solidFill>
                  <a:srgbClr val="000000"/>
                </a:solidFill>
                <a:latin typeface="Arial (Body)"/>
              </a:rPr>
              <a:t>?</a:t>
            </a:r>
          </a:p>
        </p:txBody>
      </p:sp>
      <p:pic>
        <p:nvPicPr>
          <p:cNvPr id="5" name="Picture 4" descr="There are 3 connected groups of physically linked routers per group. Routers are arranged in a diamond shape. Most routers are linked with all other routers in the group. From right to left the groups are, A S 3, A S 2, A S 1. A S 3. From top clockwise, 3 b, 3 c, 3 d, 3 a. 3 b and 3 d do not link. 3 d and 3 c do not link. 3 d links to router X. 3 a points to A S 2, right router 2 c, A S 3, X. 3 a also points to A S 1 right router, 1 c, A S 3, X. A S 2. From top clockwise, 2 b, 2 c, 2 d, 2 a. 2 b and 2 a do not link. 2 a and 2 c do not link. 2 a points to A S 1, right router 1 c, A S 2, A S 3, X. A S 1. From top clockwise, 1 b, 1 c, 1 d, 1 a. 1 c points to all other 3 routers. Local link interfaces a 1 a and 1 d. 1 d has a table of 1 row and 2 columns, destination and interface. Destination, X. Interfac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371" y="2214047"/>
            <a:ext cx="3851259" cy="2523921"/>
          </a:xfrm>
          <a:prstGeom prst="rect">
            <a:avLst/>
          </a:prstGeom>
        </p:spPr>
      </p:pic>
      <p:sp>
        <p:nvSpPr>
          <p:cNvPr id="4" name="Text Placeholder 3"/>
          <p:cNvSpPr>
            <a:spLocks noGrp="1"/>
          </p:cNvSpPr>
          <p:nvPr>
            <p:ph type="body" idx="2"/>
          </p:nvPr>
        </p:nvSpPr>
        <p:spPr>
          <a:xfrm>
            <a:off x="457200" y="4922520"/>
            <a:ext cx="8229600" cy="1401763"/>
          </a:xfrm>
        </p:spPr>
        <p:txBody>
          <a:bodyPr/>
          <a:lstStyle/>
          <a:p>
            <a:pPr marL="255651" lvl="0" indent="-255651" eaLnBrk="0" fontAlgn="base" hangingPunct="0">
              <a:spcBef>
                <a:spcPts val="600"/>
              </a:spcBef>
              <a:spcAft>
                <a:spcPct val="0"/>
              </a:spcAft>
              <a:buFont typeface="Arial" panose="020B0604020202020204" pitchFamily="34" charset="0"/>
              <a:buChar char="•"/>
            </a:pPr>
            <a:r>
              <a:rPr lang="en-US" sz="2000" dirty="0">
                <a:solidFill>
                  <a:srgbClr val="000000"/>
                </a:solidFill>
                <a:latin typeface="Arial (Body)"/>
              </a:rPr>
              <a:t>recall: 1a, 1b, 1c learn about dest X via </a:t>
            </a:r>
            <a:r>
              <a:rPr lang="en-US" sz="2000" dirty="0" smtClean="0">
                <a:solidFill>
                  <a:srgbClr val="000000"/>
                </a:solidFill>
                <a:latin typeface="Arial (Body)"/>
              </a:rPr>
              <a:t>i</a:t>
            </a:r>
            <a:r>
              <a:rPr lang="en-US" sz="100" dirty="0" smtClean="0">
                <a:solidFill>
                  <a:srgbClr val="000000"/>
                </a:solidFill>
                <a:latin typeface="Arial (Body)"/>
              </a:rPr>
              <a:t> </a:t>
            </a:r>
            <a:r>
              <a:rPr lang="en-US" sz="2000" dirty="0" smtClean="0">
                <a:solidFill>
                  <a:srgbClr val="000000"/>
                </a:solidFill>
                <a:latin typeface="Arial (Body)"/>
              </a:rPr>
              <a:t>B</a:t>
            </a:r>
            <a:r>
              <a:rPr lang="en-US" sz="100" dirty="0" smtClean="0">
                <a:solidFill>
                  <a:srgbClr val="000000"/>
                </a:solidFill>
                <a:latin typeface="Arial (Body)"/>
              </a:rPr>
              <a:t> </a:t>
            </a:r>
            <a:r>
              <a:rPr lang="en-US" sz="2000" dirty="0" smtClean="0">
                <a:solidFill>
                  <a:srgbClr val="000000"/>
                </a:solidFill>
                <a:latin typeface="Arial (Body)"/>
              </a:rPr>
              <a:t>G</a:t>
            </a:r>
            <a:r>
              <a:rPr lang="en-US" sz="100" dirty="0" smtClean="0">
                <a:solidFill>
                  <a:srgbClr val="000000"/>
                </a:solidFill>
                <a:latin typeface="Arial (Body)"/>
              </a:rPr>
              <a:t> </a:t>
            </a:r>
            <a:r>
              <a:rPr lang="en-US" sz="2000" dirty="0" smtClean="0">
                <a:solidFill>
                  <a:srgbClr val="000000"/>
                </a:solidFill>
                <a:latin typeface="Arial (Body)"/>
              </a:rPr>
              <a:t>P </a:t>
            </a:r>
            <a:r>
              <a:rPr lang="en-US" sz="2000" dirty="0">
                <a:solidFill>
                  <a:srgbClr val="000000"/>
                </a:solidFill>
                <a:latin typeface="Arial (Body)"/>
              </a:rPr>
              <a:t>from 1c: “path to X goes through 1c”</a:t>
            </a:r>
          </a:p>
          <a:p>
            <a:pPr marL="255651" lvl="0" indent="-255651" eaLnBrk="0" fontAlgn="base" hangingPunct="0">
              <a:spcBef>
                <a:spcPts val="600"/>
              </a:spcBef>
              <a:spcAft>
                <a:spcPct val="0"/>
              </a:spcAft>
              <a:buFont typeface="Arial" panose="020B0604020202020204" pitchFamily="34" charset="0"/>
              <a:buChar char="•"/>
            </a:pPr>
            <a:r>
              <a:rPr lang="en-US" sz="2000" kern="1200" dirty="0">
                <a:solidFill>
                  <a:srgbClr val="000000"/>
                </a:solidFill>
                <a:latin typeface="Arial (Body)"/>
              </a:rPr>
              <a:t>1d: </a:t>
            </a:r>
            <a:r>
              <a:rPr lang="en-US" sz="2000" kern="1200" dirty="0" smtClean="0">
                <a:solidFill>
                  <a:srgbClr val="000000"/>
                </a:solidFill>
                <a:latin typeface="Arial (Body)"/>
              </a:rPr>
              <a:t>O</a:t>
            </a:r>
            <a:r>
              <a:rPr lang="en-US" sz="100" kern="1200" dirty="0" smtClean="0">
                <a:solidFill>
                  <a:srgbClr val="000000"/>
                </a:solidFill>
                <a:latin typeface="Arial (Body)"/>
              </a:rPr>
              <a:t> </a:t>
            </a:r>
            <a:r>
              <a:rPr lang="en-US" sz="2000" kern="1200" dirty="0" smtClean="0">
                <a:solidFill>
                  <a:srgbClr val="000000"/>
                </a:solidFill>
                <a:latin typeface="Arial (Body)"/>
              </a:rPr>
              <a:t>S</a:t>
            </a:r>
            <a:r>
              <a:rPr lang="en-US" sz="100" kern="1200" dirty="0" smtClean="0">
                <a:solidFill>
                  <a:srgbClr val="000000"/>
                </a:solidFill>
                <a:latin typeface="Arial (Body)"/>
              </a:rPr>
              <a:t> </a:t>
            </a:r>
            <a:r>
              <a:rPr lang="en-US" sz="2000" kern="1200" dirty="0" smtClean="0">
                <a:solidFill>
                  <a:srgbClr val="000000"/>
                </a:solidFill>
                <a:latin typeface="Arial (Body)"/>
              </a:rPr>
              <a:t>P</a:t>
            </a:r>
            <a:r>
              <a:rPr lang="en-US" sz="100" kern="1200" dirty="0" smtClean="0">
                <a:solidFill>
                  <a:srgbClr val="000000"/>
                </a:solidFill>
                <a:latin typeface="Arial (Body)"/>
              </a:rPr>
              <a:t> </a:t>
            </a:r>
            <a:r>
              <a:rPr lang="en-US" sz="2000" kern="1200" dirty="0" smtClean="0">
                <a:solidFill>
                  <a:srgbClr val="000000"/>
                </a:solidFill>
                <a:latin typeface="Arial (Body)"/>
              </a:rPr>
              <a:t>F </a:t>
            </a:r>
            <a:r>
              <a:rPr lang="en-US" sz="2000" kern="1200" dirty="0">
                <a:solidFill>
                  <a:srgbClr val="000000"/>
                </a:solidFill>
                <a:latin typeface="Arial (Body)"/>
              </a:rPr>
              <a:t>intra-domain routing: to get to 1c, forward over outgoing local interface </a:t>
            </a:r>
            <a:r>
              <a:rPr lang="en-US" sz="2000" kern="1200" dirty="0" smtClean="0">
                <a:solidFill>
                  <a:srgbClr val="000000"/>
                </a:solidFill>
                <a:latin typeface="Arial (Body)"/>
              </a:rPr>
              <a:t>1</a:t>
            </a:r>
            <a:endParaRPr lang="en-US" sz="2000" dirty="0">
              <a:solidFill>
                <a:srgbClr val="000000"/>
              </a:solidFill>
              <a:latin typeface="Arial (Body)"/>
            </a:endParaRPr>
          </a:p>
        </p:txBody>
      </p:sp>
    </p:spTree>
    <p:extLst>
      <p:ext uri="{BB962C8B-B14F-4D97-AF65-F5344CB8AC3E}">
        <p14:creationId xmlns:p14="http://schemas.microsoft.com/office/powerpoint/2010/main" val="120675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kern="1200" dirty="0" smtClean="0">
                <a:latin typeface="Times New Roman" panose="02020603050405020304" pitchFamily="18" charset="0"/>
              </a:rPr>
              <a:t>Per-Router Control Plane</a:t>
            </a:r>
            <a:endParaRPr lang="en-US" kern="1200" dirty="0">
              <a:latin typeface="Times New Roman" panose="02020603050405020304" pitchFamily="18" charset="0"/>
            </a:endParaRPr>
          </a:p>
        </p:txBody>
      </p:sp>
      <p:sp>
        <p:nvSpPr>
          <p:cNvPr id="3" name="Content Placeholder 2"/>
          <p:cNvSpPr>
            <a:spLocks noGrp="1"/>
          </p:cNvSpPr>
          <p:nvPr>
            <p:ph type="body" idx="1"/>
          </p:nvPr>
        </p:nvSpPr>
        <p:spPr>
          <a:xfrm>
            <a:off x="457200" y="1600201"/>
            <a:ext cx="8031192" cy="1292631"/>
          </a:xfrm>
        </p:spPr>
        <p:txBody>
          <a:bodyPr wrap="square" lIns="91425" tIns="91425" rIns="91425" bIns="91425">
            <a:spAutoFit/>
          </a:bodyPr>
          <a:lstStyle/>
          <a:p>
            <a:pPr marL="0" lvl="0" indent="0" eaLnBrk="0" fontAlgn="base" hangingPunct="0">
              <a:spcAft>
                <a:spcPct val="0"/>
              </a:spcAft>
              <a:buNone/>
            </a:pPr>
            <a:r>
              <a:rPr lang="en-US" sz="2400" kern="1200" dirty="0">
                <a:solidFill>
                  <a:srgbClr val="000000"/>
                </a:solidFill>
                <a:latin typeface="Arial (Body)"/>
              </a:rPr>
              <a:t>Individual routing algorithm components </a:t>
            </a:r>
            <a:r>
              <a:rPr lang="en-US" sz="2400" b="1" kern="1200" dirty="0">
                <a:solidFill>
                  <a:srgbClr val="000000"/>
                </a:solidFill>
                <a:latin typeface="Arial (Body)"/>
              </a:rPr>
              <a:t>in each and every router </a:t>
            </a:r>
            <a:r>
              <a:rPr lang="en-US" sz="2400" kern="1200" dirty="0">
                <a:solidFill>
                  <a:srgbClr val="000000"/>
                </a:solidFill>
                <a:latin typeface="Arial (Body)"/>
              </a:rPr>
              <a:t>interact with each other in control plane to compute forwarding tables</a:t>
            </a:r>
          </a:p>
        </p:txBody>
      </p:sp>
      <p:pic>
        <p:nvPicPr>
          <p:cNvPr id="5" name="Picture 4" descr="A diagram divides 5 linked routers into 2 parts, above and below. Above is the control pane. Inside the router is a routing algorithm. Below is the data plane. Inside the router is a table, local forwarding table. There are 4 rows and 2 columns, header and output. Row 1. Header, 0 1 0 0. Output, 3. Row 2. Header, 0 1 1 0. Output, 2. Row 3. Header, 0 1 1 1. Output, 2. Row 4. Header, 1 0 0 1. Outpu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588" y="2968758"/>
            <a:ext cx="5142823" cy="3271815"/>
          </a:xfrm>
          <a:prstGeom prst="rect">
            <a:avLst/>
          </a:prstGeom>
        </p:spPr>
      </p:pic>
    </p:spTree>
    <p:extLst>
      <p:ext uri="{BB962C8B-B14F-4D97-AF65-F5344CB8AC3E}">
        <p14:creationId xmlns:p14="http://schemas.microsoft.com/office/powerpoint/2010/main" val="5670797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
          <p:cNvSpPr>
            <a:spLocks noGrp="1"/>
          </p:cNvSpPr>
          <p:nvPr>
            <p:ph type="title"/>
          </p:nvPr>
        </p:nvSpPr>
        <p:spPr>
          <a:xfrm>
            <a:off x="457200" y="81574"/>
            <a:ext cx="6355080" cy="1231076"/>
          </a:xfrm>
        </p:spPr>
        <p:txBody>
          <a:bodyPr wrap="square" tIns="91425" anchor="b">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B</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G</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P, O</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S</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P</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F, Forwarding Table Entries </a:t>
            </a:r>
            <a:r>
              <a:rPr lang="en-US" sz="2000" b="0" dirty="0" smtClean="0">
                <a:latin typeface="Times New Roman" panose="02020603050405020304" pitchFamily="18" charset="0"/>
                <a:cs typeface="+mj-cs"/>
              </a:rPr>
              <a:t>(2 of 2)</a:t>
            </a:r>
            <a:endParaRPr lang="en-US" sz="2000" b="0" dirty="0">
              <a:latin typeface="Times New Roman" panose="02020603050405020304" pitchFamily="18" charset="0"/>
              <a:cs typeface="+mj-cs"/>
            </a:endParaRPr>
          </a:p>
        </p:txBody>
      </p:sp>
      <p:sp>
        <p:nvSpPr>
          <p:cNvPr id="3" name="Content Placeholder 2"/>
          <p:cNvSpPr>
            <a:spLocks noGrp="1"/>
          </p:cNvSpPr>
          <p:nvPr>
            <p:ph type="body" idx="1"/>
          </p:nvPr>
        </p:nvSpPr>
        <p:spPr>
          <a:xfrm>
            <a:off x="457200" y="1600200"/>
            <a:ext cx="8229600" cy="492412"/>
          </a:xfrm>
        </p:spPr>
        <p:txBody>
          <a:bodyPr wrap="square" lIns="91425" tIns="91425" rIns="91425" bIns="91425">
            <a:spAutoFit/>
          </a:bodyPr>
          <a:lstStyle/>
          <a:p>
            <a:pPr marL="0" lvl="0" indent="0" eaLnBrk="0" fontAlgn="base" hangingPunct="0">
              <a:spcAft>
                <a:spcPct val="0"/>
              </a:spcAft>
              <a:buNone/>
            </a:pPr>
            <a:r>
              <a:rPr lang="en-US" sz="2000" b="1" kern="1200" dirty="0">
                <a:solidFill>
                  <a:srgbClr val="000000"/>
                </a:solidFill>
                <a:latin typeface="Arial (Body)"/>
              </a:rPr>
              <a:t>Q: how does router set forwarding table entry to distant </a:t>
            </a:r>
            <a:r>
              <a:rPr lang="en-US" sz="2000" b="1" kern="1200" dirty="0" smtClean="0">
                <a:solidFill>
                  <a:srgbClr val="000000"/>
                </a:solidFill>
                <a:latin typeface="Arial (Body)"/>
              </a:rPr>
              <a:t>prefix</a:t>
            </a:r>
          </a:p>
        </p:txBody>
      </p:sp>
      <p:sp>
        <p:nvSpPr>
          <p:cNvPr id="2" name="Text Placeholder 1"/>
          <p:cNvSpPr>
            <a:spLocks noGrp="1"/>
          </p:cNvSpPr>
          <p:nvPr>
            <p:ph type="body" idx="2"/>
          </p:nvPr>
        </p:nvSpPr>
        <p:spPr>
          <a:xfrm>
            <a:off x="457201" y="2194560"/>
            <a:ext cx="3337560" cy="4023360"/>
          </a:xfrm>
        </p:spPr>
        <p:txBody>
          <a:bodyPr/>
          <a:lstStyle/>
          <a:p>
            <a:pPr marL="255651" lvl="0" indent="-255651" eaLnBrk="0" fontAlgn="base" hangingPunct="0">
              <a:spcBef>
                <a:spcPts val="600"/>
              </a:spcBef>
              <a:spcAft>
                <a:spcPct val="0"/>
              </a:spcAft>
              <a:buFont typeface="Arial" panose="020B0604020202020204" pitchFamily="34" charset="0"/>
              <a:buChar char="•"/>
            </a:pPr>
            <a:r>
              <a:rPr lang="en-US" sz="2000" dirty="0">
                <a:solidFill>
                  <a:srgbClr val="000000"/>
                </a:solidFill>
                <a:latin typeface="Arial (Body)"/>
              </a:rPr>
              <a:t>recall: 1a, 1b, 1c learn about dest X via i</a:t>
            </a:r>
            <a:r>
              <a:rPr lang="en-US" sz="100" dirty="0">
                <a:solidFill>
                  <a:srgbClr val="000000"/>
                </a:solidFill>
                <a:latin typeface="Arial (Body)"/>
              </a:rPr>
              <a:t> </a:t>
            </a:r>
            <a:r>
              <a:rPr lang="en-US" sz="2000" dirty="0">
                <a:solidFill>
                  <a:srgbClr val="000000"/>
                </a:solidFill>
                <a:latin typeface="Arial (Body)"/>
              </a:rPr>
              <a:t>B</a:t>
            </a:r>
            <a:r>
              <a:rPr lang="en-US" sz="100" dirty="0">
                <a:solidFill>
                  <a:srgbClr val="000000"/>
                </a:solidFill>
                <a:latin typeface="Arial (Body)"/>
              </a:rPr>
              <a:t> </a:t>
            </a:r>
            <a:r>
              <a:rPr lang="en-US" sz="2000" dirty="0">
                <a:solidFill>
                  <a:srgbClr val="000000"/>
                </a:solidFill>
                <a:latin typeface="Arial (Body)"/>
              </a:rPr>
              <a:t>G</a:t>
            </a:r>
            <a:r>
              <a:rPr lang="en-US" sz="100" dirty="0">
                <a:solidFill>
                  <a:srgbClr val="000000"/>
                </a:solidFill>
                <a:latin typeface="Arial (Body)"/>
              </a:rPr>
              <a:t> </a:t>
            </a:r>
            <a:r>
              <a:rPr lang="en-US" sz="2000" dirty="0">
                <a:solidFill>
                  <a:srgbClr val="000000"/>
                </a:solidFill>
                <a:latin typeface="Arial (Body)"/>
              </a:rPr>
              <a:t>P from 1c: “path to X goes through 1c”</a:t>
            </a:r>
          </a:p>
          <a:p>
            <a:pPr marL="255651" indent="-255651" eaLnBrk="0" fontAlgn="base" hangingPunct="0">
              <a:spcBef>
                <a:spcPts val="600"/>
              </a:spcBef>
              <a:spcAft>
                <a:spcPct val="0"/>
              </a:spcAft>
              <a:buFont typeface="Arial" panose="020B0604020202020204" pitchFamily="34" charset="0"/>
              <a:buChar char="•"/>
            </a:pPr>
            <a:r>
              <a:rPr lang="en-US" sz="2000" kern="1200" dirty="0">
                <a:solidFill>
                  <a:srgbClr val="000000"/>
                </a:solidFill>
                <a:latin typeface="Arial (Body)"/>
              </a:rPr>
              <a:t>1d: O</a:t>
            </a:r>
            <a:r>
              <a:rPr lang="en-US" sz="100" kern="1200" dirty="0">
                <a:solidFill>
                  <a:srgbClr val="000000"/>
                </a:solidFill>
                <a:latin typeface="Arial (Body)"/>
              </a:rPr>
              <a:t> </a:t>
            </a:r>
            <a:r>
              <a:rPr lang="en-US" sz="2000" kern="1200" dirty="0">
                <a:solidFill>
                  <a:srgbClr val="000000"/>
                </a:solidFill>
                <a:latin typeface="Arial (Body)"/>
              </a:rPr>
              <a:t>S</a:t>
            </a:r>
            <a:r>
              <a:rPr lang="en-US" sz="100" kern="1200" dirty="0">
                <a:solidFill>
                  <a:srgbClr val="000000"/>
                </a:solidFill>
                <a:latin typeface="Arial (Body)"/>
              </a:rPr>
              <a:t> </a:t>
            </a:r>
            <a:r>
              <a:rPr lang="en-US" sz="2000" kern="1200" dirty="0">
                <a:solidFill>
                  <a:srgbClr val="000000"/>
                </a:solidFill>
                <a:latin typeface="Arial (Body)"/>
              </a:rPr>
              <a:t>P</a:t>
            </a:r>
            <a:r>
              <a:rPr lang="en-US" sz="100" kern="1200" dirty="0">
                <a:solidFill>
                  <a:srgbClr val="000000"/>
                </a:solidFill>
                <a:latin typeface="Arial (Body)"/>
              </a:rPr>
              <a:t> </a:t>
            </a:r>
            <a:r>
              <a:rPr lang="en-US" sz="2000" kern="1200" dirty="0">
                <a:solidFill>
                  <a:srgbClr val="000000"/>
                </a:solidFill>
                <a:latin typeface="Arial (Body)"/>
              </a:rPr>
              <a:t>F intra-domain routing: to get to 1c, forward over outgoing local interface 1</a:t>
            </a:r>
          </a:p>
          <a:p>
            <a:pPr marL="255651" lvl="0" indent="-255651" eaLnBrk="0" fontAlgn="base" hangingPunct="0">
              <a:spcBef>
                <a:spcPts val="600"/>
              </a:spcBef>
              <a:spcAft>
                <a:spcPct val="0"/>
              </a:spcAft>
              <a:buFont typeface="Arial" panose="020B0604020202020204" pitchFamily="34" charset="0"/>
              <a:buChar char="•"/>
            </a:pPr>
            <a:r>
              <a:rPr lang="en-US" sz="2000" kern="1200" dirty="0">
                <a:solidFill>
                  <a:srgbClr val="000000"/>
                </a:solidFill>
                <a:latin typeface="Arial (Body)"/>
              </a:rPr>
              <a:t>1a: O</a:t>
            </a:r>
            <a:r>
              <a:rPr lang="en-US" sz="100" kern="1200" dirty="0">
                <a:solidFill>
                  <a:srgbClr val="000000"/>
                </a:solidFill>
                <a:latin typeface="Arial (Body)"/>
              </a:rPr>
              <a:t> </a:t>
            </a:r>
            <a:r>
              <a:rPr lang="en-US" sz="2000" kern="1200" dirty="0">
                <a:solidFill>
                  <a:srgbClr val="000000"/>
                </a:solidFill>
                <a:latin typeface="Arial (Body)"/>
              </a:rPr>
              <a:t>S</a:t>
            </a:r>
            <a:r>
              <a:rPr lang="en-US" sz="100" kern="1200" dirty="0">
                <a:solidFill>
                  <a:srgbClr val="000000"/>
                </a:solidFill>
                <a:latin typeface="Arial (Body)"/>
              </a:rPr>
              <a:t> </a:t>
            </a:r>
            <a:r>
              <a:rPr lang="en-US" sz="2000" kern="1200" dirty="0">
                <a:solidFill>
                  <a:srgbClr val="000000"/>
                </a:solidFill>
                <a:latin typeface="Arial (Body)"/>
              </a:rPr>
              <a:t>P</a:t>
            </a:r>
            <a:r>
              <a:rPr lang="en-US" sz="100" kern="1200" dirty="0">
                <a:solidFill>
                  <a:srgbClr val="000000"/>
                </a:solidFill>
                <a:latin typeface="Arial (Body)"/>
              </a:rPr>
              <a:t> </a:t>
            </a:r>
            <a:r>
              <a:rPr lang="en-US" sz="2000" kern="1200" dirty="0">
                <a:solidFill>
                  <a:srgbClr val="000000"/>
                </a:solidFill>
                <a:latin typeface="Arial (Body)"/>
              </a:rPr>
              <a:t>F intra-domain routing: to get to 1c, forward over outgoing local interface </a:t>
            </a:r>
            <a:r>
              <a:rPr lang="en-US" sz="2000" kern="1200" dirty="0" smtClean="0">
                <a:solidFill>
                  <a:srgbClr val="000000"/>
                </a:solidFill>
                <a:latin typeface="Arial (Body)"/>
              </a:rPr>
              <a:t>2</a:t>
            </a:r>
            <a:endParaRPr lang="en-US" sz="2000" kern="1200" dirty="0">
              <a:solidFill>
                <a:srgbClr val="000000"/>
              </a:solidFill>
              <a:latin typeface="Arial (Body)"/>
            </a:endParaRPr>
          </a:p>
        </p:txBody>
      </p:sp>
      <p:pic>
        <p:nvPicPr>
          <p:cNvPr id="14" name="Picture 13" descr="There are 3 connected groups of linked routers per group. Most routers are linked with all other routers in the group. From right to left the groups are, A S 3, A S 2, A S 1. A S 3. From top clockwise, 3 b, 3 c, 3 d, 3 a. 3 b and 3 d do not link. 3 d and 3 c do not link. 3 d links to router X. 3 a links to A S 2, right router 2 c. 3 a also links to A S 1 right router, 1 c. A S 2. From top clockwise, 2 b, 2 c, 2 d, 2 a. 2 b and 2 a do not link. 2 a and 2 c do not link. 2 a links to A S 1, right router 1 c. A S 1. From top clockwise, 1 b, 1 c, 1 d, 1 a. 1 a points to 1 d, 2. 1 d has a table of 1 row and 2 columns, destination and interface. Destination, X. Interfac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5743" y="2722141"/>
            <a:ext cx="4513166" cy="2523921"/>
          </a:xfrm>
          <a:prstGeom prst="rect">
            <a:avLst/>
          </a:prstGeom>
        </p:spPr>
      </p:pic>
    </p:spTree>
    <p:extLst>
      <p:ext uri="{BB962C8B-B14F-4D97-AF65-F5344CB8AC3E}">
        <p14:creationId xmlns:p14="http://schemas.microsoft.com/office/powerpoint/2010/main" val="28176983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B</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G</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P Route Selection</a:t>
            </a:r>
            <a:endParaRPr lang="en-US" dirty="0">
              <a:latin typeface="Times New Roman" panose="02020603050405020304" pitchFamily="18" charset="0"/>
              <a:cs typeface="+mj-cs"/>
            </a:endParaRPr>
          </a:p>
        </p:txBody>
      </p:sp>
      <p:sp>
        <p:nvSpPr>
          <p:cNvPr id="3" name="Text Placeholder 2"/>
          <p:cNvSpPr>
            <a:spLocks noGrp="1"/>
          </p:cNvSpPr>
          <p:nvPr>
            <p:ph type="body" idx="1"/>
          </p:nvPr>
        </p:nvSpPr>
        <p:spPr>
          <a:xfrm>
            <a:off x="457200" y="1600200"/>
            <a:ext cx="8229600" cy="923299"/>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defRPr/>
            </a:pPr>
            <a:r>
              <a:rPr lang="en-US" sz="2400" dirty="0">
                <a:solidFill>
                  <a:srgbClr val="000000"/>
                </a:solidFill>
                <a:latin typeface="Arial (Body)"/>
                <a:cs typeface="+mn-cs"/>
              </a:rPr>
              <a:t>router may learn about more than one route to destination </a:t>
            </a:r>
            <a:r>
              <a:rPr lang="en-US" sz="2400" dirty="0" smtClean="0">
                <a:solidFill>
                  <a:srgbClr val="000000"/>
                </a:solidFill>
                <a:latin typeface="Arial (Body)"/>
                <a:cs typeface="+mn-cs"/>
              </a:rPr>
              <a:t>A</a:t>
            </a:r>
            <a:r>
              <a:rPr lang="en-US" sz="100" dirty="0" smtClean="0">
                <a:solidFill>
                  <a:srgbClr val="000000"/>
                </a:solidFill>
                <a:latin typeface="Arial (Body)"/>
                <a:cs typeface="+mn-cs"/>
              </a:rPr>
              <a:t> </a:t>
            </a:r>
            <a:r>
              <a:rPr lang="en-US" sz="2400" dirty="0" smtClean="0">
                <a:solidFill>
                  <a:srgbClr val="000000"/>
                </a:solidFill>
                <a:latin typeface="Arial (Body)"/>
                <a:cs typeface="+mn-cs"/>
              </a:rPr>
              <a:t>S, </a:t>
            </a:r>
            <a:r>
              <a:rPr lang="en-US" sz="2400" dirty="0">
                <a:solidFill>
                  <a:srgbClr val="000000"/>
                </a:solidFill>
                <a:latin typeface="Arial (Body)"/>
                <a:cs typeface="+mn-cs"/>
              </a:rPr>
              <a:t>selects route based on</a:t>
            </a:r>
            <a:r>
              <a:rPr lang="en-US" sz="2400" dirty="0" smtClean="0">
                <a:solidFill>
                  <a:srgbClr val="000000"/>
                </a:solidFill>
                <a:latin typeface="Arial (Body)"/>
                <a:cs typeface="+mn-cs"/>
              </a:rPr>
              <a:t>:</a:t>
            </a:r>
            <a:endParaRPr lang="en-US" sz="2400" dirty="0">
              <a:solidFill>
                <a:srgbClr val="000000"/>
              </a:solidFill>
              <a:latin typeface="Arial (Body)"/>
              <a:cs typeface="+mn-cs"/>
            </a:endParaRPr>
          </a:p>
        </p:txBody>
      </p:sp>
      <p:sp>
        <p:nvSpPr>
          <p:cNvPr id="4" name="Text Placeholder 3"/>
          <p:cNvSpPr>
            <a:spLocks noGrp="1"/>
          </p:cNvSpPr>
          <p:nvPr>
            <p:ph type="body" idx="2"/>
          </p:nvPr>
        </p:nvSpPr>
        <p:spPr>
          <a:xfrm>
            <a:off x="457200" y="2499360"/>
            <a:ext cx="8229600" cy="2163763"/>
          </a:xfrm>
        </p:spPr>
        <p:txBody>
          <a:bodyPr/>
          <a:lstStyle/>
          <a:p>
            <a:pPr marL="741553" lvl="1" indent="-428371" eaLnBrk="0" fontAlgn="base" hangingPunct="0">
              <a:spcAft>
                <a:spcPct val="0"/>
              </a:spcAft>
              <a:buSzPts val="2400"/>
              <a:buFont typeface="ZapfDingbats" charset="0"/>
              <a:buAutoNum type="arabicPeriod"/>
              <a:defRPr/>
            </a:pPr>
            <a:r>
              <a:rPr lang="en-US" sz="2400" dirty="0">
                <a:solidFill>
                  <a:srgbClr val="000000"/>
                </a:solidFill>
                <a:latin typeface="Arial (Body)"/>
              </a:rPr>
              <a:t>local preference value attribute: policy decision</a:t>
            </a:r>
          </a:p>
          <a:p>
            <a:pPr marL="741553" lvl="1" indent="-428371" eaLnBrk="0" fontAlgn="base" hangingPunct="0">
              <a:spcAft>
                <a:spcPct val="0"/>
              </a:spcAft>
              <a:buSzPts val="2400"/>
              <a:buFont typeface="ZapfDingbats" charset="0"/>
              <a:buAutoNum type="arabicPeriod"/>
              <a:defRPr/>
            </a:pPr>
            <a:r>
              <a:rPr lang="en-US" sz="2400" dirty="0">
                <a:solidFill>
                  <a:srgbClr val="000000"/>
                </a:solidFill>
                <a:latin typeface="Arial (Body)"/>
              </a:rPr>
              <a:t>shortest </a:t>
            </a:r>
            <a:r>
              <a:rPr lang="pt-BR" sz="2400" dirty="0">
                <a:solidFill>
                  <a:srgbClr val="000000"/>
                </a:solidFill>
                <a:latin typeface="Arial (Body)"/>
              </a:rPr>
              <a:t>A</a:t>
            </a:r>
            <a:r>
              <a:rPr lang="pt-BR" sz="100" dirty="0">
                <a:solidFill>
                  <a:srgbClr val="000000"/>
                </a:solidFill>
                <a:latin typeface="Arial (Body)"/>
              </a:rPr>
              <a:t> </a:t>
            </a:r>
            <a:r>
              <a:rPr lang="pt-BR" sz="2400" dirty="0">
                <a:solidFill>
                  <a:srgbClr val="000000"/>
                </a:solidFill>
                <a:latin typeface="Arial (Body)"/>
              </a:rPr>
              <a:t>S</a:t>
            </a:r>
            <a:r>
              <a:rPr lang="pt-BR" sz="100" dirty="0">
                <a:solidFill>
                  <a:srgbClr val="000000"/>
                </a:solidFill>
                <a:latin typeface="Arial (Body)"/>
              </a:rPr>
              <a:t> </a:t>
            </a:r>
            <a:r>
              <a:rPr lang="pt-BR" sz="2400" dirty="0">
                <a:solidFill>
                  <a:srgbClr val="000000"/>
                </a:solidFill>
                <a:latin typeface="Arial (Body)"/>
              </a:rPr>
              <a:t>-</a:t>
            </a:r>
            <a:r>
              <a:rPr lang="pt-BR" sz="100" dirty="0">
                <a:solidFill>
                  <a:srgbClr val="000000"/>
                </a:solidFill>
                <a:latin typeface="Arial (Body)"/>
              </a:rPr>
              <a:t> </a:t>
            </a:r>
            <a:r>
              <a:rPr lang="pt-BR" sz="2400" dirty="0">
                <a:solidFill>
                  <a:srgbClr val="000000"/>
                </a:solidFill>
                <a:latin typeface="Arial (Body)"/>
              </a:rPr>
              <a:t>PATH</a:t>
            </a:r>
            <a:endParaRPr lang="en-US" sz="2400" dirty="0">
              <a:solidFill>
                <a:srgbClr val="000000"/>
              </a:solidFill>
              <a:latin typeface="Arial (Body)"/>
            </a:endParaRPr>
          </a:p>
          <a:p>
            <a:pPr marL="741553" lvl="1" indent="-428371" eaLnBrk="0" fontAlgn="base" hangingPunct="0">
              <a:spcAft>
                <a:spcPct val="0"/>
              </a:spcAft>
              <a:buSzPts val="2400"/>
              <a:buFont typeface="ZapfDingbats" charset="0"/>
              <a:buAutoNum type="arabicPeriod"/>
              <a:defRPr/>
            </a:pPr>
            <a:r>
              <a:rPr lang="en-US" sz="2400" dirty="0">
                <a:solidFill>
                  <a:srgbClr val="000000"/>
                </a:solidFill>
                <a:latin typeface="Arial (Body)"/>
              </a:rPr>
              <a:t>closest </a:t>
            </a:r>
            <a:r>
              <a:rPr lang="pt-BR" sz="2400" dirty="0">
                <a:solidFill>
                  <a:srgbClr val="000000"/>
                </a:solidFill>
                <a:latin typeface="Arial (Body)"/>
              </a:rPr>
              <a:t>NEXT</a:t>
            </a:r>
            <a:r>
              <a:rPr lang="pt-BR" sz="100" dirty="0">
                <a:solidFill>
                  <a:srgbClr val="000000"/>
                </a:solidFill>
                <a:latin typeface="Arial (Body)"/>
              </a:rPr>
              <a:t> </a:t>
            </a:r>
            <a:r>
              <a:rPr lang="pt-BR" sz="2400" dirty="0">
                <a:solidFill>
                  <a:srgbClr val="000000"/>
                </a:solidFill>
                <a:latin typeface="Arial (Body)"/>
              </a:rPr>
              <a:t>-</a:t>
            </a:r>
            <a:r>
              <a:rPr lang="pt-BR" sz="100" dirty="0">
                <a:solidFill>
                  <a:srgbClr val="000000"/>
                </a:solidFill>
                <a:latin typeface="Arial (Body)"/>
              </a:rPr>
              <a:t> </a:t>
            </a:r>
            <a:r>
              <a:rPr lang="pt-BR" sz="2400" dirty="0">
                <a:solidFill>
                  <a:srgbClr val="000000"/>
                </a:solidFill>
                <a:latin typeface="Arial (Body)"/>
              </a:rPr>
              <a:t>H</a:t>
            </a:r>
            <a:r>
              <a:rPr lang="pt-BR" sz="100" dirty="0">
                <a:solidFill>
                  <a:srgbClr val="000000"/>
                </a:solidFill>
                <a:latin typeface="Arial (Body)"/>
              </a:rPr>
              <a:t> </a:t>
            </a:r>
            <a:r>
              <a:rPr lang="pt-BR" sz="2400" dirty="0">
                <a:solidFill>
                  <a:srgbClr val="000000"/>
                </a:solidFill>
                <a:latin typeface="Arial (Body)"/>
              </a:rPr>
              <a:t>O</a:t>
            </a:r>
            <a:r>
              <a:rPr lang="pt-BR" sz="100" dirty="0">
                <a:solidFill>
                  <a:srgbClr val="000000"/>
                </a:solidFill>
                <a:latin typeface="Arial (Body)"/>
              </a:rPr>
              <a:t> </a:t>
            </a:r>
            <a:r>
              <a:rPr lang="pt-BR" sz="2400" dirty="0">
                <a:solidFill>
                  <a:srgbClr val="000000"/>
                </a:solidFill>
                <a:latin typeface="Arial (Body)"/>
              </a:rPr>
              <a:t>P </a:t>
            </a:r>
            <a:r>
              <a:rPr lang="en-US" sz="2400" dirty="0">
                <a:solidFill>
                  <a:srgbClr val="000000"/>
                </a:solidFill>
                <a:latin typeface="Arial (Body)"/>
              </a:rPr>
              <a:t>router: hot potato routing</a:t>
            </a:r>
          </a:p>
          <a:p>
            <a:pPr marL="741553" lvl="1" indent="-428371" eaLnBrk="0" fontAlgn="base" hangingPunct="0">
              <a:spcAft>
                <a:spcPct val="0"/>
              </a:spcAft>
              <a:buSzPts val="2400"/>
              <a:buFont typeface="ZapfDingbats" charset="0"/>
              <a:buAutoNum type="arabicPeriod"/>
              <a:defRPr/>
            </a:pPr>
            <a:r>
              <a:rPr lang="en-US" sz="2400" dirty="0">
                <a:solidFill>
                  <a:srgbClr val="000000"/>
                </a:solidFill>
                <a:latin typeface="Arial (Body)"/>
              </a:rPr>
              <a:t>additional </a:t>
            </a:r>
            <a:r>
              <a:rPr lang="en-US" sz="2400" dirty="0" smtClean="0">
                <a:solidFill>
                  <a:srgbClr val="000000"/>
                </a:solidFill>
                <a:latin typeface="Arial (Body)"/>
              </a:rPr>
              <a:t>criteria</a:t>
            </a:r>
            <a:endParaRPr lang="en-US" sz="2400" dirty="0">
              <a:solidFill>
                <a:srgbClr val="000000"/>
              </a:solidFill>
              <a:latin typeface="Arial (Body)"/>
            </a:endParaRPr>
          </a:p>
        </p:txBody>
      </p:sp>
    </p:spTree>
    <p:extLst>
      <p:ext uri="{BB962C8B-B14F-4D97-AF65-F5344CB8AC3E}">
        <p14:creationId xmlns:p14="http://schemas.microsoft.com/office/powerpoint/2010/main" val="42171510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rPr>
              <a:t>Hot Potato Routing</a:t>
            </a:r>
            <a:endParaRPr lang="en-US" dirty="0">
              <a:latin typeface="Times New Roman" panose="02020603050405020304" pitchFamily="18" charset="0"/>
            </a:endParaRPr>
          </a:p>
        </p:txBody>
      </p:sp>
      <p:pic>
        <p:nvPicPr>
          <p:cNvPr id="20" name="Picture 19" descr="There are 3 connected groups of physically linked routers per group. Most routers are linked with all other routers in the group. From right to left the groups are, A S 3, A S 2, A S 1. A S 3. From top clockwise, 3 b, 3 c, 3 d, 3 a. 3 b and 3 d do not link. 3 d and 3 c do not link. 3 d links to router X. 3 a links to A S 2, right router 2 c, A S 3, X. 3 a also links to A S 1 right router, 1 c. A S 2. From top clockwise, 2 b, 2 c, 2 d, 2 a. 2 b and 2 a do not link. 2 a and 2 c do not link. 2 c points to 2 d, 263. 2 a points to 2 d, 201. A S 1. From top clockwise, 1 b, 1 c, 1 d, 1 a. 1 b and 1 d do not link. 1 a and 1 c do not link. 1 c points to A S 2, left router, 2 a, A S 1, A S 3, 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71" y="1470306"/>
            <a:ext cx="8151058" cy="2810500"/>
          </a:xfrm>
          <a:prstGeom prst="rect">
            <a:avLst/>
          </a:prstGeom>
        </p:spPr>
      </p:pic>
      <p:sp>
        <p:nvSpPr>
          <p:cNvPr id="11" name="Content Placeholder 10"/>
          <p:cNvSpPr>
            <a:spLocks noGrp="1"/>
          </p:cNvSpPr>
          <p:nvPr>
            <p:ph idx="31"/>
          </p:nvPr>
        </p:nvSpPr>
        <p:spPr>
          <a:xfrm>
            <a:off x="496471" y="4438463"/>
            <a:ext cx="8401868" cy="1731213"/>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defRPr/>
            </a:pPr>
            <a:r>
              <a:rPr lang="en-US" sz="2200" dirty="0">
                <a:solidFill>
                  <a:srgbClr val="000000"/>
                </a:solidFill>
                <a:latin typeface="Arial (Body)"/>
              </a:rPr>
              <a:t>2d learns (via </a:t>
            </a:r>
            <a:r>
              <a:rPr lang="en-US" sz="2200" dirty="0" smtClean="0">
                <a:solidFill>
                  <a:srgbClr val="000000"/>
                </a:solidFill>
                <a:latin typeface="Arial (Body)"/>
              </a:rPr>
              <a:t>i</a:t>
            </a:r>
            <a:r>
              <a:rPr lang="en-US" sz="100" dirty="0" smtClean="0">
                <a:solidFill>
                  <a:srgbClr val="000000"/>
                </a:solidFill>
                <a:latin typeface="Arial (Body)"/>
              </a:rPr>
              <a:t> </a:t>
            </a:r>
            <a:r>
              <a:rPr lang="en-US" sz="2200" dirty="0" smtClean="0">
                <a:solidFill>
                  <a:srgbClr val="000000"/>
                </a:solidFill>
                <a:latin typeface="Arial (Body)"/>
              </a:rPr>
              <a:t>B</a:t>
            </a:r>
            <a:r>
              <a:rPr lang="en-US" sz="100" dirty="0" smtClean="0">
                <a:solidFill>
                  <a:srgbClr val="000000"/>
                </a:solidFill>
                <a:latin typeface="Arial (Body)"/>
              </a:rPr>
              <a:t> </a:t>
            </a:r>
            <a:r>
              <a:rPr lang="en-US" sz="2200" dirty="0" smtClean="0">
                <a:solidFill>
                  <a:srgbClr val="000000"/>
                </a:solidFill>
                <a:latin typeface="Arial (Body)"/>
              </a:rPr>
              <a:t>G</a:t>
            </a:r>
            <a:r>
              <a:rPr lang="en-US" sz="100" dirty="0" smtClean="0">
                <a:solidFill>
                  <a:srgbClr val="000000"/>
                </a:solidFill>
                <a:latin typeface="Arial (Body)"/>
              </a:rPr>
              <a:t> </a:t>
            </a:r>
            <a:r>
              <a:rPr lang="en-US" sz="2200" dirty="0" smtClean="0">
                <a:solidFill>
                  <a:srgbClr val="000000"/>
                </a:solidFill>
                <a:latin typeface="Arial (Body)"/>
              </a:rPr>
              <a:t>P</a:t>
            </a:r>
            <a:r>
              <a:rPr lang="en-US" sz="2200" dirty="0">
                <a:solidFill>
                  <a:srgbClr val="000000"/>
                </a:solidFill>
                <a:latin typeface="Arial (Body)"/>
              </a:rPr>
              <a:t>) it can route to X via 2a or 2c</a:t>
            </a:r>
          </a:p>
          <a:p>
            <a:pPr marL="255651" lvl="0" indent="-255651" eaLnBrk="0" fontAlgn="base" hangingPunct="0">
              <a:spcAft>
                <a:spcPct val="0"/>
              </a:spcAft>
              <a:buFont typeface="Arial" panose="020B0604020202020204" pitchFamily="34" charset="0"/>
              <a:buChar char="•"/>
              <a:defRPr/>
            </a:pPr>
            <a:r>
              <a:rPr lang="en-US" sz="2200" b="1" dirty="0">
                <a:solidFill>
                  <a:srgbClr val="000000"/>
                </a:solidFill>
                <a:latin typeface="Arial (Body)"/>
              </a:rPr>
              <a:t>hot potato routing: </a:t>
            </a:r>
            <a:r>
              <a:rPr lang="en-US" sz="2200" dirty="0">
                <a:solidFill>
                  <a:srgbClr val="000000"/>
                </a:solidFill>
                <a:latin typeface="Arial (Body)"/>
              </a:rPr>
              <a:t>choose local gateway that has least intra-domain cost (e.g., 2d chooses 2a, even though more </a:t>
            </a:r>
            <a:r>
              <a:rPr lang="en-US" sz="2200" dirty="0" smtClean="0">
                <a:solidFill>
                  <a:srgbClr val="000000"/>
                </a:solidFill>
                <a:latin typeface="Arial (Body)"/>
              </a:rPr>
              <a:t>A</a:t>
            </a:r>
            <a:r>
              <a:rPr lang="en-US" sz="100" dirty="0" smtClean="0">
                <a:solidFill>
                  <a:srgbClr val="000000"/>
                </a:solidFill>
                <a:latin typeface="Arial (Body)"/>
              </a:rPr>
              <a:t> </a:t>
            </a:r>
            <a:r>
              <a:rPr lang="en-US" sz="2200" dirty="0" smtClean="0">
                <a:solidFill>
                  <a:srgbClr val="000000"/>
                </a:solidFill>
                <a:latin typeface="Arial (Body)"/>
              </a:rPr>
              <a:t>S hops </a:t>
            </a:r>
            <a:r>
              <a:rPr lang="en-US" sz="2200" dirty="0">
                <a:solidFill>
                  <a:srgbClr val="000000"/>
                </a:solidFill>
                <a:latin typeface="Arial (Body)"/>
              </a:rPr>
              <a:t>to </a:t>
            </a:r>
            <a:r>
              <a:rPr lang="en-US" sz="2200" i="1" dirty="0">
                <a:solidFill>
                  <a:srgbClr val="000000"/>
                </a:solidFill>
                <a:latin typeface="Arial (Body)"/>
              </a:rPr>
              <a:t>X</a:t>
            </a:r>
            <a:r>
              <a:rPr lang="en-US" sz="2200" dirty="0">
                <a:solidFill>
                  <a:srgbClr val="000000"/>
                </a:solidFill>
                <a:latin typeface="Arial (Body)"/>
              </a:rPr>
              <a:t>): don’t worry about inter-domain cost!</a:t>
            </a:r>
          </a:p>
        </p:txBody>
      </p:sp>
    </p:spTree>
    <p:extLst>
      <p:ext uri="{BB962C8B-B14F-4D97-AF65-F5344CB8AC3E}">
        <p14:creationId xmlns:p14="http://schemas.microsoft.com/office/powerpoint/2010/main" val="23327911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796"/>
            <a:ext cx="7854287" cy="1261854"/>
          </a:xfrm>
        </p:spPr>
        <p:txBody>
          <a:bodyPr wrap="square"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B</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G</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P: Achieving Policy Via Advertisements </a:t>
            </a:r>
            <a:r>
              <a:rPr lang="en-US" sz="2000" b="0" dirty="0" smtClean="0">
                <a:latin typeface="Times New Roman" panose="02020603050405020304" pitchFamily="18" charset="0"/>
                <a:cs typeface="+mj-cs"/>
              </a:rPr>
              <a:t>(1 of 2)</a:t>
            </a:r>
            <a:endParaRPr lang="en-US" sz="2000" b="0" dirty="0">
              <a:latin typeface="Times New Roman" panose="02020603050405020304" pitchFamily="18" charset="0"/>
              <a:cs typeface="+mj-cs"/>
            </a:endParaRPr>
          </a:p>
        </p:txBody>
      </p:sp>
      <p:pic>
        <p:nvPicPr>
          <p:cNvPr id="5" name="Picture 4" descr="A diagram links 3 provider networks and 3 customer networks. Customer network, w, links to provider network, A. A links to 2 provider networks, B and C. These networks link to customer network, X. C links to customer network, Y."/>
          <p:cNvPicPr>
            <a:picLocks noChangeAspect="1"/>
          </p:cNvPicPr>
          <p:nvPr/>
        </p:nvPicPr>
        <p:blipFill rotWithShape="1">
          <a:blip r:embed="rId2">
            <a:extLst>
              <a:ext uri="{28A0092B-C50C-407E-A947-70E740481C1C}">
                <a14:useLocalDpi xmlns:a14="http://schemas.microsoft.com/office/drawing/2010/main" val="0"/>
              </a:ext>
            </a:extLst>
          </a:blip>
          <a:srcRect t="4877" b="20676"/>
          <a:stretch/>
        </p:blipFill>
        <p:spPr>
          <a:xfrm>
            <a:off x="1532763" y="1451651"/>
            <a:ext cx="5703158" cy="1683486"/>
          </a:xfrm>
          <a:prstGeom prst="rect">
            <a:avLst/>
          </a:prstGeom>
        </p:spPr>
      </p:pic>
      <p:sp>
        <p:nvSpPr>
          <p:cNvPr id="3" name="Content Placeholder 2"/>
          <p:cNvSpPr>
            <a:spLocks noGrp="1"/>
          </p:cNvSpPr>
          <p:nvPr>
            <p:ph idx="1"/>
          </p:nvPr>
        </p:nvSpPr>
        <p:spPr>
          <a:xfrm>
            <a:off x="385804" y="3274138"/>
            <a:ext cx="7997077" cy="2939236"/>
          </a:xfrm>
        </p:spPr>
        <p:txBody>
          <a:bodyPr wrap="square" lIns="91425" tIns="91425" rIns="91425" bIns="91425">
            <a:spAutoFit/>
          </a:bodyPr>
          <a:lstStyle/>
          <a:p>
            <a:pPr marL="0" lvl="0" indent="0" eaLnBrk="0" fontAlgn="base" hangingPunct="0">
              <a:spcBef>
                <a:spcPts val="1000"/>
              </a:spcBef>
              <a:spcAft>
                <a:spcPct val="0"/>
              </a:spcAft>
              <a:buNone/>
            </a:pPr>
            <a:r>
              <a:rPr lang="en-US" sz="1800" b="1" kern="1200" dirty="0">
                <a:solidFill>
                  <a:srgbClr val="000000"/>
                </a:solidFill>
                <a:latin typeface="+mn-lt"/>
              </a:rPr>
              <a:t>Suppose an </a:t>
            </a:r>
            <a:r>
              <a:rPr lang="en-US" sz="1800" b="1" kern="1200" dirty="0" smtClean="0">
                <a:solidFill>
                  <a:srgbClr val="000000"/>
                </a:solidFill>
                <a:latin typeface="+mn-lt"/>
              </a:rPr>
              <a:t>I</a:t>
            </a:r>
            <a:r>
              <a:rPr lang="en-US" sz="100" b="1" kern="1200" dirty="0" smtClean="0">
                <a:solidFill>
                  <a:srgbClr val="000000"/>
                </a:solidFill>
                <a:latin typeface="+mn-lt"/>
              </a:rPr>
              <a:t> </a:t>
            </a:r>
            <a:r>
              <a:rPr lang="en-US" sz="1800" b="1" kern="1200" dirty="0" smtClean="0">
                <a:solidFill>
                  <a:srgbClr val="000000"/>
                </a:solidFill>
                <a:latin typeface="+mn-lt"/>
              </a:rPr>
              <a:t>S</a:t>
            </a:r>
            <a:r>
              <a:rPr lang="en-US" sz="100" b="1" kern="1200" dirty="0" smtClean="0">
                <a:solidFill>
                  <a:srgbClr val="000000"/>
                </a:solidFill>
                <a:latin typeface="+mn-lt"/>
              </a:rPr>
              <a:t> </a:t>
            </a:r>
            <a:r>
              <a:rPr lang="en-US" sz="1800" b="1" kern="1200" dirty="0" smtClean="0">
                <a:solidFill>
                  <a:srgbClr val="000000"/>
                </a:solidFill>
                <a:latin typeface="+mn-lt"/>
              </a:rPr>
              <a:t>P only </a:t>
            </a:r>
            <a:r>
              <a:rPr lang="en-US" sz="1800" b="1" kern="1200" dirty="0">
                <a:solidFill>
                  <a:srgbClr val="000000"/>
                </a:solidFill>
                <a:latin typeface="+mn-lt"/>
              </a:rPr>
              <a:t>wants to route traffic to/from its customer networks (does not want to carry transit traffic between other </a:t>
            </a:r>
            <a:r>
              <a:rPr lang="en-US" sz="1800" b="1" kern="1200" dirty="0" smtClean="0">
                <a:solidFill>
                  <a:srgbClr val="000000"/>
                </a:solidFill>
                <a:latin typeface="+mn-lt"/>
              </a:rPr>
              <a:t>I</a:t>
            </a:r>
            <a:r>
              <a:rPr lang="en-US" sz="100" b="1" kern="1200" dirty="0" smtClean="0">
                <a:solidFill>
                  <a:srgbClr val="000000"/>
                </a:solidFill>
                <a:latin typeface="+mn-lt"/>
              </a:rPr>
              <a:t> </a:t>
            </a:r>
            <a:r>
              <a:rPr lang="en-US" sz="1800" b="1" kern="1200" dirty="0" smtClean="0">
                <a:solidFill>
                  <a:srgbClr val="000000"/>
                </a:solidFill>
                <a:latin typeface="+mn-lt"/>
              </a:rPr>
              <a:t>S</a:t>
            </a:r>
            <a:r>
              <a:rPr lang="en-US" sz="100" b="1" kern="1200" dirty="0" smtClean="0">
                <a:solidFill>
                  <a:srgbClr val="000000"/>
                </a:solidFill>
                <a:latin typeface="+mn-lt"/>
              </a:rPr>
              <a:t> </a:t>
            </a:r>
            <a:r>
              <a:rPr lang="en-US" sz="1800" b="1" kern="1200" dirty="0" smtClean="0">
                <a:solidFill>
                  <a:srgbClr val="000000"/>
                </a:solidFill>
                <a:latin typeface="+mn-lt"/>
              </a:rPr>
              <a:t>P</a:t>
            </a:r>
            <a:r>
              <a:rPr lang="en-US" sz="100" b="1" kern="1200" dirty="0" smtClean="0">
                <a:solidFill>
                  <a:srgbClr val="000000"/>
                </a:solidFill>
                <a:latin typeface="+mn-lt"/>
              </a:rPr>
              <a:t> </a:t>
            </a:r>
            <a:r>
              <a:rPr lang="en-US" sz="1800" b="1" kern="1200" dirty="0" smtClean="0">
                <a:solidFill>
                  <a:srgbClr val="000000"/>
                </a:solidFill>
                <a:latin typeface="+mn-lt"/>
              </a:rPr>
              <a:t>s)</a:t>
            </a:r>
          </a:p>
          <a:p>
            <a:pPr marL="255651" lvl="0" indent="-255651" eaLnBrk="0" fontAlgn="base" hangingPunct="0">
              <a:spcBef>
                <a:spcPts val="1000"/>
              </a:spcBef>
              <a:spcAft>
                <a:spcPct val="0"/>
              </a:spcAft>
              <a:buFont typeface="Arial" panose="020B0604020202020204" pitchFamily="34" charset="0"/>
              <a:buChar char="•"/>
            </a:pPr>
            <a:r>
              <a:rPr lang="en-US" sz="1800" kern="1200" dirty="0">
                <a:solidFill>
                  <a:srgbClr val="000000"/>
                </a:solidFill>
                <a:latin typeface="+mn-lt"/>
              </a:rPr>
              <a:t>A advertises path </a:t>
            </a:r>
            <a:r>
              <a:rPr lang="en-US" sz="1800" kern="1200" dirty="0" smtClean="0">
                <a:solidFill>
                  <a:srgbClr val="000000"/>
                </a:solidFill>
                <a:latin typeface="+mn-lt"/>
              </a:rPr>
              <a:t>A</a:t>
            </a:r>
            <a:r>
              <a:rPr lang="en-US" sz="100" kern="1200" dirty="0" smtClean="0">
                <a:solidFill>
                  <a:srgbClr val="000000"/>
                </a:solidFill>
                <a:latin typeface="+mn-lt"/>
              </a:rPr>
              <a:t> </a:t>
            </a:r>
            <a:r>
              <a:rPr lang="en-US" sz="1800" kern="1200" dirty="0" smtClean="0">
                <a:solidFill>
                  <a:srgbClr val="000000"/>
                </a:solidFill>
                <a:latin typeface="+mn-lt"/>
              </a:rPr>
              <a:t>w </a:t>
            </a:r>
            <a:r>
              <a:rPr lang="en-US" sz="1800" kern="1200" dirty="0">
                <a:solidFill>
                  <a:srgbClr val="000000"/>
                </a:solidFill>
                <a:latin typeface="+mn-lt"/>
              </a:rPr>
              <a:t>to B and to C</a:t>
            </a:r>
          </a:p>
          <a:p>
            <a:pPr marL="255651" lvl="0" indent="-255651" eaLnBrk="0" fontAlgn="base" hangingPunct="0">
              <a:spcBef>
                <a:spcPts val="1000"/>
              </a:spcBef>
              <a:spcAft>
                <a:spcPct val="0"/>
              </a:spcAft>
              <a:buFont typeface="Arial" panose="020B0604020202020204" pitchFamily="34" charset="0"/>
              <a:buChar char="•"/>
            </a:pPr>
            <a:r>
              <a:rPr lang="en-US" sz="1800" kern="1200" dirty="0">
                <a:solidFill>
                  <a:srgbClr val="000000"/>
                </a:solidFill>
                <a:latin typeface="+mn-lt"/>
              </a:rPr>
              <a:t>B </a:t>
            </a:r>
            <a:r>
              <a:rPr lang="en-US" sz="1800" b="1" kern="1200" dirty="0">
                <a:solidFill>
                  <a:srgbClr val="000000"/>
                </a:solidFill>
                <a:latin typeface="+mn-lt"/>
              </a:rPr>
              <a:t>chooses not to advertise </a:t>
            </a:r>
            <a:r>
              <a:rPr lang="en-US" sz="1800" kern="1200" dirty="0" smtClean="0">
                <a:solidFill>
                  <a:srgbClr val="000000"/>
                </a:solidFill>
                <a:latin typeface="+mn-lt"/>
              </a:rPr>
              <a:t>B</a:t>
            </a:r>
            <a:r>
              <a:rPr lang="en-US" sz="100" kern="1200" dirty="0" smtClean="0">
                <a:solidFill>
                  <a:srgbClr val="000000"/>
                </a:solidFill>
                <a:latin typeface="+mn-lt"/>
              </a:rPr>
              <a:t> </a:t>
            </a:r>
            <a:r>
              <a:rPr lang="en-US" sz="1800" kern="1200" dirty="0" smtClean="0">
                <a:solidFill>
                  <a:srgbClr val="000000"/>
                </a:solidFill>
                <a:latin typeface="+mn-lt"/>
              </a:rPr>
              <a:t>A</a:t>
            </a:r>
            <a:r>
              <a:rPr lang="en-US" sz="100" kern="1200" dirty="0" smtClean="0">
                <a:solidFill>
                  <a:srgbClr val="000000"/>
                </a:solidFill>
                <a:latin typeface="+mn-lt"/>
              </a:rPr>
              <a:t> </a:t>
            </a:r>
            <a:r>
              <a:rPr lang="en-US" sz="1800" kern="1200" dirty="0" smtClean="0">
                <a:solidFill>
                  <a:srgbClr val="000000"/>
                </a:solidFill>
                <a:latin typeface="+mn-lt"/>
              </a:rPr>
              <a:t>w </a:t>
            </a:r>
            <a:r>
              <a:rPr lang="en-US" sz="1800" kern="1200" dirty="0">
                <a:solidFill>
                  <a:srgbClr val="000000"/>
                </a:solidFill>
                <a:latin typeface="+mn-lt"/>
              </a:rPr>
              <a:t>to C:</a:t>
            </a:r>
          </a:p>
          <a:p>
            <a:pPr marL="741553" lvl="1" indent="-284353" eaLnBrk="0" fontAlgn="base" hangingPunct="0">
              <a:spcAft>
                <a:spcPct val="0"/>
              </a:spcAft>
              <a:buFont typeface="Arial" panose="020B0604020202020204" pitchFamily="34" charset="0"/>
              <a:buChar char="–"/>
            </a:pPr>
            <a:r>
              <a:rPr lang="en-US" sz="1800" kern="1200" dirty="0">
                <a:solidFill>
                  <a:srgbClr val="000000"/>
                </a:solidFill>
                <a:latin typeface="+mn-lt"/>
              </a:rPr>
              <a:t>B gets no </a:t>
            </a:r>
            <a:r>
              <a:rPr lang="en-US" altLang="ja-JP" sz="1800" kern="1200" dirty="0" smtClean="0">
                <a:solidFill>
                  <a:srgbClr val="000000"/>
                </a:solidFill>
                <a:latin typeface="+mn-lt"/>
              </a:rPr>
              <a:t>“revenue” </a:t>
            </a:r>
            <a:r>
              <a:rPr lang="en-US" altLang="ja-JP" sz="1800" kern="1200" dirty="0">
                <a:solidFill>
                  <a:srgbClr val="000000"/>
                </a:solidFill>
                <a:latin typeface="+mn-lt"/>
              </a:rPr>
              <a:t>for routing </a:t>
            </a:r>
            <a:r>
              <a:rPr lang="en-US" altLang="ja-JP" sz="1800" kern="1200" dirty="0" smtClean="0">
                <a:solidFill>
                  <a:srgbClr val="000000"/>
                </a:solidFill>
                <a:latin typeface="+mn-lt"/>
              </a:rPr>
              <a:t>C</a:t>
            </a:r>
            <a:r>
              <a:rPr lang="en-US" altLang="ja-JP" sz="100" kern="1200" dirty="0" smtClean="0">
                <a:solidFill>
                  <a:srgbClr val="000000"/>
                </a:solidFill>
                <a:latin typeface="+mn-lt"/>
              </a:rPr>
              <a:t> </a:t>
            </a:r>
            <a:r>
              <a:rPr lang="en-US" altLang="ja-JP" sz="1800" kern="1200" dirty="0" smtClean="0">
                <a:solidFill>
                  <a:srgbClr val="000000"/>
                </a:solidFill>
                <a:latin typeface="+mn-lt"/>
              </a:rPr>
              <a:t>B</a:t>
            </a:r>
            <a:r>
              <a:rPr lang="en-US" altLang="ja-JP" sz="100" kern="1200" dirty="0" smtClean="0">
                <a:solidFill>
                  <a:srgbClr val="000000"/>
                </a:solidFill>
                <a:latin typeface="+mn-lt"/>
              </a:rPr>
              <a:t> </a:t>
            </a:r>
            <a:r>
              <a:rPr lang="en-US" altLang="ja-JP" sz="1800" kern="1200" dirty="0" smtClean="0">
                <a:solidFill>
                  <a:srgbClr val="000000"/>
                </a:solidFill>
                <a:latin typeface="+mn-lt"/>
              </a:rPr>
              <a:t>A</a:t>
            </a:r>
            <a:r>
              <a:rPr lang="en-US" altLang="ja-JP" sz="100" kern="1200" dirty="0" smtClean="0">
                <a:solidFill>
                  <a:srgbClr val="000000"/>
                </a:solidFill>
                <a:latin typeface="+mn-lt"/>
              </a:rPr>
              <a:t> </a:t>
            </a:r>
            <a:r>
              <a:rPr lang="en-US" altLang="ja-JP" sz="1800" kern="1200" dirty="0" smtClean="0">
                <a:solidFill>
                  <a:srgbClr val="000000"/>
                </a:solidFill>
                <a:latin typeface="+mn-lt"/>
              </a:rPr>
              <a:t>w</a:t>
            </a:r>
            <a:r>
              <a:rPr lang="en-US" altLang="ja-JP" sz="1800" kern="1200" dirty="0">
                <a:solidFill>
                  <a:srgbClr val="000000"/>
                </a:solidFill>
                <a:latin typeface="+mn-lt"/>
              </a:rPr>
              <a:t>, since none </a:t>
            </a:r>
            <a:r>
              <a:rPr lang="en-US" altLang="ja-JP" sz="1800" kern="1200" dirty="0" smtClean="0">
                <a:solidFill>
                  <a:srgbClr val="000000"/>
                </a:solidFill>
                <a:latin typeface="+mn-lt"/>
              </a:rPr>
              <a:t>of C,A</a:t>
            </a:r>
            <a:r>
              <a:rPr lang="en-US" altLang="ja-JP" sz="1800" kern="1200" dirty="0">
                <a:solidFill>
                  <a:srgbClr val="000000"/>
                </a:solidFill>
                <a:latin typeface="+mn-lt"/>
              </a:rPr>
              <a:t>, w are </a:t>
            </a:r>
            <a:r>
              <a:rPr lang="en-US" altLang="ja-JP" sz="1800" kern="1200" dirty="0" smtClean="0">
                <a:solidFill>
                  <a:srgbClr val="000000"/>
                </a:solidFill>
                <a:latin typeface="+mn-lt"/>
              </a:rPr>
              <a:t>B’s customers</a:t>
            </a:r>
          </a:p>
          <a:p>
            <a:pPr marL="741553" lvl="1" indent="-284353" eaLnBrk="0" fontAlgn="base" hangingPunct="0">
              <a:spcAft>
                <a:spcPct val="0"/>
              </a:spcAft>
              <a:buFont typeface="Arial" panose="020B0604020202020204" pitchFamily="34" charset="0"/>
              <a:buChar char="–"/>
            </a:pPr>
            <a:r>
              <a:rPr lang="en-US" altLang="ja-JP" sz="1800" kern="1200" dirty="0">
                <a:solidFill>
                  <a:srgbClr val="000000"/>
                </a:solidFill>
                <a:latin typeface="+mn-lt"/>
              </a:rPr>
              <a:t>C does not learn about </a:t>
            </a:r>
            <a:r>
              <a:rPr lang="en-US" altLang="ja-JP" sz="1800" kern="1200" dirty="0" smtClean="0">
                <a:solidFill>
                  <a:srgbClr val="000000"/>
                </a:solidFill>
                <a:latin typeface="+mn-lt"/>
              </a:rPr>
              <a:t>C</a:t>
            </a:r>
            <a:r>
              <a:rPr lang="en-US" altLang="ja-JP" sz="100" kern="1200" dirty="0" smtClean="0">
                <a:solidFill>
                  <a:srgbClr val="000000"/>
                </a:solidFill>
                <a:latin typeface="+mn-lt"/>
              </a:rPr>
              <a:t> </a:t>
            </a:r>
            <a:r>
              <a:rPr lang="en-US" altLang="ja-JP" sz="1800" kern="1200" dirty="0" smtClean="0">
                <a:solidFill>
                  <a:srgbClr val="000000"/>
                </a:solidFill>
                <a:latin typeface="+mn-lt"/>
              </a:rPr>
              <a:t>B</a:t>
            </a:r>
            <a:r>
              <a:rPr lang="en-US" altLang="ja-JP" sz="100" kern="1200" dirty="0" smtClean="0">
                <a:solidFill>
                  <a:srgbClr val="000000"/>
                </a:solidFill>
                <a:latin typeface="+mn-lt"/>
              </a:rPr>
              <a:t> </a:t>
            </a:r>
            <a:r>
              <a:rPr lang="en-US" altLang="ja-JP" sz="1800" kern="1200" dirty="0" smtClean="0">
                <a:solidFill>
                  <a:srgbClr val="000000"/>
                </a:solidFill>
                <a:latin typeface="+mn-lt"/>
              </a:rPr>
              <a:t>A</a:t>
            </a:r>
            <a:r>
              <a:rPr lang="en-US" altLang="ja-JP" sz="100" kern="1200" dirty="0" smtClean="0">
                <a:solidFill>
                  <a:srgbClr val="000000"/>
                </a:solidFill>
                <a:latin typeface="+mn-lt"/>
              </a:rPr>
              <a:t> </a:t>
            </a:r>
            <a:r>
              <a:rPr lang="en-US" altLang="ja-JP" sz="1800" kern="1200" dirty="0" smtClean="0">
                <a:solidFill>
                  <a:srgbClr val="000000"/>
                </a:solidFill>
                <a:latin typeface="+mn-lt"/>
              </a:rPr>
              <a:t>w </a:t>
            </a:r>
            <a:r>
              <a:rPr lang="en-US" altLang="ja-JP" sz="1800" kern="1200" dirty="0">
                <a:solidFill>
                  <a:srgbClr val="000000"/>
                </a:solidFill>
                <a:latin typeface="+mn-lt"/>
              </a:rPr>
              <a:t>path</a:t>
            </a:r>
          </a:p>
          <a:p>
            <a:pPr marL="255651" lvl="0" indent="-255651" eaLnBrk="0" fontAlgn="base" hangingPunct="0">
              <a:spcBef>
                <a:spcPts val="1000"/>
              </a:spcBef>
              <a:spcAft>
                <a:spcPct val="0"/>
              </a:spcAft>
              <a:tabLst/>
            </a:pPr>
            <a:r>
              <a:rPr lang="en-US" sz="1800" kern="1200" dirty="0">
                <a:solidFill>
                  <a:srgbClr val="000000"/>
                </a:solidFill>
                <a:latin typeface="+mn-lt"/>
              </a:rPr>
              <a:t>C will route </a:t>
            </a:r>
            <a:r>
              <a:rPr lang="en-US" sz="1800" kern="1200" dirty="0" smtClean="0">
                <a:solidFill>
                  <a:srgbClr val="000000"/>
                </a:solidFill>
                <a:latin typeface="+mn-lt"/>
              </a:rPr>
              <a:t>C</a:t>
            </a:r>
            <a:r>
              <a:rPr lang="en-US" sz="100" kern="1200" dirty="0" smtClean="0">
                <a:solidFill>
                  <a:srgbClr val="000000"/>
                </a:solidFill>
                <a:latin typeface="+mn-lt"/>
              </a:rPr>
              <a:t> </a:t>
            </a:r>
            <a:r>
              <a:rPr lang="en-US" sz="1800" kern="1200" dirty="0" smtClean="0">
                <a:solidFill>
                  <a:srgbClr val="000000"/>
                </a:solidFill>
                <a:latin typeface="+mn-lt"/>
              </a:rPr>
              <a:t>A</a:t>
            </a:r>
            <a:r>
              <a:rPr lang="en-US" sz="100" kern="1200" dirty="0" smtClean="0">
                <a:solidFill>
                  <a:srgbClr val="000000"/>
                </a:solidFill>
                <a:latin typeface="+mn-lt"/>
              </a:rPr>
              <a:t> </a:t>
            </a:r>
            <a:r>
              <a:rPr lang="en-US" sz="1800" kern="1200" dirty="0" smtClean="0">
                <a:solidFill>
                  <a:srgbClr val="000000"/>
                </a:solidFill>
                <a:latin typeface="+mn-lt"/>
              </a:rPr>
              <a:t>w </a:t>
            </a:r>
            <a:r>
              <a:rPr lang="en-US" sz="1800" kern="1200" dirty="0">
                <a:solidFill>
                  <a:srgbClr val="000000"/>
                </a:solidFill>
                <a:latin typeface="+mn-lt"/>
              </a:rPr>
              <a:t>(not using B) to get to </a:t>
            </a:r>
            <a:r>
              <a:rPr lang="en-US" sz="1800" kern="1200" dirty="0" smtClean="0">
                <a:solidFill>
                  <a:srgbClr val="000000"/>
                </a:solidFill>
                <a:latin typeface="+mn-lt"/>
              </a:rPr>
              <a:t>w</a:t>
            </a:r>
            <a:endParaRPr lang="en-US" sz="1800" kern="1200" dirty="0">
              <a:solidFill>
                <a:srgbClr val="000000"/>
              </a:solidFill>
              <a:latin typeface="+mn-lt"/>
            </a:endParaRPr>
          </a:p>
        </p:txBody>
      </p:sp>
    </p:spTree>
    <p:extLst>
      <p:ext uri="{BB962C8B-B14F-4D97-AF65-F5344CB8AC3E}">
        <p14:creationId xmlns:p14="http://schemas.microsoft.com/office/powerpoint/2010/main" val="3247041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a:spLocks noGrp="1"/>
          </p:cNvSpPr>
          <p:nvPr>
            <p:ph type="title"/>
          </p:nvPr>
        </p:nvSpPr>
        <p:spPr>
          <a:xfrm>
            <a:off x="457200" y="81574"/>
            <a:ext cx="7854287" cy="1231076"/>
          </a:xfrm>
        </p:spPr>
        <p:txBody>
          <a:bodyPr wrap="square"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B</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G</a:t>
            </a:r>
            <a:r>
              <a:rPr lang="en-US" sz="100" dirty="0" smtClean="0">
                <a:latin typeface="Times New Roman" panose="02020603050405020304" pitchFamily="18" charset="0"/>
                <a:cs typeface="+mj-cs"/>
              </a:rPr>
              <a:t> </a:t>
            </a:r>
            <a:r>
              <a:rPr lang="en-US" dirty="0" smtClean="0">
                <a:latin typeface="Times New Roman" panose="02020603050405020304" pitchFamily="18" charset="0"/>
                <a:cs typeface="+mj-cs"/>
              </a:rPr>
              <a:t>P: Achieving Policy Via Advertisements </a:t>
            </a:r>
            <a:r>
              <a:rPr lang="en-US" sz="2000" b="0" dirty="0" smtClean="0">
                <a:latin typeface="Times New Roman" panose="02020603050405020304" pitchFamily="18" charset="0"/>
                <a:cs typeface="+mj-cs"/>
              </a:rPr>
              <a:t>(2 of 2)</a:t>
            </a:r>
            <a:endParaRPr lang="en-US" sz="2000" b="0" dirty="0">
              <a:latin typeface="Times New Roman" panose="02020603050405020304" pitchFamily="18" charset="0"/>
              <a:cs typeface="+mj-cs"/>
            </a:endParaRPr>
          </a:p>
        </p:txBody>
      </p:sp>
      <p:pic>
        <p:nvPicPr>
          <p:cNvPr id="46" name="Picture 45" descr="A diagram links 3 provider networks and 3 customer networks. Customer network, w, links to provider network, A. A links to 2 provider networks, B and C. These networks link to customer network, X. C links to customer network, Y."/>
          <p:cNvPicPr>
            <a:picLocks noChangeAspect="1"/>
          </p:cNvPicPr>
          <p:nvPr/>
        </p:nvPicPr>
        <p:blipFill rotWithShape="1">
          <a:blip r:embed="rId2">
            <a:extLst>
              <a:ext uri="{28A0092B-C50C-407E-A947-70E740481C1C}">
                <a14:useLocalDpi xmlns:a14="http://schemas.microsoft.com/office/drawing/2010/main" val="0"/>
              </a:ext>
            </a:extLst>
          </a:blip>
          <a:srcRect t="4877" b="20676"/>
          <a:stretch/>
        </p:blipFill>
        <p:spPr>
          <a:xfrm>
            <a:off x="1228299" y="1360156"/>
            <a:ext cx="6687402" cy="1974020"/>
          </a:xfrm>
          <a:prstGeom prst="rect">
            <a:avLst/>
          </a:prstGeom>
        </p:spPr>
      </p:pic>
      <p:sp>
        <p:nvSpPr>
          <p:cNvPr id="3" name="Content Placeholder 2"/>
          <p:cNvSpPr>
            <a:spLocks noGrp="1"/>
          </p:cNvSpPr>
          <p:nvPr>
            <p:ph idx="1"/>
          </p:nvPr>
        </p:nvSpPr>
        <p:spPr>
          <a:xfrm>
            <a:off x="573461" y="3405250"/>
            <a:ext cx="7997077" cy="2970014"/>
          </a:xfrm>
        </p:spPr>
        <p:txBody>
          <a:bodyPr wrap="square" lIns="91425" tIns="91425" rIns="91425" bIns="91425">
            <a:spAutoFit/>
          </a:bodyPr>
          <a:lstStyle/>
          <a:p>
            <a:pPr marL="0" lvl="0" indent="0" eaLnBrk="0" fontAlgn="base" hangingPunct="0">
              <a:spcAft>
                <a:spcPct val="0"/>
              </a:spcAft>
              <a:buNone/>
            </a:pPr>
            <a:r>
              <a:rPr lang="en-US" sz="1800" b="1" kern="1200" dirty="0">
                <a:solidFill>
                  <a:srgbClr val="000000"/>
                </a:solidFill>
                <a:latin typeface="Arial (Body)"/>
              </a:rPr>
              <a:t>Suppose an </a:t>
            </a:r>
            <a:r>
              <a:rPr lang="en-US" sz="1800" b="1" kern="1200" dirty="0" smtClean="0">
                <a:solidFill>
                  <a:srgbClr val="000000"/>
                </a:solidFill>
                <a:latin typeface="Arial (Body)"/>
              </a:rPr>
              <a:t>I</a:t>
            </a:r>
            <a:r>
              <a:rPr lang="en-US" sz="100" b="1" kern="1200" dirty="0" smtClean="0">
                <a:solidFill>
                  <a:srgbClr val="000000"/>
                </a:solidFill>
                <a:latin typeface="Arial (Body)"/>
              </a:rPr>
              <a:t> </a:t>
            </a:r>
            <a:r>
              <a:rPr lang="en-US" sz="1800" b="1" kern="1200" dirty="0" smtClean="0">
                <a:solidFill>
                  <a:srgbClr val="000000"/>
                </a:solidFill>
                <a:latin typeface="Arial (Body)"/>
              </a:rPr>
              <a:t>S</a:t>
            </a:r>
            <a:r>
              <a:rPr lang="en-US" sz="100" b="1" kern="1200" dirty="0" smtClean="0">
                <a:solidFill>
                  <a:srgbClr val="000000"/>
                </a:solidFill>
                <a:latin typeface="Arial (Body)"/>
              </a:rPr>
              <a:t> </a:t>
            </a:r>
            <a:r>
              <a:rPr lang="en-US" sz="1800" b="1" kern="1200" dirty="0" smtClean="0">
                <a:solidFill>
                  <a:srgbClr val="000000"/>
                </a:solidFill>
                <a:latin typeface="Arial (Body)"/>
              </a:rPr>
              <a:t>P only </a:t>
            </a:r>
            <a:r>
              <a:rPr lang="en-US" sz="1800" b="1" kern="1200" dirty="0">
                <a:solidFill>
                  <a:srgbClr val="000000"/>
                </a:solidFill>
                <a:latin typeface="Arial (Body)"/>
              </a:rPr>
              <a:t>wants to route traffic to/from its customer networks (does not want to carry transit traffic between other </a:t>
            </a:r>
            <a:r>
              <a:rPr lang="en-US" sz="1800" b="1" kern="1200" dirty="0" smtClean="0">
                <a:solidFill>
                  <a:srgbClr val="000000"/>
                </a:solidFill>
                <a:latin typeface="Arial (Body)"/>
              </a:rPr>
              <a:t>I</a:t>
            </a:r>
            <a:r>
              <a:rPr lang="en-US" sz="100" b="1" kern="1200" dirty="0" smtClean="0">
                <a:solidFill>
                  <a:srgbClr val="000000"/>
                </a:solidFill>
                <a:latin typeface="Arial (Body)"/>
              </a:rPr>
              <a:t> </a:t>
            </a:r>
            <a:r>
              <a:rPr lang="en-US" sz="1800" b="1" kern="1200" dirty="0" smtClean="0">
                <a:solidFill>
                  <a:srgbClr val="000000"/>
                </a:solidFill>
                <a:latin typeface="Arial (Body)"/>
              </a:rPr>
              <a:t>S</a:t>
            </a:r>
            <a:r>
              <a:rPr lang="en-US" sz="100" b="1" kern="1200" dirty="0" smtClean="0">
                <a:solidFill>
                  <a:srgbClr val="000000"/>
                </a:solidFill>
                <a:latin typeface="Arial (Body)"/>
              </a:rPr>
              <a:t> </a:t>
            </a:r>
            <a:r>
              <a:rPr lang="en-US" sz="1800" b="1" kern="1200" dirty="0" smtClean="0">
                <a:solidFill>
                  <a:srgbClr val="000000"/>
                </a:solidFill>
                <a:latin typeface="Arial (Body)"/>
              </a:rPr>
              <a:t>Ps)</a:t>
            </a:r>
          </a:p>
          <a:p>
            <a:pPr marL="255651" lvl="0" indent="-255651" eaLnBrk="0" fontAlgn="base" hangingPunct="0">
              <a:spcAft>
                <a:spcPct val="0"/>
              </a:spcAft>
              <a:buFont typeface="Arial" panose="020B0604020202020204" pitchFamily="34" charset="0"/>
              <a:buChar char="•"/>
            </a:pPr>
            <a:r>
              <a:rPr lang="en-US" sz="1800" kern="1200" dirty="0" smtClean="0">
                <a:solidFill>
                  <a:srgbClr val="000000"/>
                </a:solidFill>
                <a:latin typeface="Arial (Body)"/>
              </a:rPr>
              <a:t>A</a:t>
            </a:r>
            <a:r>
              <a:rPr lang="en-US" sz="100" kern="1200" dirty="0" smtClean="0">
                <a:solidFill>
                  <a:srgbClr val="000000"/>
                </a:solidFill>
                <a:latin typeface="Arial (Body)"/>
              </a:rPr>
              <a:t> </a:t>
            </a:r>
            <a:r>
              <a:rPr lang="en-US" sz="1800" kern="1200" dirty="0" smtClean="0">
                <a:solidFill>
                  <a:srgbClr val="000000"/>
                </a:solidFill>
                <a:latin typeface="Arial (Body)"/>
              </a:rPr>
              <a:t>,B</a:t>
            </a:r>
            <a:r>
              <a:rPr lang="en-US" sz="100" kern="1200" dirty="0" smtClean="0">
                <a:solidFill>
                  <a:srgbClr val="000000"/>
                </a:solidFill>
                <a:latin typeface="Arial (Body)"/>
              </a:rPr>
              <a:t> </a:t>
            </a:r>
            <a:r>
              <a:rPr lang="en-US" sz="1800" kern="1200" dirty="0" smtClean="0">
                <a:solidFill>
                  <a:srgbClr val="000000"/>
                </a:solidFill>
                <a:latin typeface="Arial (Body)"/>
              </a:rPr>
              <a:t>,C </a:t>
            </a:r>
            <a:r>
              <a:rPr lang="en-US" sz="1800" kern="1200" dirty="0">
                <a:solidFill>
                  <a:srgbClr val="000000"/>
                </a:solidFill>
                <a:latin typeface="Arial (Body)"/>
              </a:rPr>
              <a:t>are </a:t>
            </a:r>
            <a:r>
              <a:rPr lang="en-US" sz="1800" b="1" kern="1200" dirty="0">
                <a:solidFill>
                  <a:srgbClr val="000000"/>
                </a:solidFill>
                <a:latin typeface="Arial (Body)"/>
              </a:rPr>
              <a:t>provider networks</a:t>
            </a:r>
          </a:p>
          <a:p>
            <a:pPr marL="255651" lvl="0" indent="-255651" eaLnBrk="0" fontAlgn="base" hangingPunct="0">
              <a:spcAft>
                <a:spcPct val="0"/>
              </a:spcAft>
              <a:buFont typeface="Arial" panose="020B0604020202020204" pitchFamily="34" charset="0"/>
              <a:buChar char="•"/>
            </a:pPr>
            <a:r>
              <a:rPr lang="en-US" sz="1800" kern="1200" dirty="0" smtClean="0">
                <a:solidFill>
                  <a:srgbClr val="000000"/>
                </a:solidFill>
                <a:latin typeface="Arial (Body)"/>
              </a:rPr>
              <a:t>X</a:t>
            </a:r>
            <a:r>
              <a:rPr lang="en-US" sz="100" kern="1200" dirty="0" smtClean="0">
                <a:solidFill>
                  <a:srgbClr val="000000"/>
                </a:solidFill>
                <a:latin typeface="Arial (Body)"/>
              </a:rPr>
              <a:t> </a:t>
            </a:r>
            <a:r>
              <a:rPr lang="en-US" sz="1800" kern="1200" dirty="0" smtClean="0">
                <a:solidFill>
                  <a:srgbClr val="000000"/>
                </a:solidFill>
                <a:latin typeface="Arial (Body)"/>
              </a:rPr>
              <a:t>,W</a:t>
            </a:r>
            <a:r>
              <a:rPr lang="en-US" sz="100" kern="1200" dirty="0" smtClean="0">
                <a:solidFill>
                  <a:srgbClr val="000000"/>
                </a:solidFill>
                <a:latin typeface="Arial (Body)"/>
              </a:rPr>
              <a:t> </a:t>
            </a:r>
            <a:r>
              <a:rPr lang="en-US" sz="1800" kern="1200" dirty="0" smtClean="0">
                <a:solidFill>
                  <a:srgbClr val="000000"/>
                </a:solidFill>
                <a:latin typeface="Arial (Body)"/>
              </a:rPr>
              <a:t>,Y </a:t>
            </a:r>
            <a:r>
              <a:rPr lang="en-US" sz="1800" kern="1200" dirty="0">
                <a:solidFill>
                  <a:srgbClr val="000000"/>
                </a:solidFill>
                <a:latin typeface="Arial (Body)"/>
              </a:rPr>
              <a:t>are customer (of provider networks)</a:t>
            </a:r>
          </a:p>
          <a:p>
            <a:pPr marL="255651" lvl="0" indent="-255651" eaLnBrk="0" fontAlgn="base" hangingPunct="0">
              <a:spcAft>
                <a:spcPct val="0"/>
              </a:spcAft>
              <a:buFont typeface="Arial" panose="020B0604020202020204" pitchFamily="34" charset="0"/>
              <a:buChar char="•"/>
            </a:pPr>
            <a:r>
              <a:rPr lang="en-US" sz="1800" kern="1200" dirty="0">
                <a:solidFill>
                  <a:srgbClr val="000000"/>
                </a:solidFill>
                <a:latin typeface="Arial (Body)"/>
              </a:rPr>
              <a:t>X is </a:t>
            </a:r>
            <a:r>
              <a:rPr lang="en-US" sz="1800" b="1" kern="1200" dirty="0">
                <a:solidFill>
                  <a:srgbClr val="000000"/>
                </a:solidFill>
                <a:latin typeface="Arial (Body)"/>
              </a:rPr>
              <a:t>dual-homed:</a:t>
            </a:r>
            <a:r>
              <a:rPr lang="en-US" sz="1800" kern="1200" dirty="0">
                <a:solidFill>
                  <a:srgbClr val="000000"/>
                </a:solidFill>
                <a:latin typeface="Arial (Body)"/>
              </a:rPr>
              <a:t> attached to two networks</a:t>
            </a:r>
          </a:p>
          <a:p>
            <a:pPr marL="255651" lvl="0" indent="-255651" eaLnBrk="0" fontAlgn="base" hangingPunct="0">
              <a:spcAft>
                <a:spcPct val="0"/>
              </a:spcAft>
              <a:tabLst/>
            </a:pPr>
            <a:r>
              <a:rPr lang="en-US" sz="1800" b="1" kern="1200" dirty="0">
                <a:solidFill>
                  <a:srgbClr val="000000"/>
                </a:solidFill>
                <a:latin typeface="Arial (Body)"/>
              </a:rPr>
              <a:t>policy to enforce: </a:t>
            </a:r>
            <a:r>
              <a:rPr lang="en-US" sz="1800" kern="1200" dirty="0">
                <a:solidFill>
                  <a:srgbClr val="000000"/>
                </a:solidFill>
                <a:latin typeface="Arial (Body)"/>
              </a:rPr>
              <a:t>X does not want to route from B to C via X</a:t>
            </a:r>
          </a:p>
          <a:p>
            <a:pPr marL="741553" lvl="1" indent="-284353" eaLnBrk="0" fontAlgn="base" hangingPunct="0">
              <a:spcAft>
                <a:spcPct val="0"/>
              </a:spcAft>
              <a:buFont typeface="Arial" panose="020B0604020202020204" pitchFamily="34" charset="0"/>
              <a:buChar char="–"/>
            </a:pPr>
            <a:r>
              <a:rPr lang="en-US" sz="1800" kern="1200" dirty="0">
                <a:solidFill>
                  <a:srgbClr val="000000"/>
                </a:solidFill>
                <a:latin typeface="Arial (Body)"/>
              </a:rPr>
              <a:t>.. so X will not advertise to B a route to </a:t>
            </a:r>
            <a:r>
              <a:rPr lang="en-US" sz="1800" kern="1200" dirty="0" smtClean="0">
                <a:solidFill>
                  <a:srgbClr val="000000"/>
                </a:solidFill>
                <a:latin typeface="Arial (Body)"/>
              </a:rPr>
              <a:t>C</a:t>
            </a:r>
            <a:endParaRPr lang="en-US" sz="1800" kern="1200" dirty="0">
              <a:solidFill>
                <a:srgbClr val="000000"/>
              </a:solidFill>
              <a:latin typeface="Arial (Body)"/>
            </a:endParaRPr>
          </a:p>
        </p:txBody>
      </p:sp>
    </p:spTree>
    <p:extLst>
      <p:ext uri="{BB962C8B-B14F-4D97-AF65-F5344CB8AC3E}">
        <p14:creationId xmlns:p14="http://schemas.microsoft.com/office/powerpoint/2010/main" val="5183614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Why Different Intra-, Inter-As Routing?</a:t>
            </a:r>
            <a:endParaRPr lang="en-US" dirty="0"/>
          </a:p>
        </p:txBody>
      </p:sp>
      <p:sp>
        <p:nvSpPr>
          <p:cNvPr id="3" name="Text Placeholder 2"/>
          <p:cNvSpPr>
            <a:spLocks noGrp="1"/>
          </p:cNvSpPr>
          <p:nvPr>
            <p:ph type="body" idx="1"/>
          </p:nvPr>
        </p:nvSpPr>
        <p:spPr>
          <a:xfrm>
            <a:off x="457200" y="1600201"/>
            <a:ext cx="8229600" cy="1866580"/>
          </a:xfrm>
        </p:spPr>
        <p:txBody>
          <a:bodyPr/>
          <a:lstStyle/>
          <a:p>
            <a:pPr marL="0" lvl="0" indent="0" eaLnBrk="0" fontAlgn="base" hangingPunct="0">
              <a:spcAft>
                <a:spcPct val="0"/>
              </a:spcAft>
              <a:buNone/>
            </a:pPr>
            <a:r>
              <a:rPr lang="en-US" sz="2200" b="1" dirty="0">
                <a:solidFill>
                  <a:srgbClr val="000000"/>
                </a:solidFill>
                <a:latin typeface="Arial (Body)"/>
              </a:rPr>
              <a:t>policy</a:t>
            </a:r>
            <a:r>
              <a:rPr lang="en-US" sz="2200" i="1" dirty="0">
                <a:solidFill>
                  <a:srgbClr val="000000"/>
                </a:solidFill>
                <a:latin typeface="Arial (Body)"/>
              </a:rPr>
              <a:t>:</a:t>
            </a:r>
            <a:endParaRPr lang="en-US" sz="2200" dirty="0">
              <a:solidFill>
                <a:srgbClr val="000000"/>
              </a:solidFill>
              <a:latin typeface="Arial (Body)"/>
            </a:endParaRPr>
          </a:p>
          <a:p>
            <a:pPr marL="255651" lvl="0" indent="-255651" eaLnBrk="0" fontAlgn="base" hangingPunct="0">
              <a:spcAft>
                <a:spcPct val="0"/>
              </a:spcAft>
            </a:pPr>
            <a:r>
              <a:rPr lang="pt-BR" sz="2200" dirty="0">
                <a:solidFill>
                  <a:srgbClr val="000000"/>
                </a:solidFill>
                <a:latin typeface="Arial (Body)"/>
              </a:rPr>
              <a:t>inter - A S</a:t>
            </a:r>
            <a:r>
              <a:rPr lang="en-US" sz="2200" dirty="0">
                <a:solidFill>
                  <a:srgbClr val="000000"/>
                </a:solidFill>
                <a:latin typeface="Arial (Body)"/>
              </a:rPr>
              <a:t>: admin wants control over how its traffic routed, who routes through its net.</a:t>
            </a:r>
          </a:p>
          <a:p>
            <a:pPr marL="255651" lvl="0" indent="-255651" eaLnBrk="0" fontAlgn="base" hangingPunct="0">
              <a:spcAft>
                <a:spcPct val="0"/>
              </a:spcAft>
            </a:pPr>
            <a:r>
              <a:rPr lang="pt-BR" sz="2200" dirty="0">
                <a:solidFill>
                  <a:srgbClr val="000000"/>
                </a:solidFill>
                <a:latin typeface="Arial (Body)"/>
              </a:rPr>
              <a:t>intra - A S</a:t>
            </a:r>
            <a:r>
              <a:rPr lang="en-US" sz="2200" dirty="0">
                <a:solidFill>
                  <a:srgbClr val="000000"/>
                </a:solidFill>
                <a:latin typeface="Arial (Body)"/>
              </a:rPr>
              <a:t>: single admin, so no policy decisions </a:t>
            </a:r>
            <a:r>
              <a:rPr lang="en-US" sz="2200" dirty="0" smtClean="0">
                <a:solidFill>
                  <a:srgbClr val="000000"/>
                </a:solidFill>
                <a:latin typeface="Arial (Body)"/>
              </a:rPr>
              <a:t>needed</a:t>
            </a:r>
            <a:endParaRPr lang="en-US" sz="2200" dirty="0">
              <a:solidFill>
                <a:srgbClr val="000000"/>
              </a:solidFill>
              <a:latin typeface="Arial (Body)"/>
            </a:endParaRPr>
          </a:p>
        </p:txBody>
      </p:sp>
      <p:sp>
        <p:nvSpPr>
          <p:cNvPr id="4" name="Content Placeholder 3"/>
          <p:cNvSpPr>
            <a:spLocks noGrp="1"/>
          </p:cNvSpPr>
          <p:nvPr>
            <p:ph sz="quarter" idx="13"/>
          </p:nvPr>
        </p:nvSpPr>
        <p:spPr>
          <a:xfrm>
            <a:off x="457200" y="3466782"/>
            <a:ext cx="8229600" cy="1072515"/>
          </a:xfrm>
        </p:spPr>
        <p:txBody>
          <a:bodyPr/>
          <a:lstStyle/>
          <a:p>
            <a:pPr marL="0" lvl="0" indent="0" eaLnBrk="0" fontAlgn="base" hangingPunct="0">
              <a:spcAft>
                <a:spcPct val="0"/>
              </a:spcAft>
              <a:buNone/>
            </a:pPr>
            <a:r>
              <a:rPr lang="en-US" sz="2200" b="1" dirty="0">
                <a:solidFill>
                  <a:srgbClr val="000000"/>
                </a:solidFill>
                <a:latin typeface="Arial (Body)"/>
              </a:rPr>
              <a:t>scale:</a:t>
            </a: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rPr>
              <a:t>hierarchical routing saves table size, reduced update </a:t>
            </a:r>
            <a:r>
              <a:rPr lang="en-US" sz="2200" dirty="0" smtClean="0">
                <a:solidFill>
                  <a:srgbClr val="000000"/>
                </a:solidFill>
                <a:latin typeface="Arial (Body)"/>
              </a:rPr>
              <a:t>traffic</a:t>
            </a:r>
            <a:endParaRPr lang="en-US" sz="2200" dirty="0">
              <a:solidFill>
                <a:srgbClr val="000000"/>
              </a:solidFill>
              <a:latin typeface="Arial (Body)"/>
            </a:endParaRPr>
          </a:p>
        </p:txBody>
      </p:sp>
      <p:sp>
        <p:nvSpPr>
          <p:cNvPr id="5" name="Content Placeholder 4"/>
          <p:cNvSpPr>
            <a:spLocks noGrp="1"/>
          </p:cNvSpPr>
          <p:nvPr>
            <p:ph sz="quarter" idx="14"/>
          </p:nvPr>
        </p:nvSpPr>
        <p:spPr>
          <a:xfrm>
            <a:off x="457200" y="4539298"/>
            <a:ext cx="8232775" cy="1663382"/>
          </a:xfrm>
        </p:spPr>
        <p:txBody>
          <a:bodyPr/>
          <a:lstStyle/>
          <a:p>
            <a:pPr marL="0" lvl="0" indent="0" eaLnBrk="0" fontAlgn="base" hangingPunct="0">
              <a:spcAft>
                <a:spcPct val="0"/>
              </a:spcAft>
              <a:buNone/>
            </a:pPr>
            <a:r>
              <a:rPr lang="en-US" sz="2200" b="1" dirty="0">
                <a:solidFill>
                  <a:srgbClr val="000000"/>
                </a:solidFill>
                <a:latin typeface="Arial (Body)"/>
              </a:rPr>
              <a:t>performance:</a:t>
            </a:r>
          </a:p>
          <a:p>
            <a:pPr marL="255651" lvl="0" indent="-255651" eaLnBrk="0" fontAlgn="base" hangingPunct="0">
              <a:spcAft>
                <a:spcPct val="0"/>
              </a:spcAft>
              <a:buFont typeface="Arial" panose="020B0604020202020204" pitchFamily="34" charset="0"/>
              <a:buChar char="•"/>
            </a:pPr>
            <a:r>
              <a:rPr lang="pt-BR" sz="2200" dirty="0">
                <a:solidFill>
                  <a:srgbClr val="000000"/>
                </a:solidFill>
                <a:latin typeface="Arial (Body)"/>
              </a:rPr>
              <a:t>intra - A S</a:t>
            </a:r>
            <a:r>
              <a:rPr lang="en-US" sz="2200" dirty="0">
                <a:solidFill>
                  <a:srgbClr val="000000"/>
                </a:solidFill>
                <a:latin typeface="Arial (Body)"/>
              </a:rPr>
              <a:t>: can focus on </a:t>
            </a:r>
            <a:r>
              <a:rPr lang="en-US" sz="2200" dirty="0" smtClean="0">
                <a:solidFill>
                  <a:srgbClr val="000000"/>
                </a:solidFill>
                <a:latin typeface="Arial (Body)"/>
              </a:rPr>
              <a:t>performance</a:t>
            </a:r>
          </a:p>
          <a:p>
            <a:pPr marL="255651" lvl="0" indent="-255651" eaLnBrk="0" fontAlgn="base" hangingPunct="0">
              <a:spcAft>
                <a:spcPct val="0"/>
              </a:spcAft>
              <a:buFont typeface="Arial" panose="020B0604020202020204" pitchFamily="34" charset="0"/>
              <a:buChar char="•"/>
            </a:pPr>
            <a:r>
              <a:rPr lang="pt-BR" sz="2200" dirty="0" smtClean="0">
                <a:solidFill>
                  <a:srgbClr val="000000"/>
                </a:solidFill>
                <a:latin typeface="Arial (Body)"/>
              </a:rPr>
              <a:t>inter - A S</a:t>
            </a:r>
            <a:r>
              <a:rPr lang="en-US" sz="2200" dirty="0" smtClean="0">
                <a:solidFill>
                  <a:srgbClr val="000000"/>
                </a:solidFill>
                <a:latin typeface="Arial (Body)"/>
              </a:rPr>
              <a:t>: policy may dominate over performance</a:t>
            </a:r>
            <a:endParaRPr lang="en-US" sz="2200" dirty="0">
              <a:solidFill>
                <a:srgbClr val="000000"/>
              </a:solidFill>
              <a:latin typeface="Arial (Body)"/>
            </a:endParaRPr>
          </a:p>
        </p:txBody>
      </p:sp>
    </p:spTree>
    <p:extLst>
      <p:ext uri="{BB962C8B-B14F-4D97-AF65-F5344CB8AC3E}">
        <p14:creationId xmlns:p14="http://schemas.microsoft.com/office/powerpoint/2010/main" val="1423238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altLang="en-US" dirty="0">
                <a:solidFill>
                  <a:schemeClr val="tx2"/>
                </a:solidFill>
                <a:ea typeface="ＭＳ Ｐゴシック" charset="-128"/>
              </a:rPr>
              <a:t>Learning </a:t>
            </a:r>
            <a:r>
              <a:rPr lang="en-US" altLang="en-US" dirty="0" smtClean="0">
                <a:solidFill>
                  <a:schemeClr val="tx2"/>
                </a:solidFill>
                <a:ea typeface="ＭＳ Ｐゴシック" charset="-128"/>
              </a:rPr>
              <a:t>Objectives </a:t>
            </a:r>
            <a:r>
              <a:rPr lang="en-US" altLang="en-US" sz="2000" b="0" dirty="0" smtClean="0">
                <a:solidFill>
                  <a:schemeClr val="tx2"/>
                </a:solidFill>
                <a:ea typeface="ＭＳ Ｐゴシック" charset="-128"/>
              </a:rPr>
              <a:t>(7 of 9)</a:t>
            </a:r>
            <a:endParaRPr lang="en-US" sz="2000" b="0" kern="1200" dirty="0">
              <a:solidFill>
                <a:schemeClr val="tx2"/>
              </a:solidFill>
              <a:latin typeface="Times New Roman" panose="02020603050405020304" pitchFamily="18" charset="0"/>
            </a:endParaRPr>
          </a:p>
        </p:txBody>
      </p:sp>
      <p:sp>
        <p:nvSpPr>
          <p:cNvPr id="3" name="Content Placeholder 2"/>
          <p:cNvSpPr>
            <a:spLocks noGrp="1"/>
          </p:cNvSpPr>
          <p:nvPr>
            <p:ph idx="1"/>
          </p:nvPr>
        </p:nvSpPr>
        <p:spPr>
          <a:xfrm>
            <a:off x="457200" y="1559256"/>
            <a:ext cx="8229600" cy="4539674"/>
          </a:xfrm>
        </p:spPr>
        <p:txBody>
          <a:bodyPr wrap="square" lIns="91425" tIns="91425" rIns="91425" bIns="91425">
            <a:spAutoFit/>
          </a:bodyPr>
          <a:lstStyle/>
          <a:p>
            <a:pPr>
              <a:buNone/>
            </a:pPr>
            <a:r>
              <a:rPr lang="en-US" sz="2200" b="1" dirty="0">
                <a:solidFill>
                  <a:schemeClr val="tx2"/>
                </a:solidFill>
                <a:latin typeface="+mn-lt"/>
              </a:rPr>
              <a:t>5.1</a:t>
            </a:r>
            <a:r>
              <a:rPr lang="en-US" sz="2200" b="1" dirty="0">
                <a:solidFill>
                  <a:schemeClr val="tx1"/>
                </a:solidFill>
                <a:latin typeface="+mn-lt"/>
              </a:rPr>
              <a:t> </a:t>
            </a:r>
            <a:r>
              <a:rPr lang="en-US" sz="2200" dirty="0">
                <a:solidFill>
                  <a:schemeClr val="tx1"/>
                </a:solidFill>
                <a:latin typeface="+mn-lt"/>
              </a:rPr>
              <a:t>introduction</a:t>
            </a:r>
          </a:p>
          <a:p>
            <a:pPr>
              <a:buNone/>
            </a:pPr>
            <a:r>
              <a:rPr lang="en-US" sz="2200" b="1" dirty="0">
                <a:solidFill>
                  <a:schemeClr val="tx2"/>
                </a:solidFill>
                <a:latin typeface="+mn-lt"/>
              </a:rPr>
              <a:t>5.2</a:t>
            </a:r>
            <a:r>
              <a:rPr lang="en-US" sz="2200" dirty="0">
                <a:latin typeface="+mn-lt"/>
              </a:rPr>
              <a:t> routing protocols</a:t>
            </a:r>
          </a:p>
          <a:p>
            <a:pPr marL="741600" indent="-284400">
              <a:spcBef>
                <a:spcPts val="600"/>
              </a:spcBef>
              <a:buSzPct val="100000"/>
              <a:buFont typeface="Verdana" panose="020B0604030504040204" pitchFamily="34" charset="0"/>
              <a:buChar char="–"/>
            </a:pPr>
            <a:r>
              <a:rPr lang="en-US" sz="2200" dirty="0" smtClean="0">
                <a:latin typeface="+mn-lt"/>
              </a:rPr>
              <a:t>link state</a:t>
            </a:r>
          </a:p>
          <a:p>
            <a:pPr marL="741600" indent="-284400">
              <a:spcBef>
                <a:spcPts val="600"/>
              </a:spcBef>
              <a:buSzPct val="100000"/>
              <a:buFont typeface="Verdana" panose="020B0604030504040204" pitchFamily="34" charset="0"/>
              <a:buChar char="–"/>
            </a:pPr>
            <a:r>
              <a:rPr lang="en-US" sz="2200" dirty="0" smtClean="0">
                <a:latin typeface="+mn-lt"/>
              </a:rPr>
              <a:t>distance vector</a:t>
            </a:r>
          </a:p>
          <a:p>
            <a:pPr marL="461963" indent="-461963">
              <a:buNone/>
            </a:pPr>
            <a:r>
              <a:rPr lang="en-US" sz="2200" b="1" dirty="0">
                <a:solidFill>
                  <a:schemeClr val="tx2"/>
                </a:solidFill>
                <a:latin typeface="+mn-lt"/>
              </a:rPr>
              <a:t>5.3 </a:t>
            </a:r>
            <a:r>
              <a:rPr lang="en-US" sz="2200" dirty="0" smtClean="0">
                <a:latin typeface="+mn-lt"/>
              </a:rPr>
              <a:t>intra-A</a:t>
            </a:r>
            <a:r>
              <a:rPr lang="en-US" sz="100" dirty="0" smtClean="0">
                <a:latin typeface="+mn-lt"/>
              </a:rPr>
              <a:t> </a:t>
            </a:r>
            <a:r>
              <a:rPr lang="en-US" sz="2200" dirty="0" smtClean="0">
                <a:latin typeface="+mn-lt"/>
              </a:rPr>
              <a:t>S </a:t>
            </a:r>
            <a:r>
              <a:rPr lang="en-US" sz="2200" dirty="0">
                <a:latin typeface="+mn-lt"/>
              </a:rPr>
              <a:t>routing in the Internet: </a:t>
            </a:r>
            <a:r>
              <a:rPr lang="en-US" sz="2200" dirty="0" smtClean="0">
                <a:latin typeface="+mn-lt"/>
              </a:rPr>
              <a:t>O</a:t>
            </a:r>
            <a:r>
              <a:rPr lang="en-US" sz="100" dirty="0" smtClean="0">
                <a:latin typeface="+mn-lt"/>
              </a:rPr>
              <a:t> </a:t>
            </a:r>
            <a:r>
              <a:rPr lang="en-US" sz="2200" dirty="0" smtClean="0">
                <a:latin typeface="+mn-lt"/>
              </a:rPr>
              <a:t>S</a:t>
            </a:r>
            <a:r>
              <a:rPr lang="en-US" sz="100" dirty="0" smtClean="0">
                <a:latin typeface="+mn-lt"/>
              </a:rPr>
              <a:t> </a:t>
            </a:r>
            <a:r>
              <a:rPr lang="en-US" sz="2200" dirty="0" smtClean="0">
                <a:latin typeface="+mn-lt"/>
              </a:rPr>
              <a:t>P</a:t>
            </a:r>
            <a:r>
              <a:rPr lang="en-US" sz="100" dirty="0" smtClean="0">
                <a:latin typeface="+mn-lt"/>
              </a:rPr>
              <a:t> </a:t>
            </a:r>
            <a:r>
              <a:rPr lang="en-US" sz="2200" dirty="0" smtClean="0">
                <a:latin typeface="+mn-lt"/>
              </a:rPr>
              <a:t>F</a:t>
            </a:r>
            <a:endParaRPr lang="en-US" sz="2200" dirty="0">
              <a:latin typeface="+mn-lt"/>
            </a:endParaRPr>
          </a:p>
          <a:p>
            <a:pPr marL="461963" indent="-461963">
              <a:buNone/>
            </a:pPr>
            <a:r>
              <a:rPr lang="en-US" sz="2200" b="1" dirty="0">
                <a:solidFill>
                  <a:schemeClr val="tx2"/>
                </a:solidFill>
                <a:latin typeface="+mn-lt"/>
              </a:rPr>
              <a:t>5.4 </a:t>
            </a:r>
            <a:r>
              <a:rPr lang="en-US" sz="2200" dirty="0">
                <a:latin typeface="+mn-lt"/>
              </a:rPr>
              <a:t>routing among the </a:t>
            </a:r>
            <a:r>
              <a:rPr lang="en-US" sz="2200" dirty="0" smtClean="0">
                <a:latin typeface="+mn-lt"/>
              </a:rPr>
              <a:t>I</a:t>
            </a:r>
            <a:r>
              <a:rPr lang="en-US" sz="100" dirty="0" smtClean="0">
                <a:latin typeface="+mn-lt"/>
              </a:rPr>
              <a:t> </a:t>
            </a:r>
            <a:r>
              <a:rPr lang="en-US" sz="2200" dirty="0" smtClean="0">
                <a:latin typeface="+mn-lt"/>
              </a:rPr>
              <a:t>S</a:t>
            </a:r>
            <a:r>
              <a:rPr lang="en-US" sz="100" dirty="0" smtClean="0">
                <a:latin typeface="+mn-lt"/>
              </a:rPr>
              <a:t> </a:t>
            </a:r>
            <a:r>
              <a:rPr lang="en-US" sz="2200" dirty="0" smtClean="0">
                <a:latin typeface="+mn-lt"/>
              </a:rPr>
              <a:t>P</a:t>
            </a:r>
            <a:r>
              <a:rPr lang="en-US" sz="100" dirty="0" smtClean="0">
                <a:latin typeface="+mn-lt"/>
              </a:rPr>
              <a:t> </a:t>
            </a:r>
            <a:r>
              <a:rPr lang="en-US" sz="2200" dirty="0" smtClean="0">
                <a:latin typeface="+mn-lt"/>
              </a:rPr>
              <a:t>s</a:t>
            </a:r>
            <a:r>
              <a:rPr lang="en-US" sz="2200" dirty="0">
                <a:latin typeface="+mn-lt"/>
              </a:rPr>
              <a:t>: </a:t>
            </a:r>
            <a:r>
              <a:rPr lang="en-US" sz="2200" dirty="0" smtClean="0">
                <a:latin typeface="+mn-lt"/>
              </a:rPr>
              <a:t>B</a:t>
            </a:r>
            <a:r>
              <a:rPr lang="en-US" sz="100" dirty="0" smtClean="0">
                <a:latin typeface="+mn-lt"/>
              </a:rPr>
              <a:t> </a:t>
            </a:r>
            <a:r>
              <a:rPr lang="en-US" sz="2200" dirty="0" smtClean="0">
                <a:latin typeface="+mn-lt"/>
              </a:rPr>
              <a:t>G</a:t>
            </a:r>
            <a:r>
              <a:rPr lang="en-US" sz="100" dirty="0" smtClean="0">
                <a:latin typeface="+mn-lt"/>
              </a:rPr>
              <a:t> </a:t>
            </a:r>
            <a:r>
              <a:rPr lang="en-US" sz="2200" dirty="0" smtClean="0">
                <a:latin typeface="+mn-lt"/>
              </a:rPr>
              <a:t>P</a:t>
            </a:r>
          </a:p>
          <a:p>
            <a:pPr marL="461963" indent="-461963">
              <a:buNone/>
            </a:pPr>
            <a:r>
              <a:rPr lang="en-US" sz="2200" b="1" dirty="0">
                <a:solidFill>
                  <a:schemeClr val="tx2"/>
                </a:solidFill>
                <a:latin typeface="+mn-lt"/>
              </a:rPr>
              <a:t>5.5 </a:t>
            </a:r>
            <a:r>
              <a:rPr lang="en-US" sz="2200" b="1" dirty="0">
                <a:latin typeface="+mn-lt"/>
              </a:rPr>
              <a:t>The </a:t>
            </a:r>
            <a:r>
              <a:rPr lang="en-US" sz="2200" b="1" dirty="0" smtClean="0">
                <a:latin typeface="+mn-lt"/>
              </a:rPr>
              <a:t>S</a:t>
            </a:r>
            <a:r>
              <a:rPr lang="en-US" sz="100" b="1" dirty="0" smtClean="0">
                <a:latin typeface="+mn-lt"/>
              </a:rPr>
              <a:t> </a:t>
            </a:r>
            <a:r>
              <a:rPr lang="en-US" sz="2200" b="1" dirty="0" smtClean="0">
                <a:latin typeface="+mn-lt"/>
              </a:rPr>
              <a:t>D</a:t>
            </a:r>
            <a:r>
              <a:rPr lang="en-US" sz="100" b="1" dirty="0" smtClean="0">
                <a:latin typeface="+mn-lt"/>
              </a:rPr>
              <a:t> </a:t>
            </a:r>
            <a:r>
              <a:rPr lang="en-US" sz="2200" b="1" dirty="0" smtClean="0">
                <a:latin typeface="+mn-lt"/>
              </a:rPr>
              <a:t>N </a:t>
            </a:r>
            <a:r>
              <a:rPr lang="en-US" sz="2200" b="1" dirty="0">
                <a:latin typeface="+mn-lt"/>
              </a:rPr>
              <a:t>control plane</a:t>
            </a:r>
          </a:p>
          <a:p>
            <a:pPr marL="461963" indent="-461963">
              <a:buNone/>
            </a:pPr>
            <a:r>
              <a:rPr lang="en-US" sz="2200" b="1" dirty="0">
                <a:solidFill>
                  <a:schemeClr val="tx2"/>
                </a:solidFill>
                <a:latin typeface="+mn-lt"/>
              </a:rPr>
              <a:t>5.6 </a:t>
            </a:r>
            <a:r>
              <a:rPr lang="en-US" sz="2200" dirty="0" smtClean="0">
                <a:latin typeface="+mn-lt"/>
              </a:rPr>
              <a:t>I</a:t>
            </a:r>
            <a:r>
              <a:rPr lang="en-US" sz="100" dirty="0" smtClean="0">
                <a:latin typeface="+mn-lt"/>
              </a:rPr>
              <a:t> </a:t>
            </a:r>
            <a:r>
              <a:rPr lang="en-US" sz="2200" dirty="0" smtClean="0">
                <a:latin typeface="+mn-lt"/>
              </a:rPr>
              <a:t>C</a:t>
            </a:r>
            <a:r>
              <a:rPr lang="en-US" sz="100" dirty="0" smtClean="0">
                <a:latin typeface="+mn-lt"/>
              </a:rPr>
              <a:t> </a:t>
            </a:r>
            <a:r>
              <a:rPr lang="en-US" sz="2200" dirty="0" smtClean="0">
                <a:latin typeface="+mn-lt"/>
              </a:rPr>
              <a:t>M</a:t>
            </a:r>
            <a:r>
              <a:rPr lang="en-US" sz="100" dirty="0" smtClean="0">
                <a:latin typeface="+mn-lt"/>
              </a:rPr>
              <a:t> </a:t>
            </a:r>
            <a:r>
              <a:rPr lang="en-US" sz="2200" dirty="0" smtClean="0">
                <a:latin typeface="+mn-lt"/>
              </a:rPr>
              <a:t>P</a:t>
            </a:r>
            <a:r>
              <a:rPr lang="en-US" sz="2200" dirty="0">
                <a:latin typeface="+mn-lt"/>
              </a:rPr>
              <a:t>: The Internet Control Message </a:t>
            </a:r>
            <a:r>
              <a:rPr lang="en-US" sz="2200" dirty="0" smtClean="0">
                <a:latin typeface="+mn-lt"/>
              </a:rPr>
              <a:t>Protocol</a:t>
            </a:r>
            <a:endParaRPr lang="en-US" sz="2200" dirty="0">
              <a:latin typeface="+mn-lt"/>
            </a:endParaRPr>
          </a:p>
          <a:p>
            <a:pPr marL="461963" indent="-461963">
              <a:buNone/>
            </a:pPr>
            <a:r>
              <a:rPr lang="en-US" sz="2200" b="1" dirty="0">
                <a:solidFill>
                  <a:schemeClr val="tx2"/>
                </a:solidFill>
                <a:latin typeface="+mn-lt"/>
              </a:rPr>
              <a:t>5.7 </a:t>
            </a:r>
            <a:r>
              <a:rPr lang="en-US" sz="2200" dirty="0">
                <a:latin typeface="+mn-lt"/>
              </a:rPr>
              <a:t>Network management and </a:t>
            </a:r>
            <a:r>
              <a:rPr lang="en-US" sz="2200" dirty="0" smtClean="0">
                <a:latin typeface="+mn-lt"/>
              </a:rPr>
              <a:t>S</a:t>
            </a:r>
            <a:r>
              <a:rPr lang="en-US" sz="100" dirty="0" smtClean="0">
                <a:latin typeface="+mn-lt"/>
              </a:rPr>
              <a:t> </a:t>
            </a:r>
            <a:r>
              <a:rPr lang="en-US" sz="2200" dirty="0" smtClean="0">
                <a:latin typeface="+mn-lt"/>
              </a:rPr>
              <a:t>N</a:t>
            </a:r>
            <a:r>
              <a:rPr lang="en-US" sz="100" dirty="0" smtClean="0">
                <a:latin typeface="+mn-lt"/>
              </a:rPr>
              <a:t> </a:t>
            </a:r>
            <a:r>
              <a:rPr lang="en-US" sz="2200" dirty="0" smtClean="0">
                <a:latin typeface="+mn-lt"/>
              </a:rPr>
              <a:t>M</a:t>
            </a:r>
            <a:r>
              <a:rPr lang="en-US" sz="100" dirty="0" smtClean="0">
                <a:latin typeface="+mn-lt"/>
              </a:rPr>
              <a:t> </a:t>
            </a:r>
            <a:r>
              <a:rPr lang="en-US" sz="2200" dirty="0" smtClean="0">
                <a:latin typeface="+mn-lt"/>
              </a:rPr>
              <a:t>P</a:t>
            </a:r>
            <a:endParaRPr lang="en-US" sz="2200" dirty="0">
              <a:latin typeface="+mn-lt"/>
            </a:endParaRPr>
          </a:p>
        </p:txBody>
      </p:sp>
    </p:spTree>
    <p:extLst>
      <p:ext uri="{BB962C8B-B14F-4D97-AF65-F5344CB8AC3E}">
        <p14:creationId xmlns:p14="http://schemas.microsoft.com/office/powerpoint/2010/main" val="16718053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kern="1200" dirty="0" smtClean="0">
                <a:latin typeface="Times New Roman" panose="02020603050405020304" pitchFamily="18" charset="0"/>
              </a:rPr>
              <a:t>Software Defined Networking (S</a:t>
            </a:r>
            <a:r>
              <a:rPr lang="en-US" sz="100" kern="1200" dirty="0" smtClean="0">
                <a:latin typeface="Times New Roman" panose="02020603050405020304" pitchFamily="18" charset="0"/>
              </a:rPr>
              <a:t> </a:t>
            </a:r>
            <a:r>
              <a:rPr lang="en-US" kern="1200" dirty="0" smtClean="0">
                <a:latin typeface="Times New Roman" panose="02020603050405020304" pitchFamily="18" charset="0"/>
              </a:rPr>
              <a:t>D</a:t>
            </a:r>
            <a:r>
              <a:rPr lang="en-US" sz="100" kern="1200" dirty="0" smtClean="0">
                <a:latin typeface="Times New Roman" panose="02020603050405020304" pitchFamily="18" charset="0"/>
              </a:rPr>
              <a:t> </a:t>
            </a:r>
            <a:r>
              <a:rPr lang="en-US" kern="1200" dirty="0" smtClean="0">
                <a:latin typeface="Times New Roman" panose="02020603050405020304" pitchFamily="18" charset="0"/>
              </a:rPr>
              <a:t>N) </a:t>
            </a:r>
            <a:r>
              <a:rPr lang="en-US" sz="2000" b="0" kern="1200" dirty="0" smtClean="0">
                <a:latin typeface="Times New Roman" panose="02020603050405020304" pitchFamily="18" charset="0"/>
              </a:rPr>
              <a:t>(1 of 3)</a:t>
            </a:r>
            <a:endParaRPr lang="en-US" sz="2000" b="0" kern="1200"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rPr>
              <a:t>Internet network layer: historically has been implemented via distributed, per-router approach</a:t>
            </a:r>
          </a:p>
          <a:p>
            <a:pPr marL="741553" lvl="1" indent="-284353" eaLnBrk="0" fontAlgn="base" hangingPunct="0">
              <a:spcAft>
                <a:spcPct val="0"/>
              </a:spcAft>
              <a:buFont typeface="Arial" panose="020B0604020202020204" pitchFamily="34" charset="0"/>
              <a:buChar char="–"/>
            </a:pPr>
            <a:r>
              <a:rPr lang="en-US" sz="2400" b="1" dirty="0">
                <a:solidFill>
                  <a:srgbClr val="000000"/>
                </a:solidFill>
                <a:latin typeface="Arial (Body)"/>
              </a:rPr>
              <a:t>monolithic</a:t>
            </a:r>
            <a:r>
              <a:rPr lang="en-US" sz="2400" dirty="0">
                <a:solidFill>
                  <a:srgbClr val="000000"/>
                </a:solidFill>
                <a:latin typeface="Arial (Body)"/>
              </a:rPr>
              <a:t> router contains switching hardware, runs proprietary implementation of Internet standard protocols (IP, RIP, IS-IS, OSPF, </a:t>
            </a:r>
            <a:r>
              <a:rPr lang="en-US" sz="2400" dirty="0" smtClean="0">
                <a:solidFill>
                  <a:srgbClr val="000000"/>
                </a:solidFill>
                <a:latin typeface="Arial (Body)"/>
              </a:rPr>
              <a:t>B</a:t>
            </a:r>
            <a:r>
              <a:rPr lang="en-US" sz="100" dirty="0" smtClean="0">
                <a:solidFill>
                  <a:srgbClr val="000000"/>
                </a:solidFill>
                <a:latin typeface="Arial (Body)"/>
              </a:rPr>
              <a:t> </a:t>
            </a:r>
            <a:r>
              <a:rPr lang="en-US" sz="2400" dirty="0" smtClean="0">
                <a:solidFill>
                  <a:srgbClr val="000000"/>
                </a:solidFill>
                <a:latin typeface="Arial (Body)"/>
              </a:rPr>
              <a:t>G</a:t>
            </a:r>
            <a:r>
              <a:rPr lang="en-US" sz="100" dirty="0" smtClean="0">
                <a:solidFill>
                  <a:srgbClr val="000000"/>
                </a:solidFill>
                <a:latin typeface="Arial (Body)"/>
              </a:rPr>
              <a:t> </a:t>
            </a:r>
            <a:r>
              <a:rPr lang="en-US" sz="2400" dirty="0" smtClean="0">
                <a:solidFill>
                  <a:srgbClr val="000000"/>
                </a:solidFill>
                <a:latin typeface="Arial (Body)"/>
              </a:rPr>
              <a:t>P) </a:t>
            </a:r>
            <a:r>
              <a:rPr lang="en-US" sz="2400" dirty="0">
                <a:solidFill>
                  <a:srgbClr val="000000"/>
                </a:solidFill>
                <a:latin typeface="Arial (Body)"/>
              </a:rPr>
              <a:t>in proprietary router </a:t>
            </a:r>
            <a:r>
              <a:rPr lang="en-US" sz="2400" dirty="0" smtClean="0">
                <a:solidFill>
                  <a:srgbClr val="000000"/>
                </a:solidFill>
                <a:latin typeface="Arial (Body)"/>
              </a:rPr>
              <a:t>O</a:t>
            </a:r>
            <a:r>
              <a:rPr lang="en-US" sz="100" dirty="0" smtClean="0">
                <a:solidFill>
                  <a:srgbClr val="000000"/>
                </a:solidFill>
                <a:latin typeface="Arial (Body)"/>
              </a:rPr>
              <a:t> </a:t>
            </a:r>
            <a:r>
              <a:rPr lang="en-US" sz="2400" dirty="0" smtClean="0">
                <a:solidFill>
                  <a:srgbClr val="000000"/>
                </a:solidFill>
                <a:latin typeface="Arial (Body)"/>
              </a:rPr>
              <a:t>S (</a:t>
            </a:r>
            <a:r>
              <a:rPr lang="en-US" sz="2400" dirty="0">
                <a:solidFill>
                  <a:srgbClr val="000000"/>
                </a:solidFill>
                <a:latin typeface="Arial (Body)"/>
              </a:rPr>
              <a:t>e.g., Cisco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O</a:t>
            </a:r>
            <a:r>
              <a:rPr lang="en-US" sz="100" dirty="0" smtClean="0">
                <a:solidFill>
                  <a:srgbClr val="000000"/>
                </a:solidFill>
                <a:latin typeface="Arial (Body)"/>
              </a:rPr>
              <a:t> </a:t>
            </a:r>
            <a:r>
              <a:rPr lang="en-US" sz="2400" dirty="0" smtClean="0">
                <a:solidFill>
                  <a:srgbClr val="000000"/>
                </a:solidFill>
                <a:latin typeface="Arial (Body)"/>
              </a:rPr>
              <a:t>S)</a:t>
            </a:r>
            <a:endParaRPr lang="en-US" sz="2400" dirty="0">
              <a:solidFill>
                <a:srgbClr val="000000"/>
              </a:solidFill>
              <a:latin typeface="Arial (Body)"/>
            </a:endParaRP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rPr>
              <a:t>different “middleboxes” for different network layer functions: firewalls, load balancers, NAT boxes, ..</a:t>
            </a:r>
          </a:p>
          <a:p>
            <a:pPr marL="255651" lvl="0" indent="-255651" eaLnBrk="0" fontAlgn="base" hangingPunct="0">
              <a:spcAft>
                <a:spcPct val="0"/>
              </a:spcAft>
              <a:buFont typeface="Arial" panose="020B0604020202020204" pitchFamily="34" charset="0"/>
              <a:buChar char="•"/>
            </a:pPr>
            <a:r>
              <a:rPr lang="en-US" sz="2400" dirty="0" smtClean="0">
                <a:solidFill>
                  <a:srgbClr val="000000"/>
                </a:solidFill>
                <a:latin typeface="Arial (Body)"/>
              </a:rPr>
              <a:t>~</a:t>
            </a:r>
            <a:r>
              <a:rPr lang="en-US" sz="2400" dirty="0">
                <a:solidFill>
                  <a:srgbClr val="000000"/>
                </a:solidFill>
                <a:latin typeface="Arial (Body)"/>
              </a:rPr>
              <a:t>2005: renewed interest in rethinking network control plane</a:t>
            </a:r>
          </a:p>
        </p:txBody>
      </p:sp>
    </p:spTree>
    <p:extLst>
      <p:ext uri="{BB962C8B-B14F-4D97-AF65-F5344CB8AC3E}">
        <p14:creationId xmlns:p14="http://schemas.microsoft.com/office/powerpoint/2010/main" val="16654441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kern="1200" dirty="0" smtClean="0">
                <a:latin typeface="Times New Roman" panose="02020603050405020304" pitchFamily="18" charset="0"/>
              </a:rPr>
              <a:t>Recall: Per-Router Control Plane</a:t>
            </a:r>
            <a:endParaRPr lang="en-US" kern="1200" dirty="0">
              <a:latin typeface="Times New Roman" panose="02020603050405020304" pitchFamily="18" charset="0"/>
            </a:endParaRPr>
          </a:p>
        </p:txBody>
      </p:sp>
      <p:sp>
        <p:nvSpPr>
          <p:cNvPr id="3" name="Content Placeholder 2"/>
          <p:cNvSpPr>
            <a:spLocks noGrp="1"/>
          </p:cNvSpPr>
          <p:nvPr>
            <p:ph type="body" idx="1"/>
          </p:nvPr>
        </p:nvSpPr>
        <p:spPr>
          <a:xfrm>
            <a:off x="457200" y="1600200"/>
            <a:ext cx="8229600" cy="1292631"/>
          </a:xfrm>
        </p:spPr>
        <p:txBody>
          <a:bodyPr wrap="square" lIns="91425" tIns="91425" rIns="91425" bIns="91425">
            <a:spAutoFit/>
          </a:bodyPr>
          <a:lstStyle/>
          <a:p>
            <a:pPr marL="0" lvl="0" indent="0" eaLnBrk="0" fontAlgn="base" hangingPunct="0">
              <a:spcAft>
                <a:spcPct val="0"/>
              </a:spcAft>
              <a:buNone/>
            </a:pPr>
            <a:r>
              <a:rPr lang="en-US" sz="2400" kern="1200" dirty="0">
                <a:solidFill>
                  <a:srgbClr val="000000"/>
                </a:solidFill>
                <a:latin typeface="Arial (Body)"/>
              </a:rPr>
              <a:t>Individual routing algorithm components </a:t>
            </a:r>
            <a:r>
              <a:rPr lang="en-US" sz="2400" b="1" kern="1200" dirty="0">
                <a:solidFill>
                  <a:srgbClr val="000000"/>
                </a:solidFill>
                <a:latin typeface="Arial (Body)"/>
              </a:rPr>
              <a:t>in each and every router </a:t>
            </a:r>
            <a:r>
              <a:rPr lang="en-US" sz="2400" kern="1200" dirty="0">
                <a:solidFill>
                  <a:srgbClr val="000000"/>
                </a:solidFill>
                <a:latin typeface="Arial (Body)"/>
              </a:rPr>
              <a:t>interact with each other in control plane to compute forwarding </a:t>
            </a:r>
            <a:r>
              <a:rPr lang="en-US" sz="2400" kern="1200" dirty="0" smtClean="0">
                <a:solidFill>
                  <a:srgbClr val="000000"/>
                </a:solidFill>
                <a:latin typeface="Arial (Body)"/>
              </a:rPr>
              <a:t>tables</a:t>
            </a:r>
          </a:p>
        </p:txBody>
      </p:sp>
      <p:pic>
        <p:nvPicPr>
          <p:cNvPr id="5" name="Picture 4" descr="A diagram divides 6 linked routers into 2 parts, above and below. Above, control pane. Inside the router is a part, routing algorithm. Below, data plane. Inside the router is a table, local forwarding table. There are 4 rows and 2 columns, header and output. Row 1. Header, 0 1 0 0. Output, 3. Row 2. Header, 0 1 1 0. Output, 2. Row 3. Header, 0 1 1 1. Output, 2. Row 4. Header, 1 0 0 1. Outpu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310" y="3180381"/>
            <a:ext cx="4699380" cy="2989700"/>
          </a:xfrm>
          <a:prstGeom prst="rect">
            <a:avLst/>
          </a:prstGeom>
        </p:spPr>
      </p:pic>
    </p:spTree>
    <p:extLst>
      <p:ext uri="{BB962C8B-B14F-4D97-AF65-F5344CB8AC3E}">
        <p14:creationId xmlns:p14="http://schemas.microsoft.com/office/powerpoint/2010/main" val="30763666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kern="1200" dirty="0" smtClean="0">
                <a:latin typeface="Times New Roman" panose="02020603050405020304" pitchFamily="18" charset="0"/>
              </a:rPr>
              <a:t>Recall: Logically Centralized Control Plane</a:t>
            </a:r>
            <a:endParaRPr lang="en-US" kern="1200" dirty="0">
              <a:latin typeface="Times New Roman" panose="02020603050405020304" pitchFamily="18" charset="0"/>
            </a:endParaRPr>
          </a:p>
        </p:txBody>
      </p:sp>
      <p:sp>
        <p:nvSpPr>
          <p:cNvPr id="3" name="Content Placeholder 2"/>
          <p:cNvSpPr>
            <a:spLocks noGrp="1"/>
          </p:cNvSpPr>
          <p:nvPr>
            <p:ph type="body" idx="1"/>
          </p:nvPr>
        </p:nvSpPr>
        <p:spPr>
          <a:xfrm>
            <a:off x="457200" y="1600200"/>
            <a:ext cx="8229600" cy="1292631"/>
          </a:xfrm>
        </p:spPr>
        <p:txBody>
          <a:bodyPr wrap="square" lIns="91425" tIns="91425" rIns="91425" bIns="91425">
            <a:spAutoFit/>
          </a:bodyPr>
          <a:lstStyle/>
          <a:p>
            <a:pPr marL="0" lvl="0" indent="0" eaLnBrk="0" fontAlgn="base" hangingPunct="0">
              <a:spcAft>
                <a:spcPct val="0"/>
              </a:spcAft>
              <a:buNone/>
            </a:pPr>
            <a:r>
              <a:rPr lang="en-US" sz="2400" kern="1200" dirty="0">
                <a:solidFill>
                  <a:srgbClr val="000000"/>
                </a:solidFill>
                <a:latin typeface="Arial (Body)"/>
              </a:rPr>
              <a:t>A distinct (typically remote) controller interacts with local control agents (</a:t>
            </a:r>
            <a:r>
              <a:rPr lang="en-US" sz="2400" kern="1200" dirty="0" smtClean="0">
                <a:solidFill>
                  <a:srgbClr val="000000"/>
                </a:solidFill>
                <a:latin typeface="Arial (Body)"/>
              </a:rPr>
              <a:t>C</a:t>
            </a:r>
            <a:r>
              <a:rPr lang="en-US" sz="100" kern="1200" dirty="0" smtClean="0">
                <a:solidFill>
                  <a:srgbClr val="000000"/>
                </a:solidFill>
                <a:latin typeface="Arial (Body)"/>
              </a:rPr>
              <a:t> </a:t>
            </a:r>
            <a:r>
              <a:rPr lang="en-US" sz="2400" kern="1200" dirty="0" smtClean="0">
                <a:solidFill>
                  <a:srgbClr val="000000"/>
                </a:solidFill>
                <a:latin typeface="Arial (Body)"/>
              </a:rPr>
              <a:t>As</a:t>
            </a:r>
            <a:r>
              <a:rPr lang="en-US" sz="2400" kern="1200" dirty="0">
                <a:solidFill>
                  <a:srgbClr val="000000"/>
                </a:solidFill>
                <a:latin typeface="Arial (Body)"/>
              </a:rPr>
              <a:t>) in routers to compute forwarding </a:t>
            </a:r>
            <a:r>
              <a:rPr lang="en-US" sz="2400" kern="1200" dirty="0" smtClean="0">
                <a:solidFill>
                  <a:srgbClr val="000000"/>
                </a:solidFill>
                <a:latin typeface="Arial (Body)"/>
              </a:rPr>
              <a:t>tables</a:t>
            </a:r>
          </a:p>
        </p:txBody>
      </p:sp>
      <p:pic>
        <p:nvPicPr>
          <p:cNvPr id="5" name="Picture 4" descr="A diagram is divided in 2 parts, above and below. Below is the data plane. 5 linked routers are stretched, with tables between the tops and bottoms of each. Above each table is part, C A. The top of each router points up, to above, control plane. The arrows point to part, remote controller. Below remote controller, there are 5 tables, which point down to the tables below, in the routers. On either side of the part, there is a sev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938" y="3180381"/>
            <a:ext cx="4692124" cy="3082240"/>
          </a:xfrm>
          <a:prstGeom prst="rect">
            <a:avLst/>
          </a:prstGeom>
        </p:spPr>
      </p:pic>
    </p:spTree>
    <p:extLst>
      <p:ext uri="{BB962C8B-B14F-4D97-AF65-F5344CB8AC3E}">
        <p14:creationId xmlns:p14="http://schemas.microsoft.com/office/powerpoint/2010/main" val="2337251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kern="1200" dirty="0" smtClean="0">
                <a:latin typeface="Times New Roman" panose="02020603050405020304" pitchFamily="18" charset="0"/>
              </a:rPr>
              <a:t>Logically Centralized Control Plane</a:t>
            </a:r>
            <a:endParaRPr lang="en-US" kern="1200" dirty="0">
              <a:latin typeface="Times New Roman" panose="02020603050405020304" pitchFamily="18" charset="0"/>
            </a:endParaRPr>
          </a:p>
        </p:txBody>
      </p:sp>
      <p:sp>
        <p:nvSpPr>
          <p:cNvPr id="3" name="Content Placeholder 2"/>
          <p:cNvSpPr>
            <a:spLocks noGrp="1"/>
          </p:cNvSpPr>
          <p:nvPr>
            <p:ph type="body" idx="1"/>
          </p:nvPr>
        </p:nvSpPr>
        <p:spPr>
          <a:xfrm>
            <a:off x="457200" y="1600200"/>
            <a:ext cx="8229600" cy="1292631"/>
          </a:xfrm>
        </p:spPr>
        <p:txBody>
          <a:bodyPr wrap="square" lIns="91425" tIns="91425" rIns="91425" bIns="91425">
            <a:spAutoFit/>
          </a:bodyPr>
          <a:lstStyle/>
          <a:p>
            <a:pPr marL="0" lvl="0" indent="0" eaLnBrk="0" fontAlgn="base" hangingPunct="0">
              <a:spcAft>
                <a:spcPct val="0"/>
              </a:spcAft>
              <a:buNone/>
            </a:pPr>
            <a:r>
              <a:rPr lang="en-US" sz="2400" kern="1200" dirty="0">
                <a:solidFill>
                  <a:srgbClr val="000000"/>
                </a:solidFill>
                <a:latin typeface="Arial (Body)"/>
              </a:rPr>
              <a:t>A distinct (typically remote) controller interacts with local control agents (</a:t>
            </a:r>
            <a:r>
              <a:rPr lang="en-US" sz="2400" kern="1200" dirty="0" smtClean="0">
                <a:solidFill>
                  <a:srgbClr val="000000"/>
                </a:solidFill>
                <a:latin typeface="Arial (Body)"/>
              </a:rPr>
              <a:t>C</a:t>
            </a:r>
            <a:r>
              <a:rPr lang="en-US" sz="100" kern="1200" dirty="0" smtClean="0">
                <a:solidFill>
                  <a:srgbClr val="000000"/>
                </a:solidFill>
                <a:latin typeface="Arial (Body)"/>
              </a:rPr>
              <a:t> </a:t>
            </a:r>
            <a:r>
              <a:rPr lang="en-US" sz="2400" kern="1200" dirty="0" smtClean="0">
                <a:solidFill>
                  <a:srgbClr val="000000"/>
                </a:solidFill>
                <a:latin typeface="Arial (Body)"/>
              </a:rPr>
              <a:t>As</a:t>
            </a:r>
            <a:r>
              <a:rPr lang="en-US" sz="2400" kern="1200" dirty="0">
                <a:solidFill>
                  <a:srgbClr val="000000"/>
                </a:solidFill>
                <a:latin typeface="Arial (Body)"/>
              </a:rPr>
              <a:t>) in routers to compute forwarding tables</a:t>
            </a:r>
          </a:p>
        </p:txBody>
      </p:sp>
      <p:pic>
        <p:nvPicPr>
          <p:cNvPr id="5" name="Picture 4" descr="A diagram is divided in 2 parts, above and below. Below, data plane. 5 linked routers are stretched, with tables between the tops and bottoms of each. The top of each router points up, to above, control plane. The arrows point to part, remote controller. On either side of the part, there is a sev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194" y="3176658"/>
            <a:ext cx="4379611" cy="2876950"/>
          </a:xfrm>
          <a:prstGeom prst="rect">
            <a:avLst/>
          </a:prstGeom>
        </p:spPr>
      </p:pic>
    </p:spTree>
    <p:extLst>
      <p:ext uri="{BB962C8B-B14F-4D97-AF65-F5344CB8AC3E}">
        <p14:creationId xmlns:p14="http://schemas.microsoft.com/office/powerpoint/2010/main" val="36430790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kern="1200" dirty="0" smtClean="0">
                <a:latin typeface="Times New Roman" panose="02020603050405020304" pitchFamily="18" charset="0"/>
              </a:rPr>
              <a:t>Software Defined Networking (S</a:t>
            </a:r>
            <a:r>
              <a:rPr lang="en-US" sz="100" kern="1200" dirty="0" smtClean="0">
                <a:latin typeface="Times New Roman" panose="02020603050405020304" pitchFamily="18" charset="0"/>
              </a:rPr>
              <a:t> </a:t>
            </a:r>
            <a:r>
              <a:rPr lang="en-US" kern="1200" dirty="0" smtClean="0">
                <a:latin typeface="Times New Roman" panose="02020603050405020304" pitchFamily="18" charset="0"/>
              </a:rPr>
              <a:t>D</a:t>
            </a:r>
            <a:r>
              <a:rPr lang="en-US" sz="100" kern="1200" dirty="0" smtClean="0">
                <a:latin typeface="Times New Roman" panose="02020603050405020304" pitchFamily="18" charset="0"/>
              </a:rPr>
              <a:t> </a:t>
            </a:r>
            <a:r>
              <a:rPr lang="en-US" kern="1200" dirty="0" smtClean="0">
                <a:latin typeface="Times New Roman" panose="02020603050405020304" pitchFamily="18" charset="0"/>
              </a:rPr>
              <a:t>N) </a:t>
            </a:r>
            <a:r>
              <a:rPr lang="en-US" sz="2000" b="0" kern="1200" dirty="0" smtClean="0">
                <a:latin typeface="Times New Roman" panose="02020603050405020304" pitchFamily="18" charset="0"/>
              </a:rPr>
              <a:t>(2 of 3)</a:t>
            </a:r>
            <a:endParaRPr lang="en-US" sz="2000" b="0" kern="1200"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639701"/>
          </a:xfrm>
        </p:spPr>
        <p:txBody>
          <a:bodyPr wrap="square" lIns="91425" tIns="91425" rIns="91425" bIns="91425">
            <a:spAutoFit/>
          </a:bodyPr>
          <a:lstStyle/>
          <a:p>
            <a:pPr marL="0" lvl="0" indent="0" eaLnBrk="0" fontAlgn="base" hangingPunct="0">
              <a:spcAft>
                <a:spcPct val="0"/>
              </a:spcAft>
              <a:buNone/>
            </a:pPr>
            <a:r>
              <a:rPr lang="en-US" sz="2200" b="1" dirty="0">
                <a:solidFill>
                  <a:srgbClr val="000000"/>
                </a:solidFill>
                <a:latin typeface="Arial (Body)"/>
              </a:rPr>
              <a:t>Why</a:t>
            </a:r>
            <a:r>
              <a:rPr lang="en-US" sz="2200" dirty="0">
                <a:solidFill>
                  <a:srgbClr val="000000"/>
                </a:solidFill>
                <a:latin typeface="Arial (Body)"/>
              </a:rPr>
              <a:t> a </a:t>
            </a:r>
            <a:r>
              <a:rPr lang="en-US" sz="2200" b="1" dirty="0">
                <a:solidFill>
                  <a:srgbClr val="000000"/>
                </a:solidFill>
                <a:latin typeface="Arial (Body)"/>
              </a:rPr>
              <a:t>logically centralized </a:t>
            </a:r>
            <a:r>
              <a:rPr lang="en-US" sz="2200" dirty="0">
                <a:solidFill>
                  <a:srgbClr val="000000"/>
                </a:solidFill>
                <a:latin typeface="Arial (Body)"/>
              </a:rPr>
              <a:t>control plane?</a:t>
            </a: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rPr>
              <a:t>easier network management: avoid router misconfigurations, greater flexibility of traffic flows</a:t>
            </a: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rPr>
              <a:t>table-based forwarding (recall OpenFlow </a:t>
            </a:r>
            <a:r>
              <a:rPr lang="en-US" sz="2200" dirty="0" smtClean="0">
                <a:solidFill>
                  <a:srgbClr val="000000"/>
                </a:solidFill>
                <a:latin typeface="Arial (Body)"/>
              </a:rPr>
              <a:t>A</a:t>
            </a:r>
            <a:r>
              <a:rPr lang="en-US" sz="100" dirty="0" smtClean="0">
                <a:solidFill>
                  <a:srgbClr val="000000"/>
                </a:solidFill>
                <a:latin typeface="Arial (Body)"/>
              </a:rPr>
              <a:t> </a:t>
            </a:r>
            <a:r>
              <a:rPr lang="en-US" sz="2200" dirty="0" smtClean="0">
                <a:solidFill>
                  <a:srgbClr val="000000"/>
                </a:solidFill>
                <a:latin typeface="Arial (Body)"/>
              </a:rPr>
              <a:t>P</a:t>
            </a:r>
            <a:r>
              <a:rPr lang="en-US" sz="100" dirty="0" smtClean="0">
                <a:solidFill>
                  <a:srgbClr val="000000"/>
                </a:solidFill>
                <a:latin typeface="Arial (Body)"/>
              </a:rPr>
              <a:t> </a:t>
            </a:r>
            <a:r>
              <a:rPr lang="en-US" sz="2200" dirty="0" smtClean="0">
                <a:solidFill>
                  <a:srgbClr val="000000"/>
                </a:solidFill>
                <a:latin typeface="Arial (Body)"/>
              </a:rPr>
              <a:t>I) </a:t>
            </a:r>
            <a:r>
              <a:rPr lang="en-US" sz="2200" dirty="0">
                <a:solidFill>
                  <a:srgbClr val="000000"/>
                </a:solidFill>
                <a:latin typeface="Arial (Body)"/>
              </a:rPr>
              <a:t>allows “programming” routers</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rPr>
              <a:t>centralized “programming” easier: compute tables centrally and distribute</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rPr>
              <a:t>distributed “programming: more difficult: compute tables as result of distributed algorithm (protocol) implemented in each and every </a:t>
            </a:r>
            <a:r>
              <a:rPr lang="en-US" sz="2200" dirty="0" smtClean="0">
                <a:solidFill>
                  <a:srgbClr val="000000"/>
                </a:solidFill>
                <a:latin typeface="Arial (Body)"/>
              </a:rPr>
              <a:t>router</a:t>
            </a:r>
            <a:endParaRPr lang="en-US" sz="2200" dirty="0">
              <a:solidFill>
                <a:srgbClr val="000000"/>
              </a:solidFill>
              <a:latin typeface="Arial (Body)"/>
            </a:endParaRP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rPr>
              <a:t>open (non-proprietary) implementation of control </a:t>
            </a:r>
            <a:r>
              <a:rPr lang="en-US" sz="2200" dirty="0" smtClean="0">
                <a:solidFill>
                  <a:srgbClr val="000000"/>
                </a:solidFill>
                <a:latin typeface="Arial (Body)"/>
              </a:rPr>
              <a:t>plane</a:t>
            </a:r>
            <a:endParaRPr lang="en-US" sz="2200" dirty="0">
              <a:solidFill>
                <a:srgbClr val="000000"/>
              </a:solidFill>
              <a:latin typeface="Arial (Body)"/>
            </a:endParaRPr>
          </a:p>
        </p:txBody>
      </p:sp>
    </p:spTree>
    <p:extLst>
      <p:ext uri="{BB962C8B-B14F-4D97-AF65-F5344CB8AC3E}">
        <p14:creationId xmlns:p14="http://schemas.microsoft.com/office/powerpoint/2010/main" val="16517151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cs typeface="ＭＳ Ｐゴシック" charset="0"/>
              </a:rPr>
              <a:t>Analogy: Mainframe to P</a:t>
            </a:r>
            <a:r>
              <a:rPr lang="en-US" sz="100" dirty="0" smtClean="0">
                <a:latin typeface="Times New Roman" panose="02020603050405020304" pitchFamily="18" charset="0"/>
                <a:ea typeface="ＭＳ Ｐゴシック" charset="0"/>
                <a:cs typeface="ＭＳ Ｐゴシック" charset="0"/>
              </a:rPr>
              <a:t> </a:t>
            </a:r>
            <a:r>
              <a:rPr lang="en-US" dirty="0" smtClean="0">
                <a:latin typeface="Times New Roman" panose="02020603050405020304" pitchFamily="18" charset="0"/>
                <a:ea typeface="ＭＳ Ｐゴシック" charset="0"/>
                <a:cs typeface="ＭＳ Ｐゴシック" charset="0"/>
              </a:rPr>
              <a:t>C Evolution*</a:t>
            </a:r>
            <a:endParaRPr lang="en-US" baseline="30000" dirty="0">
              <a:latin typeface="Times New Roman" panose="02020603050405020304" pitchFamily="18" charset="0"/>
              <a:ea typeface="ＭＳ Ｐゴシック" charset="0"/>
              <a:cs typeface="ＭＳ Ｐゴシック" charset="0"/>
            </a:endParaRPr>
          </a:p>
        </p:txBody>
      </p:sp>
      <p:pic>
        <p:nvPicPr>
          <p:cNvPr id="43" name="Picture 42" descr="A diagram has 4 main parts. 1. There are 3 sections. 1, specialized applications. 2, specialized operating system. 3, specialized hardware. Notes, vertically integrated, closed, proprietary, slow innovation, small industry. Part 1 points to the remaining parts. 2, many apps. 3, open interface. There are 3 sections. 1, windows, O S, or 2, Linux, or 3, Mac O S. 4, open interface. Microprocessor. Notes, horizontal, open interfaces, rapid innovation, huge industr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508" y="1664112"/>
            <a:ext cx="7314983" cy="4452822"/>
          </a:xfrm>
          <a:prstGeom prst="rect">
            <a:avLst/>
          </a:prstGeom>
        </p:spPr>
      </p:pic>
    </p:spTree>
    <p:extLst>
      <p:ext uri="{BB962C8B-B14F-4D97-AF65-F5344CB8AC3E}">
        <p14:creationId xmlns:p14="http://schemas.microsoft.com/office/powerpoint/2010/main" val="20575818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spAutoFit/>
          </a:bodyPr>
          <a:lstStyle/>
          <a:p>
            <a:pPr lvl="0" eaLnBrk="0" fontAlgn="base" hangingPunct="0">
              <a:lnSpc>
                <a:spcPct val="85000"/>
              </a:lnSpc>
              <a:spcBef>
                <a:spcPct val="0"/>
              </a:spcBef>
              <a:spcAft>
                <a:spcPct val="0"/>
              </a:spcAft>
              <a:buClrTx/>
              <a:defRPr/>
            </a:pPr>
            <a:r>
              <a:rPr lang="en-US" dirty="0" smtClean="0">
                <a:latin typeface="Times New Roman" panose="02020603050405020304" pitchFamily="18" charset="0"/>
                <a:ea typeface="ＭＳ Ｐゴシック" charset="0"/>
                <a:cs typeface="+mj-cs"/>
              </a:rPr>
              <a:t>Traffic Engineering: Difficult Traditional Routing</a:t>
            </a:r>
            <a:endParaRPr lang="en-US" dirty="0">
              <a:latin typeface="Times New Roman" panose="02020603050405020304" pitchFamily="18" charset="0"/>
              <a:ea typeface="ＭＳ Ｐゴシック" charset="0"/>
              <a:cs typeface="+mj-cs"/>
            </a:endParaRPr>
          </a:p>
        </p:txBody>
      </p:sp>
      <p:pic>
        <p:nvPicPr>
          <p:cNvPr id="148" name="Picture 147" descr="6 routers are linked with numbered wires. 4 are arranged in a square, with a router on either side of the square. From the top left of the square moving clockwise, routers v, w, y, x. Left side, router u. Right side, router z. Router v. Link to w, 3. Link to x, 2. Link to u, 2. Router w. Link to z, 5. Link to y, 1. Link to x, 3. Router z. Link to y, 2. Links to server. Router y. Link to x, 1. Router x. Link to u, 1. Router u. Link to w, 5. Links to P 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558" y="1526355"/>
            <a:ext cx="6876884" cy="2402032"/>
          </a:xfrm>
          <a:prstGeom prst="rect">
            <a:avLst/>
          </a:prstGeom>
        </p:spPr>
      </p:pic>
      <p:sp>
        <p:nvSpPr>
          <p:cNvPr id="13" name="Content Placeholder 12"/>
          <p:cNvSpPr>
            <a:spLocks noGrp="1"/>
          </p:cNvSpPr>
          <p:nvPr>
            <p:ph idx="33"/>
          </p:nvPr>
        </p:nvSpPr>
        <p:spPr>
          <a:xfrm>
            <a:off x="505390" y="4142092"/>
            <a:ext cx="8408298" cy="2108239"/>
          </a:xfrm>
        </p:spPr>
        <p:txBody>
          <a:bodyPr wrap="square" lIns="91425" tIns="91425" rIns="91425" bIns="91425">
            <a:spAutoFit/>
          </a:bodyPr>
          <a:lstStyle/>
          <a:p>
            <a:pPr marL="0" lvl="0" indent="0" eaLnBrk="0" fontAlgn="base" hangingPunct="0">
              <a:spcAft>
                <a:spcPct val="0"/>
              </a:spcAft>
              <a:buNone/>
            </a:pPr>
            <a:r>
              <a:rPr lang="en-US" sz="2000" b="1" kern="1200" dirty="0">
                <a:solidFill>
                  <a:srgbClr val="000000"/>
                </a:solidFill>
                <a:latin typeface="Arial (Body)"/>
                <a:ea typeface="ＭＳ Ｐゴシック" charset="0"/>
              </a:rPr>
              <a:t>Q: </a:t>
            </a:r>
            <a:r>
              <a:rPr lang="en-US" sz="2000" kern="1200" dirty="0">
                <a:solidFill>
                  <a:srgbClr val="000000"/>
                </a:solidFill>
                <a:latin typeface="Arial (Body)"/>
                <a:ea typeface="ＭＳ Ｐゴシック" charset="0"/>
              </a:rPr>
              <a:t>what if network operator wants u-to-z traffic to flow along </a:t>
            </a:r>
            <a:r>
              <a:rPr lang="en-US" sz="2000" i="1" kern="1200" dirty="0" smtClean="0">
                <a:solidFill>
                  <a:srgbClr val="000000"/>
                </a:solidFill>
                <a:latin typeface="Arial (Body)"/>
                <a:ea typeface="ＭＳ Ｐゴシック" charset="0"/>
              </a:rPr>
              <a:t>u</a:t>
            </a:r>
            <a:r>
              <a:rPr lang="en-US" sz="100" i="1" kern="1200" dirty="0" smtClean="0">
                <a:solidFill>
                  <a:srgbClr val="000000"/>
                </a:solidFill>
                <a:latin typeface="Arial (Body)"/>
                <a:ea typeface="ＭＳ Ｐゴシック" charset="0"/>
              </a:rPr>
              <a:t> </a:t>
            </a:r>
            <a:r>
              <a:rPr lang="en-US" sz="2000" i="1" kern="1200" dirty="0" smtClean="0">
                <a:solidFill>
                  <a:srgbClr val="000000"/>
                </a:solidFill>
                <a:latin typeface="Arial (Body)"/>
                <a:ea typeface="ＭＳ Ｐゴシック" charset="0"/>
              </a:rPr>
              <a:t>v</a:t>
            </a:r>
            <a:r>
              <a:rPr lang="en-US" sz="100" i="1" kern="1200" dirty="0" smtClean="0">
                <a:solidFill>
                  <a:srgbClr val="000000"/>
                </a:solidFill>
                <a:latin typeface="Arial (Body)"/>
                <a:ea typeface="ＭＳ Ｐゴシック" charset="0"/>
              </a:rPr>
              <a:t> </a:t>
            </a:r>
            <a:r>
              <a:rPr lang="en-US" sz="2000" i="1" kern="1200" dirty="0" smtClean="0">
                <a:solidFill>
                  <a:srgbClr val="000000"/>
                </a:solidFill>
                <a:latin typeface="Arial (Body)"/>
                <a:ea typeface="ＭＳ Ｐゴシック" charset="0"/>
              </a:rPr>
              <a:t>w</a:t>
            </a:r>
            <a:r>
              <a:rPr lang="en-US" sz="100" i="1" kern="1200" dirty="0" smtClean="0">
                <a:solidFill>
                  <a:srgbClr val="000000"/>
                </a:solidFill>
                <a:latin typeface="Arial (Body)"/>
                <a:ea typeface="ＭＳ Ｐゴシック" charset="0"/>
              </a:rPr>
              <a:t> </a:t>
            </a:r>
            <a:r>
              <a:rPr lang="en-US" sz="2000" i="1" kern="1200" dirty="0" smtClean="0">
                <a:solidFill>
                  <a:srgbClr val="000000"/>
                </a:solidFill>
                <a:latin typeface="Arial (Body)"/>
                <a:ea typeface="ＭＳ Ｐゴシック" charset="0"/>
              </a:rPr>
              <a:t>z</a:t>
            </a:r>
            <a:r>
              <a:rPr lang="en-US" sz="2000" kern="1200" dirty="0">
                <a:solidFill>
                  <a:srgbClr val="000000"/>
                </a:solidFill>
                <a:latin typeface="Arial (Body)"/>
                <a:ea typeface="ＭＳ Ｐゴシック" charset="0"/>
              </a:rPr>
              <a:t>, x-to-z traffic to flow </a:t>
            </a:r>
            <a:r>
              <a:rPr lang="en-US" sz="2000" i="1" kern="1200" dirty="0" smtClean="0">
                <a:solidFill>
                  <a:srgbClr val="000000"/>
                </a:solidFill>
                <a:latin typeface="Arial (Body)"/>
                <a:ea typeface="ＭＳ Ｐゴシック" charset="0"/>
              </a:rPr>
              <a:t>x</a:t>
            </a:r>
            <a:r>
              <a:rPr lang="en-US" sz="100" i="1" kern="1200" dirty="0" smtClean="0">
                <a:solidFill>
                  <a:srgbClr val="000000"/>
                </a:solidFill>
                <a:latin typeface="Arial (Body)"/>
                <a:ea typeface="ＭＳ Ｐゴシック" charset="0"/>
              </a:rPr>
              <a:t> </a:t>
            </a:r>
            <a:r>
              <a:rPr lang="en-US" sz="2000" i="1" kern="1200" dirty="0" smtClean="0">
                <a:solidFill>
                  <a:srgbClr val="000000"/>
                </a:solidFill>
                <a:latin typeface="Arial (Body)"/>
                <a:ea typeface="ＭＳ Ｐゴシック" charset="0"/>
              </a:rPr>
              <a:t>w</a:t>
            </a:r>
            <a:r>
              <a:rPr lang="en-US" sz="100" i="1" kern="1200" dirty="0" smtClean="0">
                <a:solidFill>
                  <a:srgbClr val="000000"/>
                </a:solidFill>
                <a:latin typeface="Arial (Body)"/>
                <a:ea typeface="ＭＳ Ｐゴシック" charset="0"/>
              </a:rPr>
              <a:t> </a:t>
            </a:r>
            <a:r>
              <a:rPr lang="en-US" sz="2000" i="1" kern="1200" dirty="0" smtClean="0">
                <a:solidFill>
                  <a:srgbClr val="000000"/>
                </a:solidFill>
                <a:latin typeface="Arial (Body)"/>
                <a:ea typeface="ＭＳ Ｐゴシック" charset="0"/>
              </a:rPr>
              <a:t>y</a:t>
            </a:r>
            <a:r>
              <a:rPr lang="en-US" sz="100" i="1" kern="1200" dirty="0" smtClean="0">
                <a:solidFill>
                  <a:srgbClr val="000000"/>
                </a:solidFill>
                <a:latin typeface="Arial (Body)"/>
                <a:ea typeface="ＭＳ Ｐゴシック" charset="0"/>
              </a:rPr>
              <a:t> </a:t>
            </a:r>
            <a:r>
              <a:rPr lang="en-US" sz="2000" i="1" kern="1200" dirty="0" smtClean="0">
                <a:solidFill>
                  <a:srgbClr val="000000"/>
                </a:solidFill>
                <a:latin typeface="Arial (Body)"/>
                <a:ea typeface="ＭＳ Ｐゴシック" charset="0"/>
              </a:rPr>
              <a:t>z</a:t>
            </a:r>
            <a:r>
              <a:rPr lang="en-US" sz="2000" kern="1200" dirty="0">
                <a:solidFill>
                  <a:srgbClr val="000000"/>
                </a:solidFill>
                <a:latin typeface="Arial (Body)"/>
                <a:ea typeface="ＭＳ Ｐゴシック" charset="0"/>
              </a:rPr>
              <a:t>?</a:t>
            </a:r>
          </a:p>
          <a:p>
            <a:pPr marL="0" lvl="0" indent="0" eaLnBrk="0" fontAlgn="base" hangingPunct="0">
              <a:spcAft>
                <a:spcPct val="0"/>
              </a:spcAft>
              <a:buNone/>
            </a:pPr>
            <a:r>
              <a:rPr lang="en-US" sz="2000" b="1" kern="1200" dirty="0">
                <a:solidFill>
                  <a:srgbClr val="000000"/>
                </a:solidFill>
                <a:latin typeface="Arial (Body)"/>
                <a:ea typeface="ＭＳ Ｐゴシック" charset="0"/>
              </a:rPr>
              <a:t>A: </a:t>
            </a:r>
            <a:r>
              <a:rPr lang="en-US" sz="2000" kern="1200" dirty="0">
                <a:solidFill>
                  <a:srgbClr val="000000"/>
                </a:solidFill>
                <a:latin typeface="Arial (Body)"/>
                <a:ea typeface="ＭＳ Ｐゴシック" charset="0"/>
              </a:rPr>
              <a:t>need to define link weights so traffic routing algorithm computes routes accordingly (or need a new routing algorithm</a:t>
            </a:r>
            <a:r>
              <a:rPr lang="en-US" sz="2000" kern="1200" dirty="0" smtClean="0">
                <a:solidFill>
                  <a:srgbClr val="000000"/>
                </a:solidFill>
                <a:latin typeface="Arial (Body)"/>
                <a:ea typeface="ＭＳ Ｐゴシック" charset="0"/>
              </a:rPr>
              <a:t>)!</a:t>
            </a:r>
          </a:p>
          <a:p>
            <a:pPr marL="0" indent="0" eaLnBrk="0" fontAlgn="base" hangingPunct="0">
              <a:spcAft>
                <a:spcPct val="0"/>
              </a:spcAft>
              <a:buNone/>
            </a:pPr>
            <a:r>
              <a:rPr lang="en-US" sz="2000" b="1" kern="1200" dirty="0" smtClean="0">
                <a:solidFill>
                  <a:srgbClr val="000000"/>
                </a:solidFill>
                <a:latin typeface="Arial (Body)"/>
                <a:ea typeface="ＭＳ Ｐゴシック" charset="0"/>
              </a:rPr>
              <a:t>Link </a:t>
            </a:r>
            <a:r>
              <a:rPr lang="en-US" sz="2000" b="1" kern="1200" dirty="0">
                <a:solidFill>
                  <a:srgbClr val="000000"/>
                </a:solidFill>
                <a:latin typeface="Arial (Body)"/>
                <a:ea typeface="ＭＳ Ｐゴシック" charset="0"/>
              </a:rPr>
              <a:t>weights are only control “knobs”: wrong</a:t>
            </a:r>
            <a:r>
              <a:rPr lang="en-US" sz="2000" b="1" kern="1200" dirty="0" smtClean="0">
                <a:solidFill>
                  <a:srgbClr val="000000"/>
                </a:solidFill>
                <a:latin typeface="Arial (Body)"/>
                <a:ea typeface="ＭＳ Ｐゴシック" charset="0"/>
              </a:rPr>
              <a:t>!</a:t>
            </a:r>
            <a:endParaRPr lang="en-US" sz="2000" b="1" kern="1200" dirty="0">
              <a:solidFill>
                <a:srgbClr val="000000"/>
              </a:solidFill>
              <a:latin typeface="Arial (Body)"/>
              <a:ea typeface="ＭＳ Ｐゴシック" charset="0"/>
            </a:endParaRPr>
          </a:p>
        </p:txBody>
      </p:sp>
    </p:spTree>
    <p:extLst>
      <p:ext uri="{BB962C8B-B14F-4D97-AF65-F5344CB8AC3E}">
        <p14:creationId xmlns:p14="http://schemas.microsoft.com/office/powerpoint/2010/main" val="24785160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charset="0"/>
                <a:cs typeface="+mj-cs"/>
              </a:rPr>
              <a:t>Traffic Engineering: Difficult </a:t>
            </a:r>
            <a:r>
              <a:rPr lang="en-US" sz="2000" b="0" dirty="0" smtClean="0">
                <a:latin typeface="Times New Roman" panose="02020603050405020304" pitchFamily="18" charset="0"/>
                <a:ea typeface="ＭＳ Ｐゴシック" charset="0"/>
                <a:cs typeface="+mj-cs"/>
              </a:rPr>
              <a:t>(1 of 2)</a:t>
            </a:r>
            <a:endParaRPr lang="en-US" sz="2000" b="0" dirty="0">
              <a:latin typeface="Times New Roman" panose="02020603050405020304" pitchFamily="18" charset="0"/>
              <a:ea typeface="ＭＳ Ｐゴシック" charset="0"/>
              <a:cs typeface="+mj-cs"/>
            </a:endParaRPr>
          </a:p>
        </p:txBody>
      </p:sp>
      <p:pic>
        <p:nvPicPr>
          <p:cNvPr id="4" name="Picture 3" descr="6 routers are linked with numbered wires. 4 are arranged in a square, with a router on either side of the square. From the top left of the square moving clockwise, routers v, w, y, x. Left side, router u. Right side, router z. Router v. Link to w, 3. Link to x, 2. Link to u, 2. Router w. Link to z, 5. Link to y, 1. Link to x, 3. Router z. Link to y, 2. Links to server. Router y. Link to x, 1. Router x. Link to u, 1. Router u. Link to w, 5. Links to P C. From P C, arrows point through router U and splits. 1, up to router v. 2, down to router 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558" y="1721984"/>
            <a:ext cx="6876884" cy="2402032"/>
          </a:xfrm>
          <a:prstGeom prst="rect">
            <a:avLst/>
          </a:prstGeom>
        </p:spPr>
      </p:pic>
      <p:sp>
        <p:nvSpPr>
          <p:cNvPr id="3" name="Content Placeholder 2"/>
          <p:cNvSpPr>
            <a:spLocks noGrp="1"/>
          </p:cNvSpPr>
          <p:nvPr>
            <p:ph type="body" idx="1"/>
          </p:nvPr>
        </p:nvSpPr>
        <p:spPr>
          <a:xfrm>
            <a:off x="588723" y="4533350"/>
            <a:ext cx="8229600" cy="1484992"/>
          </a:xfrm>
        </p:spPr>
        <p:txBody>
          <a:bodyPr wrap="square" lIns="91425" tIns="91425" rIns="91425" bIns="91425">
            <a:spAutoFit/>
          </a:bodyPr>
          <a:lstStyle/>
          <a:p>
            <a:pPr marL="0" lvl="0" indent="0" eaLnBrk="0" fontAlgn="base" hangingPunct="0">
              <a:spcAft>
                <a:spcPct val="0"/>
              </a:spcAft>
              <a:buNone/>
            </a:pPr>
            <a:r>
              <a:rPr lang="en-US" sz="2400" b="1" kern="1200" dirty="0">
                <a:solidFill>
                  <a:srgbClr val="000000"/>
                </a:solidFill>
                <a:latin typeface="Arial (Body)"/>
                <a:ea typeface="ＭＳ Ｐゴシック" charset="0"/>
              </a:rPr>
              <a:t>Q: </a:t>
            </a:r>
            <a:r>
              <a:rPr lang="en-US" sz="2400" kern="1200" dirty="0">
                <a:solidFill>
                  <a:srgbClr val="000000"/>
                </a:solidFill>
                <a:latin typeface="Arial (Body)"/>
                <a:ea typeface="ＭＳ Ｐゴシック" charset="0"/>
              </a:rPr>
              <a:t>what if network operator wants to </a:t>
            </a:r>
            <a:r>
              <a:rPr lang="en-US" sz="2400" kern="1200" dirty="0" smtClean="0">
                <a:solidFill>
                  <a:srgbClr val="000000"/>
                </a:solidFill>
                <a:latin typeface="Arial (Body)"/>
                <a:ea typeface="ＭＳ Ｐゴシック" charset="0"/>
              </a:rPr>
              <a:t>split u-to-z traffic along u</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v</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w</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z </a:t>
            </a:r>
            <a:r>
              <a:rPr lang="en-US" sz="2400" b="1" kern="1200" dirty="0">
                <a:solidFill>
                  <a:srgbClr val="000000"/>
                </a:solidFill>
                <a:latin typeface="Arial (Body)"/>
                <a:ea typeface="ＭＳ Ｐゴシック" charset="0"/>
              </a:rPr>
              <a:t>and</a:t>
            </a:r>
            <a:r>
              <a:rPr lang="en-US" sz="2400" kern="1200" dirty="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u</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x</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y</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z </a:t>
            </a:r>
            <a:r>
              <a:rPr lang="en-US" sz="2400" kern="1200" dirty="0">
                <a:solidFill>
                  <a:srgbClr val="000000"/>
                </a:solidFill>
                <a:latin typeface="Arial (Body)"/>
                <a:ea typeface="ＭＳ Ｐゴシック" charset="0"/>
              </a:rPr>
              <a:t>(load balancing)?</a:t>
            </a:r>
          </a:p>
          <a:p>
            <a:pPr marL="0" lvl="0" indent="0" eaLnBrk="0" fontAlgn="base" hangingPunct="0">
              <a:spcAft>
                <a:spcPct val="0"/>
              </a:spcAft>
              <a:buNone/>
            </a:pPr>
            <a:r>
              <a:rPr lang="en-US" sz="2400" b="1" kern="1200" dirty="0">
                <a:solidFill>
                  <a:srgbClr val="000000"/>
                </a:solidFill>
                <a:latin typeface="Arial (Body)"/>
                <a:ea typeface="ＭＳ Ｐゴシック" charset="0"/>
              </a:rPr>
              <a:t>A: </a:t>
            </a:r>
            <a:r>
              <a:rPr lang="en-US" sz="2400" kern="1200" dirty="0">
                <a:solidFill>
                  <a:srgbClr val="000000"/>
                </a:solidFill>
                <a:latin typeface="Arial (Body)"/>
                <a:ea typeface="ＭＳ Ｐゴシック" charset="0"/>
              </a:rPr>
              <a:t>can’t do it (or need a new routing algorithm</a:t>
            </a:r>
            <a:r>
              <a:rPr lang="en-US" sz="2400" kern="1200" dirty="0" smtClean="0">
                <a:solidFill>
                  <a:srgbClr val="000000"/>
                </a:solidFill>
                <a:latin typeface="Arial (Body)"/>
                <a:ea typeface="ＭＳ Ｐゴシック" charset="0"/>
              </a:rPr>
              <a:t>)</a:t>
            </a:r>
          </a:p>
        </p:txBody>
      </p:sp>
    </p:spTree>
    <p:extLst>
      <p:ext uri="{BB962C8B-B14F-4D97-AF65-F5344CB8AC3E}">
        <p14:creationId xmlns:p14="http://schemas.microsoft.com/office/powerpoint/2010/main" val="39143282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charset="0"/>
                <a:cs typeface="+mj-cs"/>
              </a:rPr>
              <a:t>Traffic Engineering: Difficult </a:t>
            </a:r>
            <a:r>
              <a:rPr lang="en-US" sz="2000" b="0" dirty="0" smtClean="0">
                <a:latin typeface="Times New Roman" panose="02020603050405020304" pitchFamily="18" charset="0"/>
                <a:ea typeface="ＭＳ Ｐゴシック" charset="0"/>
                <a:cs typeface="+mj-cs"/>
              </a:rPr>
              <a:t>(2 of 2)</a:t>
            </a:r>
            <a:endParaRPr lang="en-US" sz="2000" b="0" dirty="0">
              <a:latin typeface="Times New Roman" panose="02020603050405020304" pitchFamily="18" charset="0"/>
              <a:ea typeface="ＭＳ Ｐゴシック" charset="0"/>
              <a:cs typeface="+mj-cs"/>
            </a:endParaRPr>
          </a:p>
        </p:txBody>
      </p:sp>
      <p:pic>
        <p:nvPicPr>
          <p:cNvPr id="97" name="Picture 96" descr="6 routers are linked with numbered wires. 4 are arranged in a square, with a router on either side of the square. From the top left of the square moving clockwise, routers v, w, y, x. Left side, router u. Right side, router z. Router v. Link to w, 3. Link to x, 2. Link to u, 2. Router w. Link to z, 5. Link to y, 1. Link to x, 3. Router z. Link to y, 2. Links to server. Router y. Link to x, 1. Router x. Link to u, 1. Router u. Link to w, 5. Links to P C. From P C, an arrow points through router u, v, and w, to router z. From below router x, another arrow points through router w, and y, to router z."/>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558" y="1636066"/>
            <a:ext cx="6876884" cy="2603218"/>
          </a:xfrm>
          <a:prstGeom prst="rect">
            <a:avLst/>
          </a:prstGeom>
        </p:spPr>
      </p:pic>
      <p:sp>
        <p:nvSpPr>
          <p:cNvPr id="14" name="Content Placeholder 13"/>
          <p:cNvSpPr>
            <a:spLocks noGrp="1"/>
          </p:cNvSpPr>
          <p:nvPr>
            <p:ph idx="4294967295"/>
          </p:nvPr>
        </p:nvSpPr>
        <p:spPr>
          <a:xfrm>
            <a:off x="457200" y="4596619"/>
            <a:ext cx="8229601" cy="1392237"/>
          </a:xfrm>
        </p:spPr>
        <p:txBody>
          <a:bodyPr wrap="square" lIns="91425" tIns="91425" rIns="91425" bIns="91425">
            <a:spAutoFit/>
          </a:bodyPr>
          <a:lstStyle/>
          <a:p>
            <a:pPr marL="0" lvl="0" indent="0" eaLnBrk="0" fontAlgn="base" hangingPunct="0">
              <a:spcAft>
                <a:spcPct val="0"/>
              </a:spcAft>
              <a:buNone/>
            </a:pPr>
            <a:r>
              <a:rPr lang="en-US" sz="2200" b="1" kern="1200" dirty="0">
                <a:solidFill>
                  <a:srgbClr val="000000"/>
                </a:solidFill>
                <a:latin typeface="Arial (Body)"/>
                <a:ea typeface="ＭＳ Ｐゴシック" charset="0"/>
              </a:rPr>
              <a:t>Q: </a:t>
            </a:r>
            <a:r>
              <a:rPr lang="en-US" sz="2200" kern="1200" dirty="0">
                <a:solidFill>
                  <a:srgbClr val="000000"/>
                </a:solidFill>
                <a:latin typeface="Arial (Body)"/>
                <a:ea typeface="ＭＳ Ｐゴシック" charset="0"/>
              </a:rPr>
              <a:t>what if w wants to route blue and red traffic differently?</a:t>
            </a:r>
          </a:p>
          <a:p>
            <a:pPr marL="355600" lvl="0" indent="-355600" eaLnBrk="0" fontAlgn="base" hangingPunct="0">
              <a:spcAft>
                <a:spcPct val="0"/>
              </a:spcAft>
              <a:buNone/>
            </a:pPr>
            <a:r>
              <a:rPr lang="en-US" sz="2200" b="1" kern="1200" dirty="0" smtClean="0">
                <a:solidFill>
                  <a:srgbClr val="000000"/>
                </a:solidFill>
                <a:latin typeface="Arial (Body)"/>
                <a:ea typeface="ＭＳ Ｐゴシック" charset="0"/>
              </a:rPr>
              <a:t>A</a:t>
            </a:r>
            <a:r>
              <a:rPr lang="en-US" sz="2200" b="1" kern="1200" dirty="0">
                <a:solidFill>
                  <a:srgbClr val="000000"/>
                </a:solidFill>
                <a:latin typeface="Arial (Body)"/>
                <a:ea typeface="ＭＳ Ｐゴシック" charset="0"/>
              </a:rPr>
              <a:t>: </a:t>
            </a:r>
            <a:r>
              <a:rPr lang="en-US" sz="2200" kern="1200" dirty="0">
                <a:solidFill>
                  <a:srgbClr val="000000"/>
                </a:solidFill>
                <a:latin typeface="Arial (Body)"/>
                <a:ea typeface="ＭＳ Ｐゴシック" charset="0"/>
              </a:rPr>
              <a:t>can’t do it (with destination based forwarding, and </a:t>
            </a:r>
            <a:r>
              <a:rPr lang="en-US" sz="2200" kern="1200" dirty="0" smtClean="0">
                <a:solidFill>
                  <a:srgbClr val="000000"/>
                </a:solidFill>
                <a:latin typeface="Arial (Body)"/>
                <a:ea typeface="ＭＳ Ｐゴシック" charset="0"/>
              </a:rPr>
              <a:t>L</a:t>
            </a:r>
            <a:r>
              <a:rPr lang="en-US" sz="100" kern="1200" dirty="0" smtClean="0">
                <a:solidFill>
                  <a:srgbClr val="000000"/>
                </a:solidFill>
                <a:latin typeface="Arial (Body)"/>
                <a:ea typeface="ＭＳ Ｐゴシック" charset="0"/>
              </a:rPr>
              <a:t> </a:t>
            </a:r>
            <a:r>
              <a:rPr lang="en-US" sz="2200" kern="1200" dirty="0" smtClean="0">
                <a:solidFill>
                  <a:srgbClr val="000000"/>
                </a:solidFill>
                <a:latin typeface="Arial (Body)"/>
                <a:ea typeface="ＭＳ Ｐゴシック" charset="0"/>
              </a:rPr>
              <a:t>S, D</a:t>
            </a:r>
            <a:r>
              <a:rPr lang="en-US" sz="100" kern="1200" dirty="0" smtClean="0">
                <a:solidFill>
                  <a:srgbClr val="000000"/>
                </a:solidFill>
                <a:latin typeface="Arial (Body)"/>
                <a:ea typeface="ＭＳ Ｐゴシック" charset="0"/>
              </a:rPr>
              <a:t> </a:t>
            </a:r>
            <a:r>
              <a:rPr lang="en-US" sz="2200" kern="1200" dirty="0" smtClean="0">
                <a:solidFill>
                  <a:srgbClr val="000000"/>
                </a:solidFill>
                <a:latin typeface="Arial (Body)"/>
                <a:ea typeface="ＭＳ Ｐゴシック" charset="0"/>
              </a:rPr>
              <a:t>V </a:t>
            </a:r>
            <a:r>
              <a:rPr lang="en-US" sz="2200" kern="1200" dirty="0">
                <a:solidFill>
                  <a:srgbClr val="000000"/>
                </a:solidFill>
                <a:latin typeface="Arial (Body)"/>
                <a:ea typeface="ＭＳ Ｐゴシック" charset="0"/>
              </a:rPr>
              <a:t>routing)</a:t>
            </a:r>
          </a:p>
        </p:txBody>
      </p:sp>
    </p:spTree>
    <p:extLst>
      <p:ext uri="{BB962C8B-B14F-4D97-AF65-F5344CB8AC3E}">
        <p14:creationId xmlns:p14="http://schemas.microsoft.com/office/powerpoint/2010/main" val="24068165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9143"/>
            <a:ext cx="8229600" cy="707856"/>
          </a:xfrm>
        </p:spPr>
        <p:txBody>
          <a:bodyPr tIns="91425" anchor="ctr">
            <a:sp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ＭＳ Ｐゴシック" charset="0"/>
              </a:rPr>
              <a:t>Software Defined Networking (S</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D</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N) </a:t>
            </a:r>
            <a:r>
              <a:rPr lang="en-US" sz="2000" b="0" kern="1200" dirty="0" smtClean="0">
                <a:latin typeface="Times New Roman" panose="02020603050405020304" pitchFamily="18" charset="0"/>
                <a:ea typeface="ＭＳ Ｐゴシック" charset="0"/>
              </a:rPr>
              <a:t>(3 of 3)</a:t>
            </a:r>
            <a:endParaRPr lang="en-US" sz="2000" b="0" kern="1200" dirty="0">
              <a:latin typeface="Times New Roman" panose="02020603050405020304" pitchFamily="18" charset="0"/>
              <a:ea typeface="ＭＳ Ｐゴシック" charset="0"/>
            </a:endParaRPr>
          </a:p>
        </p:txBody>
      </p:sp>
      <p:pic>
        <p:nvPicPr>
          <p:cNvPr id="14" name="Picture 13" descr="A diagram is divided in 2 parts, above and below. There are 4 steps. Below, data plane. 5 linked routers are stretched, with tables between the tops and bottoms of each. Step 1 points to a table. Generalized flow based forwarding. For example, Open Flow. Above each table is part, C A. The top of each router points up, to above, control plane. Step 2 points to the line dividing data and control planes. Control, data plane separation. The arrows point to part, remote controller. Below remote controller, there are 5 tables, which point down to the tables below, in the routers. On either side of the part, there is a sever. Above remote control are 3 other parts, routing, access control, and load balance. Step 3 points to load balance. Control plane functions external to data plane switches. Step 4 points to routing and access control. Programmable control applica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362" y="1755180"/>
            <a:ext cx="6841276" cy="4139223"/>
          </a:xfrm>
          <a:prstGeom prst="rect">
            <a:avLst/>
          </a:prstGeom>
        </p:spPr>
      </p:pic>
    </p:spTree>
    <p:extLst>
      <p:ext uri="{BB962C8B-B14F-4D97-AF65-F5344CB8AC3E}">
        <p14:creationId xmlns:p14="http://schemas.microsoft.com/office/powerpoint/2010/main" val="26555367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ＭＳ Ｐゴシック" charset="0"/>
              </a:rPr>
              <a:t>S</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D</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N Perspective: Data Plane Switches</a:t>
            </a:r>
            <a:endParaRPr lang="en-US" kern="1200"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4724400" cy="4724340"/>
          </a:xfrm>
        </p:spPr>
        <p:txBody>
          <a:bodyPr wrap="square" lIns="91425" tIns="91425" rIns="91425" bIns="91425">
            <a:spAutoFit/>
          </a:bodyPr>
          <a:lstStyle/>
          <a:p>
            <a:pPr marL="0" lvl="0" indent="0" eaLnBrk="0" fontAlgn="base" hangingPunct="0">
              <a:spcAft>
                <a:spcPct val="0"/>
              </a:spcAft>
              <a:buNone/>
            </a:pPr>
            <a:r>
              <a:rPr lang="en-US" sz="2000" b="1" dirty="0">
                <a:solidFill>
                  <a:srgbClr val="000000"/>
                </a:solidFill>
                <a:latin typeface="Arial (Body)"/>
                <a:ea typeface="ＭＳ Ｐゴシック" charset="0"/>
              </a:rPr>
              <a:t>Data plane switches</a:t>
            </a:r>
          </a:p>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fast, simple, commodity switches implementing generalized data-plane forwarding (Section 4.4) in hardware</a:t>
            </a:r>
          </a:p>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switch flow table computed, installed by controller</a:t>
            </a:r>
          </a:p>
          <a:p>
            <a:pPr marL="255651" lvl="0" indent="-255651" eaLnBrk="0" fontAlgn="base" hangingPunct="0">
              <a:spcAft>
                <a:spcPct val="0"/>
              </a:spcAft>
              <a:buFont typeface="Arial" panose="020B0604020202020204" pitchFamily="34" charset="0"/>
              <a:buChar char="•"/>
            </a:pPr>
            <a:r>
              <a:rPr lang="en-US" sz="20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P</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I for </a:t>
            </a:r>
            <a:r>
              <a:rPr lang="en-US" sz="2000" dirty="0">
                <a:solidFill>
                  <a:srgbClr val="000000"/>
                </a:solidFill>
                <a:latin typeface="Arial (Body)"/>
                <a:ea typeface="ＭＳ Ｐゴシック" charset="0"/>
              </a:rPr>
              <a:t>table-based switch control (e.g., OpenFlow)</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defines what is controllable and what is not</a:t>
            </a:r>
          </a:p>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protocol for communicating with controller (e.g., OpenFlow</a:t>
            </a:r>
            <a:r>
              <a:rPr lang="en-US" sz="2000" dirty="0" smtClean="0">
                <a:solidFill>
                  <a:srgbClr val="000000"/>
                </a:solidFill>
                <a:latin typeface="Arial (Body)"/>
                <a:ea typeface="ＭＳ Ｐゴシック" charset="0"/>
              </a:rPr>
              <a:t>)</a:t>
            </a:r>
            <a:endParaRPr lang="en-US" sz="2000" dirty="0">
              <a:solidFill>
                <a:srgbClr val="000000"/>
              </a:solidFill>
              <a:latin typeface="Arial (Body)"/>
              <a:ea typeface="ＭＳ Ｐゴシック" charset="0"/>
            </a:endParaRPr>
          </a:p>
        </p:txBody>
      </p:sp>
      <p:pic>
        <p:nvPicPr>
          <p:cNvPr id="4" name="Picture 3" descr="There are 3 parts in a diagram. The bottom part is highlighted, the 2 parts above are blocked out. Part, data plane. There is a group of 5 linked S D N controlled switch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648" y="1806974"/>
            <a:ext cx="3332152" cy="4310791"/>
          </a:xfrm>
          <a:prstGeom prst="rect">
            <a:avLst/>
          </a:prstGeom>
        </p:spPr>
      </p:pic>
    </p:spTree>
    <p:extLst>
      <p:ext uri="{BB962C8B-B14F-4D97-AF65-F5344CB8AC3E}">
        <p14:creationId xmlns:p14="http://schemas.microsoft.com/office/powerpoint/2010/main" val="34307683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ＭＳ Ｐゴシック" charset="0"/>
              </a:rPr>
              <a:t>S</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D</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N Perspective: S</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D</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N Controller</a:t>
            </a:r>
            <a:endParaRPr lang="en-US" kern="1200" dirty="0">
              <a:latin typeface="Times New Roman" panose="02020603050405020304" pitchFamily="18" charset="0"/>
              <a:ea typeface="ＭＳ Ｐゴシック" charset="0"/>
            </a:endParaRPr>
          </a:p>
        </p:txBody>
      </p:sp>
      <p:sp>
        <p:nvSpPr>
          <p:cNvPr id="4" name="Content Placeholder 3"/>
          <p:cNvSpPr>
            <a:spLocks noGrp="1"/>
          </p:cNvSpPr>
          <p:nvPr>
            <p:ph idx="1"/>
          </p:nvPr>
        </p:nvSpPr>
        <p:spPr>
          <a:xfrm>
            <a:off x="457200" y="1600200"/>
            <a:ext cx="4343400" cy="4525963"/>
          </a:xfrm>
        </p:spPr>
        <p:txBody>
          <a:bodyPr/>
          <a:lstStyle/>
          <a:p>
            <a:pPr marL="0" lvl="0" indent="0" eaLnBrk="0" fontAlgn="base" hangingPunct="0">
              <a:spcAft>
                <a:spcPct val="0"/>
              </a:spcAft>
              <a:buNone/>
            </a:pPr>
            <a:r>
              <a:rPr lang="en-US" sz="2000" b="1" kern="1200" dirty="0" smtClean="0">
                <a:solidFill>
                  <a:srgbClr val="000000"/>
                </a:solidFill>
                <a:latin typeface="Arial (Body)"/>
                <a:ea typeface="ＭＳ Ｐゴシック" charset="0"/>
              </a:rPr>
              <a:t>S</a:t>
            </a:r>
            <a:r>
              <a:rPr lang="en-US" sz="100" b="1" kern="1200" dirty="0" smtClean="0">
                <a:solidFill>
                  <a:srgbClr val="000000"/>
                </a:solidFill>
                <a:latin typeface="Arial (Body)"/>
                <a:ea typeface="ＭＳ Ｐゴシック" charset="0"/>
              </a:rPr>
              <a:t> </a:t>
            </a:r>
            <a:r>
              <a:rPr lang="en-US" sz="2000" b="1" kern="1200" dirty="0" smtClean="0">
                <a:solidFill>
                  <a:srgbClr val="000000"/>
                </a:solidFill>
                <a:latin typeface="Arial (Body)"/>
                <a:ea typeface="ＭＳ Ｐゴシック" charset="0"/>
              </a:rPr>
              <a:t>D</a:t>
            </a:r>
            <a:r>
              <a:rPr lang="en-US" sz="100" b="1" kern="1200" dirty="0" smtClean="0">
                <a:solidFill>
                  <a:srgbClr val="000000"/>
                </a:solidFill>
                <a:latin typeface="Arial (Body)"/>
                <a:ea typeface="ＭＳ Ｐゴシック" charset="0"/>
              </a:rPr>
              <a:t> </a:t>
            </a:r>
            <a:r>
              <a:rPr lang="en-US" sz="2000" b="1" kern="1200" dirty="0" smtClean="0">
                <a:solidFill>
                  <a:srgbClr val="000000"/>
                </a:solidFill>
                <a:latin typeface="Arial (Body)"/>
                <a:ea typeface="ＭＳ Ｐゴシック" charset="0"/>
              </a:rPr>
              <a:t>N </a:t>
            </a:r>
            <a:r>
              <a:rPr lang="en-US" sz="2000" b="1" kern="1200" dirty="0">
                <a:solidFill>
                  <a:srgbClr val="000000"/>
                </a:solidFill>
                <a:latin typeface="Arial (Body)"/>
                <a:ea typeface="ＭＳ Ｐゴシック" charset="0"/>
              </a:rPr>
              <a:t>controller (network </a:t>
            </a:r>
            <a:r>
              <a:rPr lang="en-US" sz="2000" b="1" kern="1200" dirty="0" smtClean="0">
                <a:solidFill>
                  <a:srgbClr val="000000"/>
                </a:solidFill>
                <a:latin typeface="Arial (Body)"/>
                <a:ea typeface="ＭＳ Ｐゴシック" charset="0"/>
              </a:rPr>
              <a:t>O</a:t>
            </a:r>
            <a:r>
              <a:rPr lang="en-US" sz="100" b="1" kern="1200" dirty="0" smtClean="0">
                <a:solidFill>
                  <a:srgbClr val="000000"/>
                </a:solidFill>
                <a:latin typeface="Arial (Body)"/>
                <a:ea typeface="ＭＳ Ｐゴシック" charset="0"/>
              </a:rPr>
              <a:t> </a:t>
            </a:r>
            <a:r>
              <a:rPr lang="en-US" sz="2000" b="1" kern="1200" dirty="0" smtClean="0">
                <a:solidFill>
                  <a:srgbClr val="000000"/>
                </a:solidFill>
                <a:latin typeface="Arial (Body)"/>
                <a:ea typeface="ＭＳ Ｐゴシック" charset="0"/>
              </a:rPr>
              <a:t>S):</a:t>
            </a:r>
            <a:endParaRPr lang="en-US" sz="2000" b="1" kern="12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pPr>
            <a:r>
              <a:rPr lang="en-US" sz="2000" kern="1200" dirty="0">
                <a:solidFill>
                  <a:srgbClr val="000000"/>
                </a:solidFill>
                <a:latin typeface="Arial (Body)"/>
                <a:ea typeface="ＭＳ Ｐゴシック" charset="0"/>
              </a:rPr>
              <a:t>maintain network state information</a:t>
            </a:r>
          </a:p>
          <a:p>
            <a:pPr marL="255651" lvl="0" indent="-255651" eaLnBrk="0" fontAlgn="base" hangingPunct="0">
              <a:spcAft>
                <a:spcPct val="0"/>
              </a:spcAft>
              <a:buFont typeface="Arial" panose="020B0604020202020204" pitchFamily="34" charset="0"/>
            </a:pPr>
            <a:r>
              <a:rPr lang="en-US" sz="2000" kern="1200" dirty="0">
                <a:solidFill>
                  <a:srgbClr val="000000"/>
                </a:solidFill>
                <a:latin typeface="Arial (Body)"/>
                <a:ea typeface="ＭＳ Ｐゴシック" charset="0"/>
              </a:rPr>
              <a:t>interacts with network control applications “above” via northbound </a:t>
            </a:r>
            <a:r>
              <a:rPr lang="en-US" sz="2000" kern="1200" dirty="0" smtClean="0">
                <a:solidFill>
                  <a:srgbClr val="000000"/>
                </a:solidFill>
                <a:latin typeface="Arial (Body)"/>
                <a:ea typeface="ＭＳ Ｐゴシック" charset="0"/>
              </a:rPr>
              <a:t>A</a:t>
            </a:r>
            <a:r>
              <a:rPr lang="en-US" sz="100" kern="1200" dirty="0" smtClean="0">
                <a:solidFill>
                  <a:srgbClr val="000000"/>
                </a:solidFill>
                <a:latin typeface="Arial (Body)"/>
                <a:ea typeface="ＭＳ Ｐゴシック" charset="0"/>
              </a:rPr>
              <a:t> </a:t>
            </a:r>
            <a:r>
              <a:rPr lang="en-US" sz="2000" kern="1200" dirty="0" smtClean="0">
                <a:solidFill>
                  <a:srgbClr val="000000"/>
                </a:solidFill>
                <a:latin typeface="Arial (Body)"/>
                <a:ea typeface="ＭＳ Ｐゴシック" charset="0"/>
              </a:rPr>
              <a:t>P</a:t>
            </a:r>
            <a:r>
              <a:rPr lang="en-US" sz="100" kern="1200" dirty="0" smtClean="0">
                <a:solidFill>
                  <a:srgbClr val="000000"/>
                </a:solidFill>
                <a:latin typeface="Arial (Body)"/>
                <a:ea typeface="ＭＳ Ｐゴシック" charset="0"/>
              </a:rPr>
              <a:t> </a:t>
            </a:r>
            <a:r>
              <a:rPr lang="en-US" sz="2000" kern="1200" dirty="0" smtClean="0">
                <a:solidFill>
                  <a:srgbClr val="000000"/>
                </a:solidFill>
                <a:latin typeface="Arial (Body)"/>
                <a:ea typeface="ＭＳ Ｐゴシック" charset="0"/>
              </a:rPr>
              <a:t>I</a:t>
            </a:r>
            <a:endParaRPr lang="en-US" sz="2000" kern="12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pPr>
            <a:r>
              <a:rPr lang="en-US" sz="2000" kern="1200" dirty="0">
                <a:solidFill>
                  <a:srgbClr val="000000"/>
                </a:solidFill>
                <a:latin typeface="Arial (Body)"/>
                <a:ea typeface="ＭＳ Ｐゴシック" charset="0"/>
              </a:rPr>
              <a:t>interacts with network switches “below” via southbound </a:t>
            </a:r>
            <a:r>
              <a:rPr lang="en-US" sz="2000" kern="1200" dirty="0" smtClean="0">
                <a:solidFill>
                  <a:srgbClr val="000000"/>
                </a:solidFill>
                <a:latin typeface="Arial (Body)"/>
                <a:ea typeface="ＭＳ Ｐゴシック" charset="0"/>
              </a:rPr>
              <a:t>A</a:t>
            </a:r>
            <a:r>
              <a:rPr lang="en-US" sz="100" kern="1200" dirty="0" smtClean="0">
                <a:solidFill>
                  <a:srgbClr val="000000"/>
                </a:solidFill>
                <a:latin typeface="Arial (Body)"/>
                <a:ea typeface="ＭＳ Ｐゴシック" charset="0"/>
              </a:rPr>
              <a:t> </a:t>
            </a:r>
            <a:r>
              <a:rPr lang="en-US" sz="2000" kern="1200" dirty="0" smtClean="0">
                <a:solidFill>
                  <a:srgbClr val="000000"/>
                </a:solidFill>
                <a:latin typeface="Arial (Body)"/>
                <a:ea typeface="ＭＳ Ｐゴシック" charset="0"/>
              </a:rPr>
              <a:t>P</a:t>
            </a:r>
            <a:r>
              <a:rPr lang="en-US" sz="100" kern="1200" dirty="0" smtClean="0">
                <a:solidFill>
                  <a:srgbClr val="000000"/>
                </a:solidFill>
                <a:latin typeface="Arial (Body)"/>
                <a:ea typeface="ＭＳ Ｐゴシック" charset="0"/>
              </a:rPr>
              <a:t> </a:t>
            </a:r>
            <a:r>
              <a:rPr lang="en-US" sz="2000" kern="1200" dirty="0" smtClean="0">
                <a:solidFill>
                  <a:srgbClr val="000000"/>
                </a:solidFill>
                <a:latin typeface="Arial (Body)"/>
                <a:ea typeface="ＭＳ Ｐゴシック" charset="0"/>
              </a:rPr>
              <a:t>I</a:t>
            </a:r>
            <a:endParaRPr lang="en-US" sz="2000" kern="12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pPr>
            <a:r>
              <a:rPr lang="en-US" sz="2000" kern="1200" dirty="0">
                <a:solidFill>
                  <a:srgbClr val="000000"/>
                </a:solidFill>
                <a:latin typeface="Arial (Body)"/>
                <a:ea typeface="ＭＳ Ｐゴシック" charset="0"/>
              </a:rPr>
              <a:t>implemented as distributed system for performance, scalability, fault-tolerance, </a:t>
            </a:r>
            <a:r>
              <a:rPr lang="en-US" sz="2000" kern="1200" dirty="0" smtClean="0">
                <a:solidFill>
                  <a:srgbClr val="000000"/>
                </a:solidFill>
                <a:latin typeface="Arial (Body)"/>
                <a:ea typeface="ＭＳ Ｐゴシック" charset="0"/>
              </a:rPr>
              <a:t>robustness</a:t>
            </a:r>
            <a:endParaRPr lang="en-US" sz="2000" kern="1200" dirty="0">
              <a:solidFill>
                <a:srgbClr val="000000"/>
              </a:solidFill>
              <a:latin typeface="Arial (Body)"/>
              <a:ea typeface="ＭＳ Ｐゴシック" charset="0"/>
            </a:endParaRPr>
          </a:p>
        </p:txBody>
      </p:sp>
      <p:pic>
        <p:nvPicPr>
          <p:cNvPr id="16" name="Picture 15" descr="There are 3 parts in a diagram. The middle part is highlighted, the parts above and below are blocked out. Part, control plane. A server has a part beside it, S D N controller, network operating system. A line above and below separates this part from the blocked out parts. Above, northbound A P I. Below, southbound A P 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696" y="1437503"/>
            <a:ext cx="3746149" cy="4638091"/>
          </a:xfrm>
          <a:prstGeom prst="rect">
            <a:avLst/>
          </a:prstGeom>
        </p:spPr>
      </p:pic>
    </p:spTree>
    <p:extLst>
      <p:ext uri="{BB962C8B-B14F-4D97-AF65-F5344CB8AC3E}">
        <p14:creationId xmlns:p14="http://schemas.microsoft.com/office/powerpoint/2010/main" val="10984256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ＭＳ Ｐゴシック" charset="0"/>
              </a:rPr>
              <a:t>S</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D</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N Perspective: Control Applications</a:t>
            </a:r>
            <a:endParaRPr lang="en-US" kern="1200" dirty="0">
              <a:latin typeface="Times New Roman" panose="02020603050405020304" pitchFamily="18" charset="0"/>
              <a:ea typeface="ＭＳ Ｐゴシック" charset="0"/>
            </a:endParaRPr>
          </a:p>
        </p:txBody>
      </p:sp>
      <p:sp>
        <p:nvSpPr>
          <p:cNvPr id="4" name="Content Placeholder 3"/>
          <p:cNvSpPr>
            <a:spLocks noGrp="1"/>
          </p:cNvSpPr>
          <p:nvPr>
            <p:ph idx="1"/>
          </p:nvPr>
        </p:nvSpPr>
        <p:spPr>
          <a:xfrm>
            <a:off x="457200" y="1600200"/>
            <a:ext cx="4465320" cy="4525963"/>
          </a:xfrm>
        </p:spPr>
        <p:txBody>
          <a:bodyPr/>
          <a:lstStyle/>
          <a:p>
            <a:pPr marL="0" lvl="0" indent="0" eaLnBrk="0" fontAlgn="base" hangingPunct="0">
              <a:spcAft>
                <a:spcPct val="0"/>
              </a:spcAft>
              <a:buNone/>
            </a:pPr>
            <a:r>
              <a:rPr lang="en-US" sz="2400" b="1" kern="1200" dirty="0">
                <a:solidFill>
                  <a:srgbClr val="000000"/>
                </a:solidFill>
                <a:latin typeface="Arial (Body)"/>
                <a:ea typeface="ＭＳ Ｐゴシック" charset="0"/>
              </a:rPr>
              <a:t>network-control apps:</a:t>
            </a:r>
          </a:p>
          <a:p>
            <a:pPr marL="255651" lvl="0" indent="-255651" eaLnBrk="0" fontAlgn="base" hangingPunct="0">
              <a:spcAft>
                <a:spcPct val="0"/>
              </a:spcAft>
              <a:buFont typeface="Arial" panose="020B0604020202020204" pitchFamily="34" charset="0"/>
            </a:pPr>
            <a:r>
              <a:rPr lang="en-US" sz="2400" kern="1200" dirty="0">
                <a:solidFill>
                  <a:srgbClr val="000000"/>
                </a:solidFill>
                <a:latin typeface="Arial (Body)"/>
                <a:ea typeface="ＭＳ Ｐゴシック" charset="0"/>
              </a:rPr>
              <a:t>“brains” of control: implement control functions using lower-level services, </a:t>
            </a:r>
            <a:r>
              <a:rPr lang="en-US" sz="2400" kern="1200" dirty="0" smtClean="0">
                <a:solidFill>
                  <a:srgbClr val="000000"/>
                </a:solidFill>
                <a:latin typeface="Arial (Body)"/>
                <a:ea typeface="ＭＳ Ｐゴシック" charset="0"/>
              </a:rPr>
              <a:t>A</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P</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I </a:t>
            </a:r>
            <a:r>
              <a:rPr lang="en-US" sz="2400" kern="1200" dirty="0">
                <a:solidFill>
                  <a:srgbClr val="000000"/>
                </a:solidFill>
                <a:latin typeface="Arial (Body)"/>
                <a:ea typeface="ＭＳ Ｐゴシック" charset="0"/>
              </a:rPr>
              <a:t>provided by </a:t>
            </a:r>
            <a:r>
              <a:rPr lang="en-US" sz="2400" kern="1200" dirty="0" smtClean="0">
                <a:solidFill>
                  <a:srgbClr val="000000"/>
                </a:solidFill>
                <a:latin typeface="Arial (Body)"/>
                <a:ea typeface="ＭＳ Ｐゴシック" charset="0"/>
              </a:rPr>
              <a:t>S</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N</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D </a:t>
            </a:r>
            <a:r>
              <a:rPr lang="en-US" sz="2400" kern="1200" dirty="0">
                <a:solidFill>
                  <a:srgbClr val="000000"/>
                </a:solidFill>
                <a:latin typeface="Arial (Body)"/>
                <a:ea typeface="ＭＳ Ｐゴシック" charset="0"/>
              </a:rPr>
              <a:t>controller</a:t>
            </a:r>
          </a:p>
          <a:p>
            <a:pPr marL="255651" lvl="0" indent="-255651" eaLnBrk="0" fontAlgn="base" hangingPunct="0">
              <a:spcAft>
                <a:spcPct val="0"/>
              </a:spcAft>
              <a:buFont typeface="Arial" panose="020B0604020202020204" pitchFamily="34" charset="0"/>
            </a:pPr>
            <a:r>
              <a:rPr lang="en-US" sz="2400" b="1" kern="1200" dirty="0">
                <a:solidFill>
                  <a:srgbClr val="000000"/>
                </a:solidFill>
                <a:latin typeface="Arial (Body)"/>
                <a:ea typeface="ＭＳ Ｐゴシック" charset="0"/>
              </a:rPr>
              <a:t>unbundled: </a:t>
            </a:r>
            <a:r>
              <a:rPr lang="en-US" sz="2400" kern="1200" dirty="0">
                <a:solidFill>
                  <a:srgbClr val="000000"/>
                </a:solidFill>
                <a:latin typeface="Arial (Body)"/>
                <a:ea typeface="ＭＳ Ｐゴシック" charset="0"/>
              </a:rPr>
              <a:t>can be provided by 3</a:t>
            </a:r>
            <a:r>
              <a:rPr lang="en-US" sz="2400" kern="1200" baseline="30000" dirty="0">
                <a:solidFill>
                  <a:srgbClr val="000000"/>
                </a:solidFill>
                <a:latin typeface="Arial (Body)"/>
                <a:ea typeface="ＭＳ Ｐゴシック" charset="0"/>
              </a:rPr>
              <a:t>rd</a:t>
            </a:r>
            <a:r>
              <a:rPr lang="en-US" sz="2400" kern="1200" dirty="0">
                <a:solidFill>
                  <a:srgbClr val="000000"/>
                </a:solidFill>
                <a:latin typeface="Arial (Body)"/>
                <a:ea typeface="ＭＳ Ｐゴシック" charset="0"/>
              </a:rPr>
              <a:t> party: distinct from routing vendor, or </a:t>
            </a:r>
            <a:r>
              <a:rPr lang="en-US" sz="2400" kern="1200" dirty="0" smtClean="0">
                <a:solidFill>
                  <a:srgbClr val="000000"/>
                </a:solidFill>
                <a:latin typeface="Arial (Body)"/>
                <a:ea typeface="ＭＳ Ｐゴシック" charset="0"/>
              </a:rPr>
              <a:t>S</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D</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N controller</a:t>
            </a:r>
            <a:endParaRPr lang="en-US" sz="2400" kern="1200" dirty="0">
              <a:solidFill>
                <a:srgbClr val="000000"/>
              </a:solidFill>
              <a:latin typeface="Arial (Body)"/>
              <a:ea typeface="ＭＳ Ｐゴシック" charset="0"/>
            </a:endParaRPr>
          </a:p>
        </p:txBody>
      </p:sp>
      <p:pic>
        <p:nvPicPr>
          <p:cNvPr id="16" name="Picture 15" descr="There are 3 parts in a diagram. The bottom part is highlighted, the 2 parts below are blocked out. Part, control plane. There are 3 network control applications, routing, access control, and load bala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4109" y="1710130"/>
            <a:ext cx="3665210" cy="4447673"/>
          </a:xfrm>
          <a:prstGeom prst="rect">
            <a:avLst/>
          </a:prstGeom>
        </p:spPr>
      </p:pic>
    </p:spTree>
    <p:extLst>
      <p:ext uri="{BB962C8B-B14F-4D97-AF65-F5344CB8AC3E}">
        <p14:creationId xmlns:p14="http://schemas.microsoft.com/office/powerpoint/2010/main" val="10372858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ＭＳ Ｐゴシック" charset="0"/>
              </a:rPr>
              <a:t>Components of S</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D</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N Controller</a:t>
            </a:r>
            <a:endParaRPr lang="en-US" kern="1200" dirty="0">
              <a:latin typeface="Times New Roman" panose="02020603050405020304" pitchFamily="18" charset="0"/>
              <a:ea typeface="ＭＳ Ｐゴシック" charset="0"/>
            </a:endParaRPr>
          </a:p>
        </p:txBody>
      </p:sp>
      <p:sp>
        <p:nvSpPr>
          <p:cNvPr id="4" name="Content Placeholder 3"/>
          <p:cNvSpPr>
            <a:spLocks noGrp="1"/>
          </p:cNvSpPr>
          <p:nvPr>
            <p:ph idx="1"/>
          </p:nvPr>
        </p:nvSpPr>
        <p:spPr>
          <a:xfrm>
            <a:off x="457200" y="1600200"/>
            <a:ext cx="3352800" cy="4525963"/>
          </a:xfrm>
        </p:spPr>
        <p:txBody>
          <a:bodyPr/>
          <a:lstStyle/>
          <a:p>
            <a:pPr marL="0" lvl="0" indent="0" eaLnBrk="0" fontAlgn="base" hangingPunct="0">
              <a:spcBef>
                <a:spcPts val="1200"/>
              </a:spcBef>
              <a:spcAft>
                <a:spcPct val="0"/>
              </a:spcAft>
              <a:buNone/>
            </a:pPr>
            <a:r>
              <a:rPr lang="en-US" sz="2000" b="1" kern="1200" dirty="0">
                <a:solidFill>
                  <a:srgbClr val="000000"/>
                </a:solidFill>
                <a:latin typeface="Arial (Body)"/>
                <a:ea typeface="ＭＳ Ｐゴシック" charset="0"/>
              </a:rPr>
              <a:t>Interface layer to network control apps:</a:t>
            </a:r>
            <a:r>
              <a:rPr lang="en-US" sz="2000" kern="1200" dirty="0">
                <a:solidFill>
                  <a:srgbClr val="000000"/>
                </a:solidFill>
                <a:latin typeface="Arial (Body)"/>
                <a:ea typeface="ＭＳ Ｐゴシック" charset="0"/>
              </a:rPr>
              <a:t> abstractions </a:t>
            </a:r>
            <a:r>
              <a:rPr lang="en-US" sz="2000" kern="1200" dirty="0" smtClean="0">
                <a:solidFill>
                  <a:srgbClr val="000000"/>
                </a:solidFill>
                <a:latin typeface="Arial (Body)"/>
                <a:ea typeface="ＭＳ Ｐゴシック" charset="0"/>
              </a:rPr>
              <a:t>A</a:t>
            </a:r>
            <a:r>
              <a:rPr lang="en-US" sz="100" kern="1200" dirty="0" smtClean="0">
                <a:solidFill>
                  <a:srgbClr val="000000"/>
                </a:solidFill>
                <a:latin typeface="Arial (Body)"/>
                <a:ea typeface="ＭＳ Ｐゴシック" charset="0"/>
              </a:rPr>
              <a:t> </a:t>
            </a:r>
            <a:r>
              <a:rPr lang="en-US" sz="2000" kern="1200" dirty="0" smtClean="0">
                <a:solidFill>
                  <a:srgbClr val="000000"/>
                </a:solidFill>
                <a:latin typeface="Arial (Body)"/>
                <a:ea typeface="ＭＳ Ｐゴシック" charset="0"/>
              </a:rPr>
              <a:t>P</a:t>
            </a:r>
            <a:r>
              <a:rPr lang="en-US" sz="100" kern="1200" dirty="0" smtClean="0">
                <a:solidFill>
                  <a:srgbClr val="000000"/>
                </a:solidFill>
                <a:latin typeface="Arial (Body)"/>
                <a:ea typeface="ＭＳ Ｐゴシック" charset="0"/>
              </a:rPr>
              <a:t> </a:t>
            </a:r>
            <a:r>
              <a:rPr lang="en-US" sz="2000" kern="1200" dirty="0" smtClean="0">
                <a:solidFill>
                  <a:srgbClr val="000000"/>
                </a:solidFill>
                <a:latin typeface="Arial (Body)"/>
                <a:ea typeface="ＭＳ Ｐゴシック" charset="0"/>
              </a:rPr>
              <a:t>I</a:t>
            </a:r>
            <a:endParaRPr lang="en-US" sz="2000" kern="1200" dirty="0">
              <a:solidFill>
                <a:srgbClr val="000000"/>
              </a:solidFill>
              <a:latin typeface="Arial (Body)"/>
              <a:ea typeface="ＭＳ Ｐゴシック" charset="0"/>
            </a:endParaRPr>
          </a:p>
          <a:p>
            <a:pPr marL="0" indent="0" eaLnBrk="0" fontAlgn="base" hangingPunct="0">
              <a:spcBef>
                <a:spcPts val="1200"/>
              </a:spcBef>
              <a:spcAft>
                <a:spcPct val="0"/>
              </a:spcAft>
              <a:buNone/>
            </a:pPr>
            <a:r>
              <a:rPr lang="en-US" sz="2000" b="1" kern="1200" dirty="0">
                <a:solidFill>
                  <a:srgbClr val="000000"/>
                </a:solidFill>
                <a:latin typeface="Arial (Body)"/>
                <a:ea typeface="ＭＳ Ｐゴシック" charset="0"/>
              </a:rPr>
              <a:t>Network-wide state management layer:</a:t>
            </a:r>
            <a:r>
              <a:rPr lang="en-US" sz="2000" kern="1200" dirty="0">
                <a:solidFill>
                  <a:srgbClr val="000000"/>
                </a:solidFill>
                <a:latin typeface="Arial (Body)"/>
                <a:ea typeface="ＭＳ Ｐゴシック" charset="0"/>
              </a:rPr>
              <a:t> state of networks links, switches, services: a </a:t>
            </a:r>
            <a:r>
              <a:rPr lang="en-US" sz="2000" b="1" kern="1200" dirty="0">
                <a:solidFill>
                  <a:srgbClr val="000000"/>
                </a:solidFill>
                <a:latin typeface="Arial (Body)"/>
                <a:ea typeface="ＭＳ Ｐゴシック" charset="0"/>
              </a:rPr>
              <a:t>distributed database</a:t>
            </a:r>
          </a:p>
          <a:p>
            <a:pPr marL="0" lvl="0" indent="0" eaLnBrk="0" fontAlgn="base" hangingPunct="0">
              <a:spcBef>
                <a:spcPts val="1200"/>
              </a:spcBef>
              <a:spcAft>
                <a:spcPct val="0"/>
              </a:spcAft>
              <a:buNone/>
            </a:pPr>
            <a:r>
              <a:rPr lang="en-US" sz="2000" b="1" kern="1200" dirty="0">
                <a:solidFill>
                  <a:srgbClr val="000000"/>
                </a:solidFill>
                <a:latin typeface="Arial (Body)"/>
                <a:ea typeface="ＭＳ Ｐゴシック" charset="0"/>
              </a:rPr>
              <a:t>communication layer:</a:t>
            </a:r>
            <a:r>
              <a:rPr lang="en-US" sz="2000" kern="1200" dirty="0">
                <a:solidFill>
                  <a:srgbClr val="000000"/>
                </a:solidFill>
                <a:latin typeface="Arial (Body)"/>
                <a:ea typeface="ＭＳ Ｐゴシック" charset="0"/>
              </a:rPr>
              <a:t> communicate between </a:t>
            </a:r>
            <a:r>
              <a:rPr lang="en-US" sz="2000" kern="1200" dirty="0" smtClean="0">
                <a:solidFill>
                  <a:srgbClr val="000000"/>
                </a:solidFill>
                <a:latin typeface="Arial (Body)"/>
                <a:ea typeface="ＭＳ Ｐゴシック" charset="0"/>
              </a:rPr>
              <a:t>S</a:t>
            </a:r>
            <a:r>
              <a:rPr lang="en-US" sz="100" kern="1200" dirty="0" smtClean="0">
                <a:solidFill>
                  <a:srgbClr val="000000"/>
                </a:solidFill>
                <a:latin typeface="Arial (Body)"/>
                <a:ea typeface="ＭＳ Ｐゴシック" charset="0"/>
              </a:rPr>
              <a:t> </a:t>
            </a:r>
            <a:r>
              <a:rPr lang="en-US" sz="2000" kern="1200" dirty="0" smtClean="0">
                <a:solidFill>
                  <a:srgbClr val="000000"/>
                </a:solidFill>
                <a:latin typeface="Arial (Body)"/>
                <a:ea typeface="ＭＳ Ｐゴシック" charset="0"/>
              </a:rPr>
              <a:t>D</a:t>
            </a:r>
            <a:r>
              <a:rPr lang="en-US" sz="100" kern="1200" dirty="0" smtClean="0">
                <a:solidFill>
                  <a:srgbClr val="000000"/>
                </a:solidFill>
                <a:latin typeface="Arial (Body)"/>
                <a:ea typeface="ＭＳ Ｐゴシック" charset="0"/>
              </a:rPr>
              <a:t> </a:t>
            </a:r>
            <a:r>
              <a:rPr lang="en-US" sz="2000" kern="1200" dirty="0" smtClean="0">
                <a:solidFill>
                  <a:srgbClr val="000000"/>
                </a:solidFill>
                <a:latin typeface="Arial (Body)"/>
                <a:ea typeface="ＭＳ Ｐゴシック" charset="0"/>
              </a:rPr>
              <a:t>N </a:t>
            </a:r>
            <a:r>
              <a:rPr lang="en-US" sz="2000" kern="1200" dirty="0">
                <a:solidFill>
                  <a:srgbClr val="000000"/>
                </a:solidFill>
                <a:latin typeface="Arial (Body)"/>
                <a:ea typeface="ＭＳ Ｐゴシック" charset="0"/>
              </a:rPr>
              <a:t>controller and controlled </a:t>
            </a:r>
            <a:r>
              <a:rPr lang="en-US" sz="2000" kern="1200" dirty="0" smtClean="0">
                <a:solidFill>
                  <a:srgbClr val="000000"/>
                </a:solidFill>
                <a:latin typeface="Arial (Body)"/>
                <a:ea typeface="ＭＳ Ｐゴシック" charset="0"/>
              </a:rPr>
              <a:t>switches</a:t>
            </a:r>
            <a:endParaRPr lang="en-US" sz="2000" kern="1200" dirty="0">
              <a:solidFill>
                <a:srgbClr val="000000"/>
              </a:solidFill>
              <a:latin typeface="Arial (Body)"/>
              <a:ea typeface="ＭＳ Ｐゴシック" charset="0"/>
            </a:endParaRPr>
          </a:p>
        </p:txBody>
      </p:sp>
      <p:pic>
        <p:nvPicPr>
          <p:cNvPr id="22" name="Picture 21" descr="There are 3 parts in a diagram. The middle part is highlighted, the parts above and below are blocked out. Part, S D N controller. There are 3 rows of parts. Row 1, interface, abstractions for network control apps. There are 3 apps listed. 1, network graph. 2, R E S T ful A P I. 3, intent. Row 2, network wide distributed, robust state management. There are 2 groups. 1, statistics and flow tables. 2, link state info, host info, and switch info. Row 3, communication to and from controlled devices. There are 2 communications. 1, Open Flow, and S N M 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434" y="1679618"/>
            <a:ext cx="4840966" cy="4101252"/>
          </a:xfrm>
          <a:prstGeom prst="rect">
            <a:avLst/>
          </a:prstGeom>
        </p:spPr>
      </p:pic>
    </p:spTree>
    <p:extLst>
      <p:ext uri="{BB962C8B-B14F-4D97-AF65-F5344CB8AC3E}">
        <p14:creationId xmlns:p14="http://schemas.microsoft.com/office/powerpoint/2010/main" val="1553395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altLang="en-US" dirty="0">
                <a:solidFill>
                  <a:schemeClr val="tx2"/>
                </a:solidFill>
                <a:ea typeface="ＭＳ Ｐゴシック" charset="-128"/>
              </a:rPr>
              <a:t>Learning </a:t>
            </a:r>
            <a:r>
              <a:rPr lang="en-US" altLang="en-US" dirty="0" smtClean="0">
                <a:solidFill>
                  <a:schemeClr val="tx2"/>
                </a:solidFill>
                <a:ea typeface="ＭＳ Ｐゴシック" charset="-128"/>
              </a:rPr>
              <a:t>Objectives </a:t>
            </a:r>
            <a:r>
              <a:rPr lang="en-US" altLang="en-US" sz="2000" b="0" dirty="0" smtClean="0">
                <a:solidFill>
                  <a:schemeClr val="tx2"/>
                </a:solidFill>
                <a:ea typeface="ＭＳ Ｐゴシック" charset="-128"/>
              </a:rPr>
              <a:t>(2 of 9)</a:t>
            </a:r>
            <a:endParaRPr lang="en-US" sz="2000" b="0" kern="1200" dirty="0">
              <a:solidFill>
                <a:schemeClr val="tx2"/>
              </a:solidFill>
              <a:latin typeface="Times New Roman" panose="02020603050405020304" pitchFamily="18" charset="0"/>
            </a:endParaRPr>
          </a:p>
        </p:txBody>
      </p:sp>
      <p:sp>
        <p:nvSpPr>
          <p:cNvPr id="3" name="Content Placeholder 2"/>
          <p:cNvSpPr>
            <a:spLocks noGrp="1"/>
          </p:cNvSpPr>
          <p:nvPr>
            <p:ph idx="1"/>
          </p:nvPr>
        </p:nvSpPr>
        <p:spPr>
          <a:xfrm>
            <a:off x="457200" y="1559256"/>
            <a:ext cx="8229600" cy="4539674"/>
          </a:xfrm>
        </p:spPr>
        <p:txBody>
          <a:bodyPr wrap="square" lIns="91425" tIns="91425" rIns="91425" bIns="91425">
            <a:spAutoFit/>
          </a:bodyPr>
          <a:lstStyle/>
          <a:p>
            <a:pPr>
              <a:buNone/>
            </a:pPr>
            <a:r>
              <a:rPr lang="en-US" sz="2200" b="1" dirty="0">
                <a:solidFill>
                  <a:schemeClr val="tx2"/>
                </a:solidFill>
                <a:latin typeface="+mn-lt"/>
              </a:rPr>
              <a:t>5.1</a:t>
            </a:r>
            <a:r>
              <a:rPr lang="en-US" sz="2200" b="1" dirty="0">
                <a:solidFill>
                  <a:schemeClr val="tx1"/>
                </a:solidFill>
                <a:latin typeface="+mn-lt"/>
              </a:rPr>
              <a:t> </a:t>
            </a:r>
            <a:r>
              <a:rPr lang="en-US" sz="2200" dirty="0">
                <a:solidFill>
                  <a:schemeClr val="tx1"/>
                </a:solidFill>
                <a:latin typeface="+mn-lt"/>
              </a:rPr>
              <a:t>introduction</a:t>
            </a:r>
          </a:p>
          <a:p>
            <a:pPr>
              <a:buNone/>
            </a:pPr>
            <a:r>
              <a:rPr lang="en-US" sz="2200" b="1" dirty="0">
                <a:solidFill>
                  <a:schemeClr val="tx2"/>
                </a:solidFill>
                <a:latin typeface="+mn-lt"/>
              </a:rPr>
              <a:t>5.2</a:t>
            </a:r>
            <a:r>
              <a:rPr lang="en-US" sz="2200" dirty="0">
                <a:latin typeface="+mn-lt"/>
              </a:rPr>
              <a:t> </a:t>
            </a:r>
            <a:r>
              <a:rPr lang="en-US" sz="2200" b="1" dirty="0">
                <a:latin typeface="+mn-lt"/>
              </a:rPr>
              <a:t>routing protocols</a:t>
            </a:r>
          </a:p>
          <a:p>
            <a:pPr marL="741600" indent="-284400">
              <a:spcBef>
                <a:spcPts val="600"/>
              </a:spcBef>
              <a:buSzPct val="100000"/>
              <a:buFont typeface="Verdana" panose="020B0604030504040204" pitchFamily="34" charset="0"/>
              <a:buChar char="–"/>
            </a:pPr>
            <a:r>
              <a:rPr lang="en-US" sz="2200" b="1" dirty="0" smtClean="0">
                <a:latin typeface="+mn-lt"/>
              </a:rPr>
              <a:t>link state</a:t>
            </a:r>
          </a:p>
          <a:p>
            <a:pPr marL="741600" indent="-284400">
              <a:spcBef>
                <a:spcPts val="600"/>
              </a:spcBef>
              <a:buSzPct val="100000"/>
              <a:buFont typeface="Verdana" panose="020B0604030504040204" pitchFamily="34" charset="0"/>
              <a:buChar char="–"/>
            </a:pPr>
            <a:r>
              <a:rPr lang="en-US" sz="2200" b="1" dirty="0" smtClean="0">
                <a:latin typeface="+mn-lt"/>
              </a:rPr>
              <a:t>distance vector</a:t>
            </a:r>
          </a:p>
          <a:p>
            <a:pPr marL="461963" indent="-461963">
              <a:buNone/>
            </a:pPr>
            <a:r>
              <a:rPr lang="en-US" sz="2200" b="1" dirty="0">
                <a:solidFill>
                  <a:schemeClr val="tx2"/>
                </a:solidFill>
                <a:latin typeface="+mn-lt"/>
              </a:rPr>
              <a:t>5.3 </a:t>
            </a:r>
            <a:r>
              <a:rPr lang="en-US" sz="2200" dirty="0" smtClean="0">
                <a:latin typeface="+mn-lt"/>
              </a:rPr>
              <a:t>intra-A</a:t>
            </a:r>
            <a:r>
              <a:rPr lang="en-US" sz="100" dirty="0" smtClean="0">
                <a:latin typeface="+mn-lt"/>
              </a:rPr>
              <a:t> </a:t>
            </a:r>
            <a:r>
              <a:rPr lang="en-US" sz="2200" dirty="0" smtClean="0">
                <a:latin typeface="+mn-lt"/>
              </a:rPr>
              <a:t>S </a:t>
            </a:r>
            <a:r>
              <a:rPr lang="en-US" sz="2200" dirty="0">
                <a:latin typeface="+mn-lt"/>
              </a:rPr>
              <a:t>routing in the Internet: </a:t>
            </a:r>
            <a:r>
              <a:rPr lang="en-US" sz="2200" dirty="0" smtClean="0">
                <a:latin typeface="+mn-lt"/>
              </a:rPr>
              <a:t>O</a:t>
            </a:r>
            <a:r>
              <a:rPr lang="en-US" sz="100" dirty="0" smtClean="0">
                <a:latin typeface="+mn-lt"/>
              </a:rPr>
              <a:t> </a:t>
            </a:r>
            <a:r>
              <a:rPr lang="en-US" sz="2200" dirty="0" smtClean="0">
                <a:latin typeface="+mn-lt"/>
              </a:rPr>
              <a:t>S</a:t>
            </a:r>
            <a:r>
              <a:rPr lang="en-US" sz="100" dirty="0" smtClean="0">
                <a:latin typeface="+mn-lt"/>
              </a:rPr>
              <a:t> </a:t>
            </a:r>
            <a:r>
              <a:rPr lang="en-US" sz="2200" dirty="0" smtClean="0">
                <a:latin typeface="+mn-lt"/>
              </a:rPr>
              <a:t>P</a:t>
            </a:r>
            <a:r>
              <a:rPr lang="en-US" sz="100" dirty="0" smtClean="0">
                <a:latin typeface="+mn-lt"/>
              </a:rPr>
              <a:t> </a:t>
            </a:r>
            <a:r>
              <a:rPr lang="en-US" sz="2200" dirty="0" smtClean="0">
                <a:latin typeface="+mn-lt"/>
              </a:rPr>
              <a:t>F</a:t>
            </a:r>
            <a:endParaRPr lang="en-US" sz="2200" dirty="0">
              <a:latin typeface="+mn-lt"/>
            </a:endParaRPr>
          </a:p>
          <a:p>
            <a:pPr marL="461963" indent="-461963">
              <a:buNone/>
            </a:pPr>
            <a:r>
              <a:rPr lang="en-US" sz="2200" b="1" dirty="0">
                <a:solidFill>
                  <a:schemeClr val="tx2"/>
                </a:solidFill>
                <a:latin typeface="+mn-lt"/>
              </a:rPr>
              <a:t>5.4 </a:t>
            </a:r>
            <a:r>
              <a:rPr lang="en-US" sz="2200" dirty="0">
                <a:latin typeface="+mn-lt"/>
              </a:rPr>
              <a:t>routing among the </a:t>
            </a:r>
            <a:r>
              <a:rPr lang="en-US" sz="2200" dirty="0" smtClean="0">
                <a:latin typeface="+mn-lt"/>
              </a:rPr>
              <a:t>I</a:t>
            </a:r>
            <a:r>
              <a:rPr lang="en-US" sz="100" dirty="0" smtClean="0">
                <a:latin typeface="+mn-lt"/>
              </a:rPr>
              <a:t> </a:t>
            </a:r>
            <a:r>
              <a:rPr lang="en-US" sz="2200" dirty="0" smtClean="0">
                <a:latin typeface="+mn-lt"/>
              </a:rPr>
              <a:t>S</a:t>
            </a:r>
            <a:r>
              <a:rPr lang="en-US" sz="100" dirty="0" smtClean="0">
                <a:latin typeface="+mn-lt"/>
              </a:rPr>
              <a:t> </a:t>
            </a:r>
            <a:r>
              <a:rPr lang="en-US" sz="2200" dirty="0" smtClean="0">
                <a:latin typeface="+mn-lt"/>
              </a:rPr>
              <a:t>Ps</a:t>
            </a:r>
            <a:r>
              <a:rPr lang="en-US" sz="2200" dirty="0">
                <a:latin typeface="+mn-lt"/>
              </a:rPr>
              <a:t>: </a:t>
            </a:r>
            <a:r>
              <a:rPr lang="en-US" sz="2200" dirty="0" smtClean="0">
                <a:latin typeface="+mn-lt"/>
              </a:rPr>
              <a:t>B</a:t>
            </a:r>
            <a:r>
              <a:rPr lang="en-US" sz="100" dirty="0" smtClean="0">
                <a:latin typeface="+mn-lt"/>
              </a:rPr>
              <a:t> </a:t>
            </a:r>
            <a:r>
              <a:rPr lang="en-US" sz="2200" dirty="0" smtClean="0">
                <a:latin typeface="+mn-lt"/>
              </a:rPr>
              <a:t>G</a:t>
            </a:r>
            <a:r>
              <a:rPr lang="en-US" sz="100" dirty="0" smtClean="0">
                <a:latin typeface="+mn-lt"/>
              </a:rPr>
              <a:t> </a:t>
            </a:r>
            <a:r>
              <a:rPr lang="en-US" sz="2200" dirty="0" smtClean="0">
                <a:latin typeface="+mn-lt"/>
              </a:rPr>
              <a:t>P</a:t>
            </a:r>
          </a:p>
          <a:p>
            <a:pPr marL="461963" indent="-461963">
              <a:buNone/>
            </a:pPr>
            <a:r>
              <a:rPr lang="en-US" sz="2200" b="1" dirty="0">
                <a:solidFill>
                  <a:schemeClr val="tx2"/>
                </a:solidFill>
                <a:latin typeface="+mn-lt"/>
              </a:rPr>
              <a:t>5.5 </a:t>
            </a:r>
            <a:r>
              <a:rPr lang="en-US" sz="2200" dirty="0">
                <a:latin typeface="+mn-lt"/>
              </a:rPr>
              <a:t>The </a:t>
            </a:r>
            <a:r>
              <a:rPr lang="en-US" sz="2200" dirty="0" smtClean="0">
                <a:latin typeface="+mn-lt"/>
              </a:rPr>
              <a:t>S</a:t>
            </a:r>
            <a:r>
              <a:rPr lang="en-US" sz="100" dirty="0" smtClean="0">
                <a:latin typeface="+mn-lt"/>
              </a:rPr>
              <a:t> </a:t>
            </a:r>
            <a:r>
              <a:rPr lang="en-US" sz="2200" dirty="0" smtClean="0">
                <a:latin typeface="+mn-lt"/>
              </a:rPr>
              <a:t>D</a:t>
            </a:r>
            <a:r>
              <a:rPr lang="en-US" sz="100" dirty="0" smtClean="0">
                <a:latin typeface="+mn-lt"/>
              </a:rPr>
              <a:t> </a:t>
            </a:r>
            <a:r>
              <a:rPr lang="en-US" sz="2200" dirty="0" smtClean="0">
                <a:latin typeface="+mn-lt"/>
              </a:rPr>
              <a:t>N </a:t>
            </a:r>
            <a:r>
              <a:rPr lang="en-US" sz="2200" dirty="0">
                <a:latin typeface="+mn-lt"/>
              </a:rPr>
              <a:t>control plane</a:t>
            </a:r>
          </a:p>
          <a:p>
            <a:pPr marL="461963" indent="-461963">
              <a:buNone/>
            </a:pPr>
            <a:r>
              <a:rPr lang="en-US" sz="2200" b="1" dirty="0">
                <a:solidFill>
                  <a:schemeClr val="tx2"/>
                </a:solidFill>
                <a:latin typeface="+mn-lt"/>
              </a:rPr>
              <a:t>5.6 </a:t>
            </a:r>
            <a:r>
              <a:rPr lang="en-US" sz="2200" dirty="0" smtClean="0">
                <a:latin typeface="+mn-lt"/>
              </a:rPr>
              <a:t>I</a:t>
            </a:r>
            <a:r>
              <a:rPr lang="en-US" sz="100" dirty="0" smtClean="0">
                <a:latin typeface="+mn-lt"/>
              </a:rPr>
              <a:t> </a:t>
            </a:r>
            <a:r>
              <a:rPr lang="en-US" sz="2200" dirty="0" smtClean="0">
                <a:latin typeface="+mn-lt"/>
              </a:rPr>
              <a:t>C</a:t>
            </a:r>
            <a:r>
              <a:rPr lang="en-US" sz="100" dirty="0" smtClean="0">
                <a:latin typeface="+mn-lt"/>
              </a:rPr>
              <a:t> </a:t>
            </a:r>
            <a:r>
              <a:rPr lang="en-US" sz="2200" dirty="0" smtClean="0">
                <a:latin typeface="+mn-lt"/>
              </a:rPr>
              <a:t>M</a:t>
            </a:r>
            <a:r>
              <a:rPr lang="en-US" sz="100" dirty="0" smtClean="0">
                <a:latin typeface="+mn-lt"/>
              </a:rPr>
              <a:t> </a:t>
            </a:r>
            <a:r>
              <a:rPr lang="en-US" sz="2200" dirty="0" smtClean="0">
                <a:latin typeface="+mn-lt"/>
              </a:rPr>
              <a:t>P</a:t>
            </a:r>
            <a:r>
              <a:rPr lang="en-US" sz="2200" dirty="0">
                <a:latin typeface="+mn-lt"/>
              </a:rPr>
              <a:t>: The Internet Control Message </a:t>
            </a:r>
            <a:r>
              <a:rPr lang="en-US" sz="2200" dirty="0" smtClean="0">
                <a:latin typeface="+mn-lt"/>
              </a:rPr>
              <a:t>Protocol</a:t>
            </a:r>
            <a:endParaRPr lang="en-US" sz="2200" dirty="0">
              <a:latin typeface="+mn-lt"/>
            </a:endParaRPr>
          </a:p>
          <a:p>
            <a:pPr marL="461963" indent="-461963">
              <a:buNone/>
            </a:pPr>
            <a:r>
              <a:rPr lang="en-US" sz="2200" b="1" dirty="0">
                <a:solidFill>
                  <a:schemeClr val="tx2"/>
                </a:solidFill>
                <a:latin typeface="+mn-lt"/>
              </a:rPr>
              <a:t>5.7 </a:t>
            </a:r>
            <a:r>
              <a:rPr lang="en-US" sz="2200" dirty="0">
                <a:latin typeface="+mn-lt"/>
              </a:rPr>
              <a:t>Network management and </a:t>
            </a:r>
            <a:r>
              <a:rPr lang="en-US" sz="2200" dirty="0" smtClean="0">
                <a:latin typeface="+mn-lt"/>
              </a:rPr>
              <a:t>S</a:t>
            </a:r>
            <a:r>
              <a:rPr lang="en-US" sz="100" dirty="0" smtClean="0">
                <a:latin typeface="+mn-lt"/>
              </a:rPr>
              <a:t> </a:t>
            </a:r>
            <a:r>
              <a:rPr lang="en-US" sz="2200" dirty="0" smtClean="0">
                <a:latin typeface="+mn-lt"/>
              </a:rPr>
              <a:t>N</a:t>
            </a:r>
            <a:r>
              <a:rPr lang="en-US" sz="100" dirty="0" smtClean="0">
                <a:latin typeface="+mn-lt"/>
              </a:rPr>
              <a:t> </a:t>
            </a:r>
            <a:r>
              <a:rPr lang="en-US" sz="2200" dirty="0" smtClean="0">
                <a:latin typeface="+mn-lt"/>
              </a:rPr>
              <a:t>M</a:t>
            </a:r>
            <a:r>
              <a:rPr lang="en-US" sz="100" dirty="0" smtClean="0">
                <a:latin typeface="+mn-lt"/>
              </a:rPr>
              <a:t> </a:t>
            </a:r>
            <a:r>
              <a:rPr lang="en-US" sz="2200" dirty="0" smtClean="0">
                <a:latin typeface="+mn-lt"/>
              </a:rPr>
              <a:t>P</a:t>
            </a:r>
            <a:endParaRPr lang="en-US" sz="2200" dirty="0">
              <a:latin typeface="+mn-lt"/>
            </a:endParaRPr>
          </a:p>
        </p:txBody>
      </p:sp>
    </p:spTree>
    <p:extLst>
      <p:ext uri="{BB962C8B-B14F-4D97-AF65-F5344CB8AC3E}">
        <p14:creationId xmlns:p14="http://schemas.microsoft.com/office/powerpoint/2010/main" val="42595511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OpenFlow Protocol</a:t>
            </a:r>
            <a:endParaRPr lang="en-US"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4099560" cy="4601229"/>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operates between controller, switch</a:t>
            </a:r>
          </a:p>
          <a:p>
            <a:pPr marL="255651" lvl="0" indent="-255651" eaLnBrk="0" fontAlgn="base" hangingPunct="0">
              <a:spcAft>
                <a:spcPct val="0"/>
              </a:spcAft>
              <a:buFont typeface="Arial" panose="020B0604020202020204" pitchFamily="34" charset="0"/>
              <a:buChar char="•"/>
            </a:pPr>
            <a:r>
              <a:rPr lang="en-US" sz="2200" dirty="0" smtClean="0">
                <a:solidFill>
                  <a:srgbClr val="000000"/>
                </a:solidFill>
                <a:latin typeface="Arial (Body)"/>
                <a:ea typeface="ＭＳ Ｐゴシック" charset="0"/>
              </a:rPr>
              <a:t>T</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P used </a:t>
            </a:r>
            <a:r>
              <a:rPr lang="en-US" sz="2200" dirty="0">
                <a:solidFill>
                  <a:srgbClr val="000000"/>
                </a:solidFill>
                <a:latin typeface="Arial (Body)"/>
                <a:ea typeface="ＭＳ Ｐゴシック" charset="0"/>
              </a:rPr>
              <a:t>to exchange messages</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optional encryption</a:t>
            </a: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three classes </a:t>
            </a:r>
            <a:r>
              <a:rPr lang="en-US" sz="2200" dirty="0" smtClean="0">
                <a:solidFill>
                  <a:srgbClr val="000000"/>
                </a:solidFill>
                <a:latin typeface="Arial (Body)"/>
                <a:ea typeface="ＭＳ Ｐゴシック" charset="0"/>
              </a:rPr>
              <a:t>of OpenFlow </a:t>
            </a:r>
            <a:r>
              <a:rPr lang="en-US" sz="2200" dirty="0">
                <a:solidFill>
                  <a:srgbClr val="000000"/>
                </a:solidFill>
                <a:latin typeface="Arial (Body)"/>
                <a:ea typeface="ＭＳ Ｐゴシック" charset="0"/>
              </a:rPr>
              <a:t>messages:</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controller-to-switch</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asynchronous (switch to controller)</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symmetric (misc)</a:t>
            </a:r>
          </a:p>
        </p:txBody>
      </p:sp>
      <p:pic>
        <p:nvPicPr>
          <p:cNvPr id="4" name="Picture 3" descr="4 linked routers point up to a server, Open Flow Controll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829" y="1562701"/>
            <a:ext cx="3999323" cy="4633362"/>
          </a:xfrm>
          <a:prstGeom prst="rect">
            <a:avLst/>
          </a:prstGeom>
        </p:spPr>
      </p:pic>
    </p:spTree>
    <p:extLst>
      <p:ext uri="{BB962C8B-B14F-4D97-AF65-F5344CB8AC3E}">
        <p14:creationId xmlns:p14="http://schemas.microsoft.com/office/powerpoint/2010/main" val="39032579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OpenFlow: Controller-to-Switch Messages</a:t>
            </a:r>
            <a:endParaRPr lang="en-US"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4937760" cy="4001065"/>
          </a:xfrm>
        </p:spPr>
        <p:txBody>
          <a:bodyPr wrap="square" lIns="91425" tIns="91425" rIns="91425" bIns="91425">
            <a:spAutoFit/>
          </a:bodyPr>
          <a:lstStyle/>
          <a:p>
            <a:pPr marL="0" lvl="0" indent="0" eaLnBrk="0" fontAlgn="base" hangingPunct="0">
              <a:spcAft>
                <a:spcPct val="0"/>
              </a:spcAft>
              <a:buNone/>
            </a:pPr>
            <a:r>
              <a:rPr lang="en-US" sz="2200" b="1" dirty="0">
                <a:solidFill>
                  <a:srgbClr val="000000"/>
                </a:solidFill>
                <a:latin typeface="Arial (Body)"/>
                <a:ea typeface="ＭＳ Ｐゴシック" charset="0"/>
              </a:rPr>
              <a:t>Key controller-to-switch messages</a:t>
            </a:r>
          </a:p>
          <a:p>
            <a:pPr marL="255651" lvl="0" indent="-255651" eaLnBrk="0" fontAlgn="base" hangingPunct="0">
              <a:spcAft>
                <a:spcPct val="0"/>
              </a:spcAft>
              <a:buFont typeface="Arial" panose="020B0604020202020204" pitchFamily="34" charset="0"/>
              <a:buChar char="•"/>
            </a:pPr>
            <a:r>
              <a:rPr lang="en-US" sz="2200" b="1" dirty="0">
                <a:solidFill>
                  <a:srgbClr val="000000"/>
                </a:solidFill>
                <a:latin typeface="Arial (Body)"/>
                <a:ea typeface="ＭＳ Ｐゴシック" charset="0"/>
              </a:rPr>
              <a:t>features: </a:t>
            </a:r>
            <a:r>
              <a:rPr lang="en-US" sz="2200" dirty="0">
                <a:solidFill>
                  <a:srgbClr val="000000"/>
                </a:solidFill>
                <a:latin typeface="Arial (Body)"/>
                <a:ea typeface="ＭＳ Ｐゴシック" charset="0"/>
              </a:rPr>
              <a:t>controller queries switch features, switch replies</a:t>
            </a:r>
          </a:p>
          <a:p>
            <a:pPr marL="255651" lvl="0" indent="-255651" eaLnBrk="0" fontAlgn="base" hangingPunct="0">
              <a:spcAft>
                <a:spcPct val="0"/>
              </a:spcAft>
              <a:buFont typeface="Arial" panose="020B0604020202020204" pitchFamily="34" charset="0"/>
              <a:buChar char="•"/>
            </a:pPr>
            <a:r>
              <a:rPr lang="en-US" sz="2200" b="1" dirty="0">
                <a:solidFill>
                  <a:srgbClr val="000000"/>
                </a:solidFill>
                <a:latin typeface="Arial (Body)"/>
                <a:ea typeface="ＭＳ Ｐゴシック" charset="0"/>
              </a:rPr>
              <a:t>configure: </a:t>
            </a:r>
            <a:r>
              <a:rPr lang="en-US" sz="2200" dirty="0">
                <a:solidFill>
                  <a:srgbClr val="000000"/>
                </a:solidFill>
                <a:latin typeface="Arial (Body)"/>
                <a:ea typeface="ＭＳ Ｐゴシック" charset="0"/>
              </a:rPr>
              <a:t>controller queries/sets switch configuration parameters</a:t>
            </a:r>
          </a:p>
          <a:p>
            <a:pPr marL="255651" lvl="0" indent="-255651" eaLnBrk="0" fontAlgn="base" hangingPunct="0">
              <a:spcAft>
                <a:spcPct val="0"/>
              </a:spcAft>
              <a:buFont typeface="Arial" panose="020B0604020202020204" pitchFamily="34" charset="0"/>
              <a:buChar char="•"/>
            </a:pPr>
            <a:r>
              <a:rPr lang="en-US" sz="2200" b="1" dirty="0">
                <a:solidFill>
                  <a:srgbClr val="000000"/>
                </a:solidFill>
                <a:latin typeface="Arial (Body)"/>
                <a:ea typeface="ＭＳ Ｐゴシック" charset="0"/>
              </a:rPr>
              <a:t>modify-state: </a:t>
            </a:r>
            <a:r>
              <a:rPr lang="en-US" sz="2200" dirty="0">
                <a:solidFill>
                  <a:srgbClr val="000000"/>
                </a:solidFill>
                <a:latin typeface="Arial (Body)"/>
                <a:ea typeface="ＭＳ Ｐゴシック" charset="0"/>
              </a:rPr>
              <a:t>add, delete, modify flow entries in the OpenFlow tables</a:t>
            </a:r>
          </a:p>
          <a:p>
            <a:pPr marL="255651" lvl="0" indent="-255651" eaLnBrk="0" fontAlgn="base" hangingPunct="0">
              <a:spcAft>
                <a:spcPct val="0"/>
              </a:spcAft>
              <a:buFont typeface="Arial" panose="020B0604020202020204" pitchFamily="34" charset="0"/>
              <a:buChar char="•"/>
            </a:pPr>
            <a:r>
              <a:rPr lang="en-US" sz="2200" b="1" dirty="0">
                <a:solidFill>
                  <a:srgbClr val="000000"/>
                </a:solidFill>
                <a:latin typeface="Arial (Body)"/>
                <a:ea typeface="ＭＳ Ｐゴシック" charset="0"/>
              </a:rPr>
              <a:t>packet-out: </a:t>
            </a:r>
            <a:r>
              <a:rPr lang="en-US" sz="2200" dirty="0">
                <a:solidFill>
                  <a:srgbClr val="000000"/>
                </a:solidFill>
                <a:latin typeface="Arial (Body)"/>
                <a:ea typeface="ＭＳ Ｐゴシック" charset="0"/>
              </a:rPr>
              <a:t>controller can send this packet out of specific switch </a:t>
            </a:r>
            <a:r>
              <a:rPr lang="en-US" sz="2200" dirty="0" smtClean="0">
                <a:solidFill>
                  <a:srgbClr val="000000"/>
                </a:solidFill>
                <a:latin typeface="Arial (Body)"/>
                <a:ea typeface="ＭＳ Ｐゴシック" charset="0"/>
              </a:rPr>
              <a:t>port</a:t>
            </a:r>
            <a:endParaRPr lang="en-US" sz="2200" dirty="0">
              <a:solidFill>
                <a:srgbClr val="000000"/>
              </a:solidFill>
              <a:latin typeface="Arial (Body)"/>
              <a:ea typeface="ＭＳ Ｐゴシック" charset="0"/>
            </a:endParaRPr>
          </a:p>
        </p:txBody>
      </p:sp>
      <p:pic>
        <p:nvPicPr>
          <p:cNvPr id="95" name="Picture 94" descr="4 linked routers point up to a server, Open Flow Controll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159" y="1924334"/>
            <a:ext cx="3074734" cy="3562190"/>
          </a:xfrm>
          <a:prstGeom prst="rect">
            <a:avLst/>
          </a:prstGeom>
        </p:spPr>
      </p:pic>
    </p:spTree>
    <p:extLst>
      <p:ext uri="{BB962C8B-B14F-4D97-AF65-F5344CB8AC3E}">
        <p14:creationId xmlns:p14="http://schemas.microsoft.com/office/powerpoint/2010/main" val="10742899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OpenFlow: Switch-to-Controller Messages</a:t>
            </a:r>
            <a:endParaRPr lang="en-US"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5105400" cy="3470150"/>
          </a:xfrm>
        </p:spPr>
        <p:txBody>
          <a:bodyPr wrap="square" lIns="91425" tIns="91425" rIns="91425" bIns="91425">
            <a:spAutoFit/>
          </a:bodyPr>
          <a:lstStyle/>
          <a:p>
            <a:pPr marL="0" lvl="0" indent="0" eaLnBrk="0" fontAlgn="base" hangingPunct="0">
              <a:spcAft>
                <a:spcPct val="0"/>
              </a:spcAft>
              <a:buNone/>
            </a:pPr>
            <a:r>
              <a:rPr lang="en-US" sz="2200" b="1" dirty="0">
                <a:solidFill>
                  <a:srgbClr val="000000"/>
                </a:solidFill>
                <a:latin typeface="Arial (Body)"/>
                <a:ea typeface="ＭＳ Ｐゴシック" charset="0"/>
              </a:rPr>
              <a:t>Key switch-to-controller messages</a:t>
            </a:r>
          </a:p>
          <a:p>
            <a:pPr marL="255651" lvl="0" indent="-255651" eaLnBrk="0" fontAlgn="base" hangingPunct="0">
              <a:spcAft>
                <a:spcPct val="0"/>
              </a:spcAft>
              <a:buFont typeface="Arial" panose="020B0604020202020204" pitchFamily="34" charset="0"/>
              <a:buChar char="•"/>
            </a:pPr>
            <a:r>
              <a:rPr lang="en-US" sz="2200" b="1" dirty="0">
                <a:solidFill>
                  <a:srgbClr val="000000"/>
                </a:solidFill>
                <a:latin typeface="Arial (Body)"/>
                <a:ea typeface="ＭＳ Ｐゴシック" charset="0"/>
              </a:rPr>
              <a:t>packet-in: </a:t>
            </a:r>
            <a:r>
              <a:rPr lang="en-US" sz="2200" dirty="0">
                <a:solidFill>
                  <a:srgbClr val="000000"/>
                </a:solidFill>
                <a:latin typeface="Arial (Body)"/>
                <a:ea typeface="ＭＳ Ｐゴシック" charset="0"/>
              </a:rPr>
              <a:t>transfer packet (and its control) to controller</a:t>
            </a:r>
            <a:r>
              <a:rPr lang="en-US" sz="2200" dirty="0" smtClean="0">
                <a:solidFill>
                  <a:srgbClr val="000000"/>
                </a:solidFill>
                <a:latin typeface="Arial (Body)"/>
                <a:ea typeface="ＭＳ Ｐゴシック" charset="0"/>
              </a:rPr>
              <a:t>. See </a:t>
            </a:r>
            <a:r>
              <a:rPr lang="en-US" sz="2200" dirty="0">
                <a:solidFill>
                  <a:srgbClr val="000000"/>
                </a:solidFill>
                <a:latin typeface="Arial (Body)"/>
                <a:ea typeface="ＭＳ Ｐゴシック" charset="0"/>
              </a:rPr>
              <a:t>packet-out message from controller</a:t>
            </a:r>
          </a:p>
          <a:p>
            <a:pPr marL="255651" lvl="0" indent="-255651" eaLnBrk="0" fontAlgn="base" hangingPunct="0">
              <a:spcAft>
                <a:spcPct val="0"/>
              </a:spcAft>
              <a:buFont typeface="Arial" panose="020B0604020202020204" pitchFamily="34" charset="0"/>
              <a:buChar char="•"/>
            </a:pPr>
            <a:r>
              <a:rPr lang="en-US" sz="2200" b="1" dirty="0">
                <a:solidFill>
                  <a:srgbClr val="000000"/>
                </a:solidFill>
                <a:latin typeface="Arial (Body)"/>
                <a:ea typeface="ＭＳ Ｐゴシック" charset="0"/>
              </a:rPr>
              <a:t>flow-removed: </a:t>
            </a:r>
            <a:r>
              <a:rPr lang="en-US" sz="2200" dirty="0">
                <a:solidFill>
                  <a:srgbClr val="000000"/>
                </a:solidFill>
                <a:latin typeface="Arial (Body)"/>
                <a:ea typeface="ＭＳ Ｐゴシック" charset="0"/>
              </a:rPr>
              <a:t>flow table entry deleted at switch</a:t>
            </a:r>
          </a:p>
          <a:p>
            <a:pPr marL="255651" lvl="0" indent="-255651" eaLnBrk="0" fontAlgn="base" hangingPunct="0">
              <a:spcAft>
                <a:spcPct val="0"/>
              </a:spcAft>
              <a:buFont typeface="Arial" panose="020B0604020202020204" pitchFamily="34" charset="0"/>
              <a:buChar char="•"/>
            </a:pPr>
            <a:r>
              <a:rPr lang="en-US" sz="2200" b="1" dirty="0">
                <a:solidFill>
                  <a:srgbClr val="000000"/>
                </a:solidFill>
                <a:latin typeface="Arial (Body)"/>
                <a:ea typeface="ＭＳ Ｐゴシック" charset="0"/>
              </a:rPr>
              <a:t>port status: </a:t>
            </a:r>
            <a:r>
              <a:rPr lang="en-US" sz="2200" dirty="0">
                <a:solidFill>
                  <a:srgbClr val="000000"/>
                </a:solidFill>
                <a:latin typeface="Arial (Body)"/>
                <a:ea typeface="ＭＳ Ｐゴシック" charset="0"/>
              </a:rPr>
              <a:t>inform controller of a change on a port.</a:t>
            </a:r>
          </a:p>
        </p:txBody>
      </p:sp>
      <p:pic>
        <p:nvPicPr>
          <p:cNvPr id="96" name="Picture 95" descr="4 linked routers point up to a server, Open Flow Controll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273" y="1776651"/>
            <a:ext cx="2811351" cy="3257053"/>
          </a:xfrm>
          <a:prstGeom prst="rect">
            <a:avLst/>
          </a:prstGeom>
        </p:spPr>
      </p:pic>
      <p:sp>
        <p:nvSpPr>
          <p:cNvPr id="5" name="Text Placeholder 4"/>
          <p:cNvSpPr>
            <a:spLocks noGrp="1"/>
          </p:cNvSpPr>
          <p:nvPr>
            <p:ph type="body" idx="2"/>
          </p:nvPr>
        </p:nvSpPr>
        <p:spPr>
          <a:xfrm>
            <a:off x="457200" y="5231824"/>
            <a:ext cx="8229600" cy="1092459"/>
          </a:xfrm>
        </p:spPr>
        <p:txBody>
          <a:bodyPr/>
          <a:lstStyle/>
          <a:p>
            <a:pPr marL="0" indent="0">
              <a:buNone/>
            </a:pPr>
            <a:r>
              <a:rPr lang="en-US" sz="2200" b="1" kern="1200" dirty="0">
                <a:solidFill>
                  <a:srgbClr val="000000"/>
                </a:solidFill>
                <a:latin typeface="Arial (Body)"/>
                <a:ea typeface="ＭＳ Ｐゴシック" charset="0"/>
              </a:rPr>
              <a:t>Fortunately, network operators don’t “program” switches by creating/sending OpenFlow messages directly. Instead use higher-level abstraction at </a:t>
            </a:r>
            <a:r>
              <a:rPr lang="en-US" sz="2200" b="1" kern="1200" dirty="0" smtClean="0">
                <a:solidFill>
                  <a:srgbClr val="000000"/>
                </a:solidFill>
                <a:latin typeface="Arial (Body)"/>
                <a:ea typeface="ＭＳ Ｐゴシック" charset="0"/>
              </a:rPr>
              <a:t>controller</a:t>
            </a:r>
            <a:endParaRPr lang="en-US" sz="2200" b="1" kern="1200" dirty="0">
              <a:solidFill>
                <a:srgbClr val="000000"/>
              </a:solidFill>
              <a:latin typeface="Arial (Body)"/>
              <a:ea typeface="ＭＳ Ｐゴシック" charset="0"/>
            </a:endParaRPr>
          </a:p>
        </p:txBody>
      </p:sp>
    </p:spTree>
    <p:extLst>
      <p:ext uri="{BB962C8B-B14F-4D97-AF65-F5344CB8AC3E}">
        <p14:creationId xmlns:p14="http://schemas.microsoft.com/office/powerpoint/2010/main" val="34081901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ＭＳ Ｐゴシック" charset="0"/>
              </a:rPr>
              <a:t>S</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D</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N: Control/Data Plane Interaction Example </a:t>
            </a:r>
            <a:r>
              <a:rPr lang="en-US" sz="2000" b="0" kern="1200" dirty="0" smtClean="0">
                <a:latin typeface="Times New Roman" panose="02020603050405020304" pitchFamily="18" charset="0"/>
                <a:ea typeface="ＭＳ Ｐゴシック" charset="0"/>
              </a:rPr>
              <a:t>(1 of 2)</a:t>
            </a:r>
            <a:endParaRPr lang="en-US" sz="2000" b="0" kern="1200" dirty="0">
              <a:latin typeface="Times New Roman" panose="02020603050405020304" pitchFamily="18" charset="0"/>
              <a:ea typeface="ＭＳ Ｐゴシック" charset="0"/>
            </a:endParaRPr>
          </a:p>
        </p:txBody>
      </p:sp>
      <p:pic>
        <p:nvPicPr>
          <p:cNvPr id="13" name="Picture 12" descr="A diagram has 3 stacked sections. Links between sections and parts are numbered. Section 1, bottom. There is a group of 4 linked routers arranged in a diamond. From top moving clockwise they are, s 2, s 4, s 3, s 1. From s 1, link 1 moves to section 2. Section 2, middle. There are 3 rows of parts. Bottom row, 2 parts. 1, Open Flow. 2, S N M P. Link 2 moves from Open Flow into the next row. Middle row, 2 levels. Bottom level, 3 parts. 1, Link stat info. 2, host info. 3, switch info. Top level, 2 parts. 1, statistics. 2, flow tables. Link 3 continues through the next row and to section 3. Top row, 3 parts. 1, network graph. 2, REST ful A P I. 3, intent. Section 3, top. 1 part, Dijkstra’s link state Routing. Link 3 points to this part. Link 4 points down to section 2, middle row level 2, link stat info. Link 5 points from top section, through middle section, to bottom section. Link 6 splits into 3 arrows, pointing to s 1, s 2, and 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778" y="1628015"/>
            <a:ext cx="3130022" cy="3993946"/>
          </a:xfrm>
          <a:prstGeom prst="rect">
            <a:avLst/>
          </a:prstGeom>
        </p:spPr>
      </p:pic>
      <p:sp>
        <p:nvSpPr>
          <p:cNvPr id="14" name="Text Placeholder 13"/>
          <p:cNvSpPr>
            <a:spLocks noGrp="1"/>
          </p:cNvSpPr>
          <p:nvPr>
            <p:ph type="body" idx="1"/>
          </p:nvPr>
        </p:nvSpPr>
        <p:spPr>
          <a:xfrm>
            <a:off x="457200" y="1628015"/>
            <a:ext cx="4465320" cy="4681345"/>
          </a:xfrm>
        </p:spPr>
        <p:txBody>
          <a:bodyPr/>
          <a:lstStyle/>
          <a:p>
            <a:pPr marL="432000" indent="-432000">
              <a:spcBef>
                <a:spcPts val="600"/>
              </a:spcBef>
              <a:buClr>
                <a:schemeClr val="tx2"/>
              </a:buClr>
              <a:buFont typeface="+mj-lt"/>
              <a:buAutoNum type="arabicPeriod"/>
            </a:pPr>
            <a:r>
              <a:rPr lang="en-US" sz="2000" dirty="0">
                <a:solidFill>
                  <a:srgbClr val="000000"/>
                </a:solidFill>
                <a:latin typeface="+mn-lt"/>
              </a:rPr>
              <a:t>S1, experiencing link failure using OpenFlow port status message to notify controller</a:t>
            </a:r>
          </a:p>
          <a:p>
            <a:pPr marL="432000" indent="-432000">
              <a:spcBef>
                <a:spcPts val="600"/>
              </a:spcBef>
              <a:buClr>
                <a:schemeClr val="tx2"/>
              </a:buClr>
              <a:buFont typeface="+mj-lt"/>
              <a:buAutoNum type="arabicPeriod"/>
            </a:pPr>
            <a:r>
              <a:rPr lang="en-US" sz="2000" dirty="0" smtClean="0">
                <a:latin typeface="+mn-lt"/>
              </a:rPr>
              <a:t>S</a:t>
            </a:r>
            <a:r>
              <a:rPr lang="en-US" sz="100" dirty="0" smtClean="0">
                <a:latin typeface="+mn-lt"/>
              </a:rPr>
              <a:t> </a:t>
            </a:r>
            <a:r>
              <a:rPr lang="en-US" sz="2000" dirty="0" smtClean="0">
                <a:latin typeface="+mn-lt"/>
              </a:rPr>
              <a:t>D</a:t>
            </a:r>
            <a:r>
              <a:rPr lang="en-US" sz="100" dirty="0" smtClean="0">
                <a:latin typeface="+mn-lt"/>
              </a:rPr>
              <a:t> </a:t>
            </a:r>
            <a:r>
              <a:rPr lang="en-US" sz="2000" dirty="0" smtClean="0">
                <a:latin typeface="+mn-lt"/>
              </a:rPr>
              <a:t>N </a:t>
            </a:r>
            <a:r>
              <a:rPr lang="en-US" sz="2000" dirty="0">
                <a:latin typeface="+mn-lt"/>
              </a:rPr>
              <a:t>controller receives OpenFlow message, updates link status info</a:t>
            </a:r>
          </a:p>
          <a:p>
            <a:pPr marL="432000" indent="-432000">
              <a:spcBef>
                <a:spcPts val="600"/>
              </a:spcBef>
              <a:buClr>
                <a:schemeClr val="tx2"/>
              </a:buClr>
              <a:buFont typeface="+mj-lt"/>
              <a:buAutoNum type="arabicPeriod"/>
            </a:pPr>
            <a:r>
              <a:rPr lang="en-US" sz="2000" dirty="0">
                <a:latin typeface="+mn-lt"/>
              </a:rPr>
              <a:t>Dijkstra’s routing algorithm application has previously registered to be called when ever link status changes</a:t>
            </a:r>
            <a:r>
              <a:rPr lang="en-US" sz="2000" dirty="0" smtClean="0">
                <a:latin typeface="+mn-lt"/>
              </a:rPr>
              <a:t>. It </a:t>
            </a:r>
            <a:r>
              <a:rPr lang="en-US" sz="2000" dirty="0">
                <a:latin typeface="+mn-lt"/>
              </a:rPr>
              <a:t>is called.</a:t>
            </a:r>
          </a:p>
          <a:p>
            <a:pPr marL="432000" indent="-432000">
              <a:spcBef>
                <a:spcPts val="600"/>
              </a:spcBef>
              <a:buClr>
                <a:schemeClr val="tx2"/>
              </a:buClr>
              <a:buFont typeface="+mj-lt"/>
              <a:buAutoNum type="arabicPeriod"/>
            </a:pPr>
            <a:r>
              <a:rPr lang="en-US" sz="2000" dirty="0">
                <a:latin typeface="+mn-lt"/>
              </a:rPr>
              <a:t>Dijkstra’s routing algorithm access network graph info, link state info in controller</a:t>
            </a:r>
            <a:r>
              <a:rPr lang="en-US" sz="2000" dirty="0" smtClean="0">
                <a:latin typeface="+mn-lt"/>
              </a:rPr>
              <a:t>, computes </a:t>
            </a:r>
            <a:r>
              <a:rPr lang="en-US" sz="2000" dirty="0">
                <a:latin typeface="+mn-lt"/>
              </a:rPr>
              <a:t>new </a:t>
            </a:r>
            <a:r>
              <a:rPr lang="en-US" sz="2000" dirty="0" smtClean="0">
                <a:latin typeface="+mn-lt"/>
              </a:rPr>
              <a:t>routes</a:t>
            </a:r>
          </a:p>
        </p:txBody>
      </p:sp>
    </p:spTree>
    <p:extLst>
      <p:ext uri="{BB962C8B-B14F-4D97-AF65-F5344CB8AC3E}">
        <p14:creationId xmlns:p14="http://schemas.microsoft.com/office/powerpoint/2010/main" val="3134284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kern="1200" dirty="0">
                <a:latin typeface="Times New Roman" panose="02020603050405020304" pitchFamily="18" charset="0"/>
                <a:ea typeface="ＭＳ Ｐゴシック" charset="0"/>
              </a:rPr>
              <a:t>S</a:t>
            </a:r>
            <a:r>
              <a:rPr lang="en-US" sz="100" kern="1200" dirty="0">
                <a:latin typeface="Times New Roman" panose="02020603050405020304" pitchFamily="18" charset="0"/>
                <a:ea typeface="ＭＳ Ｐゴシック" charset="0"/>
              </a:rPr>
              <a:t> </a:t>
            </a:r>
            <a:r>
              <a:rPr lang="en-US" kern="1200" dirty="0">
                <a:latin typeface="Times New Roman" panose="02020603050405020304" pitchFamily="18" charset="0"/>
                <a:ea typeface="ＭＳ Ｐゴシック" charset="0"/>
              </a:rPr>
              <a:t>D</a:t>
            </a:r>
            <a:r>
              <a:rPr lang="en-US" sz="100" kern="1200" dirty="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N: Control/Data Plane Interaction Example </a:t>
            </a:r>
            <a:r>
              <a:rPr lang="en-US" sz="2000" b="0" kern="1200" dirty="0" smtClean="0">
                <a:latin typeface="Times New Roman" panose="02020603050405020304" pitchFamily="18" charset="0"/>
                <a:ea typeface="ＭＳ Ｐゴシック" charset="0"/>
              </a:rPr>
              <a:t>(2 of 2)</a:t>
            </a:r>
            <a:endParaRPr lang="en-US" sz="2000" b="0" kern="1200" dirty="0">
              <a:latin typeface="Times New Roman" panose="02020603050405020304" pitchFamily="18" charset="0"/>
              <a:ea typeface="ＭＳ Ｐゴシック" charset="0"/>
            </a:endParaRPr>
          </a:p>
        </p:txBody>
      </p:sp>
      <p:sp>
        <p:nvSpPr>
          <p:cNvPr id="13" name="Text Placeholder 12"/>
          <p:cNvSpPr>
            <a:spLocks noGrp="1"/>
          </p:cNvSpPr>
          <p:nvPr>
            <p:ph type="body" idx="1"/>
          </p:nvPr>
        </p:nvSpPr>
        <p:spPr>
          <a:xfrm>
            <a:off x="457200" y="1600200"/>
            <a:ext cx="3947160" cy="4525963"/>
          </a:xfrm>
        </p:spPr>
        <p:txBody>
          <a:bodyPr/>
          <a:lstStyle/>
          <a:p>
            <a:pPr marL="432000" indent="-432000">
              <a:buFont typeface="+mj-lt"/>
              <a:buAutoNum type="arabicPeriod" startAt="5"/>
            </a:pPr>
            <a:r>
              <a:rPr lang="en-US" sz="2000" dirty="0">
                <a:solidFill>
                  <a:srgbClr val="000000"/>
                </a:solidFill>
                <a:latin typeface="+mn-lt"/>
              </a:rPr>
              <a:t>link state routing app interacts with flow-table-computation component in </a:t>
            </a:r>
            <a:r>
              <a:rPr lang="en-US" sz="2000" dirty="0" smtClean="0">
                <a:solidFill>
                  <a:srgbClr val="000000"/>
                </a:solidFill>
                <a:latin typeface="+mn-lt"/>
              </a:rPr>
              <a:t>S</a:t>
            </a:r>
            <a:r>
              <a:rPr lang="en-US" sz="100" dirty="0" smtClean="0">
                <a:solidFill>
                  <a:srgbClr val="000000"/>
                </a:solidFill>
                <a:latin typeface="+mn-lt"/>
              </a:rPr>
              <a:t> </a:t>
            </a:r>
            <a:r>
              <a:rPr lang="en-US" sz="2000" dirty="0" smtClean="0">
                <a:solidFill>
                  <a:srgbClr val="000000"/>
                </a:solidFill>
                <a:latin typeface="+mn-lt"/>
              </a:rPr>
              <a:t>D</a:t>
            </a:r>
            <a:r>
              <a:rPr lang="en-US" sz="100" dirty="0" smtClean="0">
                <a:solidFill>
                  <a:srgbClr val="000000"/>
                </a:solidFill>
                <a:latin typeface="+mn-lt"/>
              </a:rPr>
              <a:t> </a:t>
            </a:r>
            <a:r>
              <a:rPr lang="en-US" sz="2000" dirty="0" smtClean="0">
                <a:solidFill>
                  <a:srgbClr val="000000"/>
                </a:solidFill>
                <a:latin typeface="+mn-lt"/>
              </a:rPr>
              <a:t>N </a:t>
            </a:r>
            <a:r>
              <a:rPr lang="en-US" sz="2000" dirty="0">
                <a:solidFill>
                  <a:srgbClr val="000000"/>
                </a:solidFill>
                <a:latin typeface="+mn-lt"/>
              </a:rPr>
              <a:t>controller, which computes new flow tables needed</a:t>
            </a:r>
          </a:p>
          <a:p>
            <a:pPr marL="432000" indent="-432000">
              <a:buFont typeface="+mj-lt"/>
              <a:buAutoNum type="arabicPeriod" startAt="5"/>
            </a:pPr>
            <a:r>
              <a:rPr lang="en-US" sz="2000" dirty="0">
                <a:solidFill>
                  <a:srgbClr val="000000"/>
                </a:solidFill>
                <a:latin typeface="+mn-lt"/>
              </a:rPr>
              <a:t>Controller uses OpenFlow to install new tables in switches that need </a:t>
            </a:r>
            <a:r>
              <a:rPr lang="en-US" sz="2000" dirty="0" smtClean="0">
                <a:solidFill>
                  <a:srgbClr val="000000"/>
                </a:solidFill>
                <a:latin typeface="+mn-lt"/>
              </a:rPr>
              <a:t>updating</a:t>
            </a:r>
            <a:endParaRPr lang="en-US" sz="2000" dirty="0">
              <a:solidFill>
                <a:srgbClr val="000000"/>
              </a:solidFill>
              <a:latin typeface="+mn-lt"/>
            </a:endParaRPr>
          </a:p>
        </p:txBody>
      </p:sp>
      <p:pic>
        <p:nvPicPr>
          <p:cNvPr id="149" name="Picture 148" descr="A diagram has 3 stacked sections. Links between sections and parts are numbered. Section 1, bottom. There is a group of 4 linked routers arranged in a diamond. From top moving clockwise they are, s 2, s 4, s 3, s 1. From s 1, link 1 moves to section 2. Section 2, middle. There are 3 rows of parts. Bottom row, 2 parts. 1, Open Flow. 2, S N M P. Link 2 moves from Open Flow into the next row. Middle row, 2 levels. Bottom level, 3 parts. 1, Link stat info. 2, host info. 3, switch info. Top level, 2 parts. 1, statistics. 2, flow tables. Link 3 continues through the next row and to section 3. Top row, 3 parts. 1, network graph. 2, REST ful A P I. 3, intent. Section 3, top. 1 part, Dijkstra’s link state Routing. Link 3 points to this part. Link 4 points down to section 2, middle row level 2, link stat info. Link 5 points from top section, through middle section, to bottom section. Link 6 splits into 3 arrows, pointing to s 1, s 2, and 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940" y="1479072"/>
            <a:ext cx="3633860" cy="4636848"/>
          </a:xfrm>
          <a:prstGeom prst="rect">
            <a:avLst/>
          </a:prstGeom>
        </p:spPr>
      </p:pic>
    </p:spTree>
    <p:extLst>
      <p:ext uri="{BB962C8B-B14F-4D97-AF65-F5344CB8AC3E}">
        <p14:creationId xmlns:p14="http://schemas.microsoft.com/office/powerpoint/2010/main" val="32658628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ＭＳ Ｐゴシック" charset="0"/>
              </a:rPr>
              <a:t>OpenDaylight (O</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D</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L) Controller</a:t>
            </a:r>
            <a:endParaRPr lang="en-US" kern="1200" dirty="0">
              <a:latin typeface="Times New Roman" panose="02020603050405020304" pitchFamily="18" charset="0"/>
              <a:ea typeface="ＭＳ Ｐゴシック" charset="0"/>
            </a:endParaRPr>
          </a:p>
        </p:txBody>
      </p:sp>
      <p:sp>
        <p:nvSpPr>
          <p:cNvPr id="4" name="Content Placeholder 3"/>
          <p:cNvSpPr>
            <a:spLocks noGrp="1"/>
          </p:cNvSpPr>
          <p:nvPr>
            <p:ph idx="1"/>
          </p:nvPr>
        </p:nvSpPr>
        <p:spPr>
          <a:xfrm>
            <a:off x="457200" y="1600200"/>
            <a:ext cx="3916680" cy="4525963"/>
          </a:xfrm>
        </p:spPr>
        <p:txBody>
          <a:bodyPr/>
          <a:lstStyle/>
          <a:p>
            <a:pPr marL="255651" lvl="0" indent="-255651" eaLnBrk="0" fontAlgn="base" hangingPunct="0">
              <a:spcAft>
                <a:spcPct val="0"/>
              </a:spcAft>
              <a:buFont typeface="Arial" panose="020B0604020202020204" pitchFamily="34" charset="0"/>
            </a:pPr>
            <a:r>
              <a:rPr lang="en-US" sz="2400" kern="1200" dirty="0" smtClean="0">
                <a:solidFill>
                  <a:srgbClr val="000000"/>
                </a:solidFill>
                <a:latin typeface="Arial (Body)"/>
                <a:ea typeface="ＭＳ Ｐゴシック" charset="0"/>
              </a:rPr>
              <a:t>O</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D</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L </a:t>
            </a:r>
            <a:r>
              <a:rPr lang="en-US" sz="2400" kern="1200" dirty="0">
                <a:solidFill>
                  <a:srgbClr val="000000"/>
                </a:solidFill>
                <a:latin typeface="Arial (Body)"/>
                <a:ea typeface="ＭＳ Ｐゴシック" charset="0"/>
              </a:rPr>
              <a:t>Lithium controller</a:t>
            </a:r>
          </a:p>
          <a:p>
            <a:pPr marL="255651" lvl="0" indent="-255651" eaLnBrk="0" fontAlgn="base" hangingPunct="0">
              <a:spcAft>
                <a:spcPct val="0"/>
              </a:spcAft>
              <a:buFont typeface="Arial" panose="020B0604020202020204" pitchFamily="34" charset="0"/>
            </a:pPr>
            <a:r>
              <a:rPr lang="en-US" sz="2400" kern="1200" dirty="0">
                <a:solidFill>
                  <a:srgbClr val="000000"/>
                </a:solidFill>
                <a:latin typeface="Arial (Body)"/>
                <a:ea typeface="ＭＳ Ｐゴシック" charset="0"/>
              </a:rPr>
              <a:t>network apps may be contained within, or be external to </a:t>
            </a:r>
            <a:r>
              <a:rPr lang="en-US" sz="2400" kern="1200" dirty="0" smtClean="0">
                <a:solidFill>
                  <a:srgbClr val="000000"/>
                </a:solidFill>
                <a:latin typeface="Arial (Body)"/>
                <a:ea typeface="ＭＳ Ｐゴシック" charset="0"/>
              </a:rPr>
              <a:t>S</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D</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N </a:t>
            </a:r>
            <a:r>
              <a:rPr lang="en-US" sz="2400" kern="1200" dirty="0">
                <a:solidFill>
                  <a:srgbClr val="000000"/>
                </a:solidFill>
                <a:latin typeface="Arial (Body)"/>
                <a:ea typeface="ＭＳ Ｐゴシック" charset="0"/>
              </a:rPr>
              <a:t>controller</a:t>
            </a:r>
          </a:p>
          <a:p>
            <a:pPr marL="255651" lvl="0" indent="-255651" eaLnBrk="0" fontAlgn="base" hangingPunct="0">
              <a:spcAft>
                <a:spcPct val="0"/>
              </a:spcAft>
              <a:buFont typeface="Arial" panose="020B0604020202020204" pitchFamily="34" charset="0"/>
            </a:pPr>
            <a:r>
              <a:rPr lang="en-US" sz="2400" kern="1200" dirty="0">
                <a:solidFill>
                  <a:srgbClr val="000000"/>
                </a:solidFill>
                <a:latin typeface="Arial (Body)"/>
                <a:ea typeface="ＭＳ Ｐゴシック" charset="0"/>
              </a:rPr>
              <a:t>Service Abstraction Layer: interconnects internal, external applications and </a:t>
            </a:r>
            <a:r>
              <a:rPr lang="en-US" sz="2400" kern="1200" dirty="0" smtClean="0">
                <a:solidFill>
                  <a:srgbClr val="000000"/>
                </a:solidFill>
                <a:latin typeface="Arial (Body)"/>
                <a:ea typeface="ＭＳ Ｐゴシック" charset="0"/>
              </a:rPr>
              <a:t>services</a:t>
            </a:r>
          </a:p>
        </p:txBody>
      </p:sp>
      <p:pic>
        <p:nvPicPr>
          <p:cNvPr id="7" name="Picture 6" descr="A diagram has 3 stacked sections. The middle and top sections are highlighted, the bottom section is blocked out. Top section. There are 2 parts. 1, traffic engineering. 2, blank. Middle section. There are 4 rows of parts. Row 1. REST A P I. Row 2. There are 2 sections. Each part in both sections link to the row below. 1, network server apps. 2 parts. 1, access control. 2, blank. Section 2, basic network service functions. 2 rows of parts. Row A, 3 parts. 1, topology manager. 2, switch manager. 3, stats manager. Row B, 2 parts. 1, forwarding manager. 2, host manager. Row 3. 1 part, service abstraction layer, S A L. Row 4. 3 parts. 1, Open Flow 1.0. 2, S N M P. 3, O V S D B. Bottom section, 5 linked routers."/>
          <p:cNvPicPr>
            <a:picLocks noChangeAspect="1"/>
          </p:cNvPicPr>
          <p:nvPr/>
        </p:nvPicPr>
        <p:blipFill>
          <a:blip r:embed="rId2"/>
          <a:stretch>
            <a:fillRect/>
          </a:stretch>
        </p:blipFill>
        <p:spPr>
          <a:xfrm>
            <a:off x="4552639" y="1521334"/>
            <a:ext cx="3898246" cy="4575347"/>
          </a:xfrm>
          <a:prstGeom prst="rect">
            <a:avLst/>
          </a:prstGeom>
        </p:spPr>
      </p:pic>
    </p:spTree>
    <p:extLst>
      <p:ext uri="{BB962C8B-B14F-4D97-AF65-F5344CB8AC3E}">
        <p14:creationId xmlns:p14="http://schemas.microsoft.com/office/powerpoint/2010/main" val="699138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kern="1200" dirty="0" smtClean="0">
                <a:solidFill>
                  <a:schemeClr val="tx2"/>
                </a:solidFill>
                <a:latin typeface="Times New Roman" panose="02020603050405020304" pitchFamily="18" charset="0"/>
                <a:ea typeface="ＭＳ Ｐゴシック" charset="0"/>
              </a:rPr>
              <a:t>O</a:t>
            </a:r>
            <a:r>
              <a:rPr lang="en-US" sz="100" kern="1200" dirty="0" smtClean="0">
                <a:solidFill>
                  <a:schemeClr val="tx2"/>
                </a:solidFill>
                <a:latin typeface="Times New Roman" panose="02020603050405020304" pitchFamily="18" charset="0"/>
                <a:ea typeface="ＭＳ Ｐゴシック" charset="0"/>
              </a:rPr>
              <a:t> </a:t>
            </a:r>
            <a:r>
              <a:rPr lang="en-US" kern="1200" dirty="0" smtClean="0">
                <a:solidFill>
                  <a:schemeClr val="tx2"/>
                </a:solidFill>
                <a:latin typeface="Times New Roman" panose="02020603050405020304" pitchFamily="18" charset="0"/>
                <a:ea typeface="ＭＳ Ｐゴシック" charset="0"/>
              </a:rPr>
              <a:t>N</a:t>
            </a:r>
            <a:r>
              <a:rPr lang="en-US" sz="100" kern="1200" dirty="0" smtClean="0">
                <a:solidFill>
                  <a:schemeClr val="tx2"/>
                </a:solidFill>
                <a:latin typeface="Times New Roman" panose="02020603050405020304" pitchFamily="18" charset="0"/>
                <a:ea typeface="ＭＳ Ｐゴシック" charset="0"/>
              </a:rPr>
              <a:t> </a:t>
            </a:r>
            <a:r>
              <a:rPr lang="en-US" kern="1200" dirty="0" smtClean="0">
                <a:solidFill>
                  <a:schemeClr val="tx2"/>
                </a:solidFill>
                <a:latin typeface="Times New Roman" panose="02020603050405020304" pitchFamily="18" charset="0"/>
                <a:ea typeface="ＭＳ Ｐゴシック" charset="0"/>
              </a:rPr>
              <a:t>O</a:t>
            </a:r>
            <a:r>
              <a:rPr lang="en-US" sz="100" kern="1200" dirty="0" smtClean="0">
                <a:solidFill>
                  <a:schemeClr val="tx2"/>
                </a:solidFill>
                <a:latin typeface="Times New Roman" panose="02020603050405020304" pitchFamily="18" charset="0"/>
                <a:ea typeface="ＭＳ Ｐゴシック" charset="0"/>
              </a:rPr>
              <a:t> </a:t>
            </a:r>
            <a:r>
              <a:rPr lang="en-US" kern="1200" dirty="0" smtClean="0">
                <a:solidFill>
                  <a:schemeClr val="tx2"/>
                </a:solidFill>
                <a:latin typeface="Times New Roman" panose="02020603050405020304" pitchFamily="18" charset="0"/>
                <a:ea typeface="ＭＳ Ｐゴシック" charset="0"/>
              </a:rPr>
              <a:t>S Controller</a:t>
            </a:r>
            <a:endParaRPr lang="en-US" kern="1200" dirty="0">
              <a:solidFill>
                <a:schemeClr val="tx2"/>
              </a:solidFill>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0"/>
            <a:ext cx="3741969" cy="4525963"/>
          </a:xfrm>
        </p:spPr>
        <p:txBody>
          <a:bodyPr/>
          <a:lstStyle/>
          <a:p>
            <a:pPr marL="255651" lvl="0" indent="-255651" eaLnBrk="0" fontAlgn="base" hangingPunct="0">
              <a:spcAft>
                <a:spcPct val="0"/>
              </a:spcAft>
              <a:buClr>
                <a:schemeClr val="tx2"/>
              </a:buClr>
              <a:buFont typeface="Arial" panose="020B0604020202020204" pitchFamily="34" charset="0"/>
            </a:pPr>
            <a:r>
              <a:rPr lang="en-US" sz="2400" kern="1200" dirty="0">
                <a:solidFill>
                  <a:srgbClr val="000000"/>
                </a:solidFill>
                <a:latin typeface="Arial (Body)"/>
                <a:ea typeface="ＭＳ Ｐゴシック" charset="0"/>
              </a:rPr>
              <a:t>control apps separate from controller</a:t>
            </a:r>
          </a:p>
          <a:p>
            <a:pPr marL="255651" lvl="0" indent="-255651" eaLnBrk="0" fontAlgn="base" hangingPunct="0">
              <a:spcAft>
                <a:spcPct val="0"/>
              </a:spcAft>
              <a:buClr>
                <a:schemeClr val="tx2"/>
              </a:buClr>
              <a:buFont typeface="Arial" panose="020B0604020202020204" pitchFamily="34" charset="0"/>
            </a:pPr>
            <a:r>
              <a:rPr lang="en-US" sz="2400" kern="1200" dirty="0">
                <a:solidFill>
                  <a:srgbClr val="000000"/>
                </a:solidFill>
                <a:latin typeface="Arial (Body)"/>
                <a:ea typeface="ＭＳ Ｐゴシック" charset="0"/>
              </a:rPr>
              <a:t>intent framework: high-level specification of service: what rather than how</a:t>
            </a:r>
          </a:p>
          <a:p>
            <a:pPr marL="255651" lvl="0" indent="-255651" eaLnBrk="0" fontAlgn="base" hangingPunct="0">
              <a:spcAft>
                <a:spcPct val="0"/>
              </a:spcAft>
              <a:buClr>
                <a:schemeClr val="tx2"/>
              </a:buClr>
              <a:buFont typeface="Arial" panose="020B0604020202020204" pitchFamily="34" charset="0"/>
            </a:pPr>
            <a:r>
              <a:rPr lang="en-US" sz="2400" kern="1200" dirty="0">
                <a:solidFill>
                  <a:srgbClr val="000000"/>
                </a:solidFill>
                <a:latin typeface="Arial (Body)"/>
                <a:ea typeface="ＭＳ Ｐゴシック" charset="0"/>
              </a:rPr>
              <a:t>considerable emphasis on distributed core: service reliability, replication performance </a:t>
            </a:r>
            <a:r>
              <a:rPr lang="en-US" sz="2400" kern="1200" dirty="0" smtClean="0">
                <a:solidFill>
                  <a:srgbClr val="000000"/>
                </a:solidFill>
                <a:latin typeface="Arial (Body)"/>
                <a:ea typeface="ＭＳ Ｐゴシック" charset="0"/>
              </a:rPr>
              <a:t>scaling</a:t>
            </a:r>
            <a:endParaRPr lang="en-US" sz="2400" kern="1200" dirty="0">
              <a:solidFill>
                <a:srgbClr val="000000"/>
              </a:solidFill>
              <a:latin typeface="Arial (Body)"/>
              <a:ea typeface="ＭＳ Ｐゴシック" charset="0"/>
            </a:endParaRPr>
          </a:p>
        </p:txBody>
      </p:sp>
      <p:pic>
        <p:nvPicPr>
          <p:cNvPr id="9" name="Picture 8" descr="There are 4 stacked sections. Sections are separated into labeled levels and contain parts. 1, top section. Level 1, network control apps. There are 2 blank parts. 2, middle section. There are 2 levels. Level 2, Northbound abstractions, protocols. 2 parts. 1, REST A P I. 2, Intent. Level 3, O N O S distributed core. 7 parts. 1, Hosts. 2, Paths. 3, flow rules. 4, devices. 5, links. 6, statistics. 7, topology. Section 3, middle. Level 4, southbound abstractions, protocols. 8 parts. 1, device. 2, link. 3, host. 4, flow. 5, packet. 6, Open Flow. 8, N e t co n f. 9, O V S D B. Section 4, bottom. There are 5 linked routers."/>
          <p:cNvPicPr>
            <a:picLocks noChangeAspect="1"/>
          </p:cNvPicPr>
          <p:nvPr/>
        </p:nvPicPr>
        <p:blipFill>
          <a:blip r:embed="rId2"/>
          <a:stretch>
            <a:fillRect/>
          </a:stretch>
        </p:blipFill>
        <p:spPr>
          <a:xfrm>
            <a:off x="4503969" y="2106070"/>
            <a:ext cx="4337505" cy="3603111"/>
          </a:xfrm>
          <a:prstGeom prst="rect">
            <a:avLst/>
          </a:prstGeom>
        </p:spPr>
      </p:pic>
    </p:spTree>
    <p:extLst>
      <p:ext uri="{BB962C8B-B14F-4D97-AF65-F5344CB8AC3E}">
        <p14:creationId xmlns:p14="http://schemas.microsoft.com/office/powerpoint/2010/main" val="32874729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ＭＳ Ｐゴシック" charset="0"/>
              </a:rPr>
              <a:t>S</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D</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N: Selected Challenges</a:t>
            </a:r>
            <a:endParaRPr lang="en-US" kern="120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hardening the control plane: dependable, reliable, performance-scalable, secure distributed system</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robustness to failures: leverage strong theory of reliable distributed system for control plane</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dependability, security: “baked in” from day </a:t>
            </a:r>
            <a:r>
              <a:rPr lang="en-US" sz="2400" dirty="0" smtClean="0">
                <a:solidFill>
                  <a:srgbClr val="000000"/>
                </a:solidFill>
                <a:latin typeface="Arial (Body)"/>
                <a:ea typeface="ＭＳ Ｐゴシック" charset="0"/>
              </a:rPr>
              <a:t>one?</a:t>
            </a:r>
            <a:endParaRPr lang="en-US" sz="24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networks, protocols meeting mission-specific requirements</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e.g., real-time, ultra-reliable, ultra-secure</a:t>
            </a:r>
          </a:p>
          <a:p>
            <a:pPr marL="255651" lvl="0" indent="-255651"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Internet-scaling</a:t>
            </a:r>
            <a:endParaRPr lang="en-US" sz="2400" dirty="0">
              <a:solidFill>
                <a:srgbClr val="000000"/>
              </a:solidFill>
              <a:latin typeface="Arial (Body)"/>
              <a:ea typeface="ＭＳ Ｐゴシック" charset="0"/>
            </a:endParaRPr>
          </a:p>
        </p:txBody>
      </p:sp>
    </p:spTree>
    <p:extLst>
      <p:ext uri="{BB962C8B-B14F-4D97-AF65-F5344CB8AC3E}">
        <p14:creationId xmlns:p14="http://schemas.microsoft.com/office/powerpoint/2010/main" val="15500709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altLang="en-US" dirty="0">
                <a:solidFill>
                  <a:schemeClr val="tx2"/>
                </a:solidFill>
                <a:ea typeface="ＭＳ Ｐゴシック" charset="-128"/>
              </a:rPr>
              <a:t>Learning </a:t>
            </a:r>
            <a:r>
              <a:rPr lang="en-US" altLang="en-US" dirty="0" smtClean="0">
                <a:solidFill>
                  <a:schemeClr val="tx2"/>
                </a:solidFill>
                <a:ea typeface="ＭＳ Ｐゴシック" charset="-128"/>
              </a:rPr>
              <a:t>Objectives </a:t>
            </a:r>
            <a:r>
              <a:rPr lang="en-US" altLang="en-US" sz="2000" b="0" dirty="0" smtClean="0">
                <a:solidFill>
                  <a:schemeClr val="tx2"/>
                </a:solidFill>
                <a:ea typeface="ＭＳ Ｐゴシック" charset="-128"/>
              </a:rPr>
              <a:t>(8 of 9)</a:t>
            </a:r>
            <a:endParaRPr lang="en-US" sz="2000" b="0" kern="1200" dirty="0">
              <a:solidFill>
                <a:schemeClr val="tx2"/>
              </a:solidFill>
              <a:latin typeface="Times New Roman" panose="02020603050405020304" pitchFamily="18" charset="0"/>
            </a:endParaRPr>
          </a:p>
        </p:txBody>
      </p:sp>
      <p:sp>
        <p:nvSpPr>
          <p:cNvPr id="3" name="Content Placeholder 2"/>
          <p:cNvSpPr>
            <a:spLocks noGrp="1"/>
          </p:cNvSpPr>
          <p:nvPr>
            <p:ph idx="1"/>
          </p:nvPr>
        </p:nvSpPr>
        <p:spPr>
          <a:xfrm>
            <a:off x="457200" y="1559256"/>
            <a:ext cx="8229600" cy="4539674"/>
          </a:xfrm>
        </p:spPr>
        <p:txBody>
          <a:bodyPr wrap="square" lIns="91425" tIns="91425" rIns="91425" bIns="91425">
            <a:spAutoFit/>
          </a:bodyPr>
          <a:lstStyle/>
          <a:p>
            <a:pPr>
              <a:buNone/>
            </a:pPr>
            <a:r>
              <a:rPr lang="en-US" sz="2200" b="1" dirty="0">
                <a:solidFill>
                  <a:schemeClr val="tx2"/>
                </a:solidFill>
                <a:latin typeface="+mn-lt"/>
              </a:rPr>
              <a:t>5.1</a:t>
            </a:r>
            <a:r>
              <a:rPr lang="en-US" sz="2200" b="1" dirty="0">
                <a:solidFill>
                  <a:schemeClr val="tx1"/>
                </a:solidFill>
                <a:latin typeface="+mn-lt"/>
              </a:rPr>
              <a:t> </a:t>
            </a:r>
            <a:r>
              <a:rPr lang="en-US" sz="2200" dirty="0">
                <a:solidFill>
                  <a:schemeClr val="tx1"/>
                </a:solidFill>
                <a:latin typeface="+mn-lt"/>
              </a:rPr>
              <a:t>introduction</a:t>
            </a:r>
          </a:p>
          <a:p>
            <a:pPr>
              <a:buNone/>
            </a:pPr>
            <a:r>
              <a:rPr lang="en-US" sz="2200" b="1" dirty="0">
                <a:solidFill>
                  <a:schemeClr val="tx2"/>
                </a:solidFill>
                <a:latin typeface="+mn-lt"/>
              </a:rPr>
              <a:t>5.2</a:t>
            </a:r>
            <a:r>
              <a:rPr lang="en-US" sz="2200" dirty="0">
                <a:latin typeface="+mn-lt"/>
              </a:rPr>
              <a:t> routing protocols</a:t>
            </a:r>
          </a:p>
          <a:p>
            <a:pPr marL="741600" indent="-284400">
              <a:spcBef>
                <a:spcPts val="600"/>
              </a:spcBef>
              <a:buSzPct val="100000"/>
              <a:buFont typeface="Verdana" panose="020B0604030504040204" pitchFamily="34" charset="0"/>
              <a:buChar char="–"/>
            </a:pPr>
            <a:r>
              <a:rPr lang="en-US" sz="2200" dirty="0" smtClean="0">
                <a:latin typeface="+mn-lt"/>
              </a:rPr>
              <a:t>link state</a:t>
            </a:r>
          </a:p>
          <a:p>
            <a:pPr marL="741600" indent="-284400">
              <a:spcBef>
                <a:spcPts val="600"/>
              </a:spcBef>
              <a:buSzPct val="100000"/>
              <a:buFont typeface="Verdana" panose="020B0604030504040204" pitchFamily="34" charset="0"/>
              <a:buChar char="–"/>
            </a:pPr>
            <a:r>
              <a:rPr lang="en-US" sz="2200" dirty="0" smtClean="0">
                <a:latin typeface="+mn-lt"/>
              </a:rPr>
              <a:t>distance vector</a:t>
            </a:r>
          </a:p>
          <a:p>
            <a:pPr marL="461963" indent="-461963">
              <a:buNone/>
            </a:pPr>
            <a:r>
              <a:rPr lang="en-US" sz="2200" b="1" dirty="0">
                <a:solidFill>
                  <a:schemeClr val="tx2"/>
                </a:solidFill>
                <a:latin typeface="+mn-lt"/>
              </a:rPr>
              <a:t>5.3 </a:t>
            </a:r>
            <a:r>
              <a:rPr lang="en-US" sz="2200" dirty="0" smtClean="0">
                <a:latin typeface="+mn-lt"/>
              </a:rPr>
              <a:t>intra-A</a:t>
            </a:r>
            <a:r>
              <a:rPr lang="en-US" sz="100" dirty="0" smtClean="0">
                <a:latin typeface="+mn-lt"/>
              </a:rPr>
              <a:t> </a:t>
            </a:r>
            <a:r>
              <a:rPr lang="en-US" sz="2200" dirty="0" smtClean="0">
                <a:latin typeface="+mn-lt"/>
              </a:rPr>
              <a:t>S </a:t>
            </a:r>
            <a:r>
              <a:rPr lang="en-US" sz="2200" dirty="0">
                <a:latin typeface="+mn-lt"/>
              </a:rPr>
              <a:t>routing in the Internet: </a:t>
            </a:r>
            <a:r>
              <a:rPr lang="en-US" sz="2200" dirty="0" smtClean="0">
                <a:latin typeface="+mn-lt"/>
              </a:rPr>
              <a:t>O</a:t>
            </a:r>
            <a:r>
              <a:rPr lang="en-US" sz="100" dirty="0" smtClean="0">
                <a:latin typeface="+mn-lt"/>
              </a:rPr>
              <a:t> </a:t>
            </a:r>
            <a:r>
              <a:rPr lang="en-US" sz="2200" dirty="0" smtClean="0">
                <a:latin typeface="+mn-lt"/>
              </a:rPr>
              <a:t>S</a:t>
            </a:r>
            <a:r>
              <a:rPr lang="en-US" sz="100" dirty="0" smtClean="0">
                <a:latin typeface="+mn-lt"/>
              </a:rPr>
              <a:t> </a:t>
            </a:r>
            <a:r>
              <a:rPr lang="en-US" sz="2200" dirty="0" smtClean="0">
                <a:latin typeface="+mn-lt"/>
              </a:rPr>
              <a:t>P</a:t>
            </a:r>
            <a:r>
              <a:rPr lang="en-US" sz="100" dirty="0" smtClean="0">
                <a:latin typeface="+mn-lt"/>
              </a:rPr>
              <a:t> </a:t>
            </a:r>
            <a:r>
              <a:rPr lang="en-US" sz="2200" dirty="0" smtClean="0">
                <a:latin typeface="+mn-lt"/>
              </a:rPr>
              <a:t>F</a:t>
            </a:r>
            <a:endParaRPr lang="en-US" sz="2200" dirty="0">
              <a:latin typeface="+mn-lt"/>
            </a:endParaRPr>
          </a:p>
          <a:p>
            <a:pPr marL="461963" indent="-461963">
              <a:buNone/>
            </a:pPr>
            <a:r>
              <a:rPr lang="en-US" sz="2200" b="1" dirty="0">
                <a:solidFill>
                  <a:schemeClr val="tx2"/>
                </a:solidFill>
                <a:latin typeface="+mn-lt"/>
              </a:rPr>
              <a:t>5.4 </a:t>
            </a:r>
            <a:r>
              <a:rPr lang="en-US" sz="2200" dirty="0">
                <a:latin typeface="+mn-lt"/>
              </a:rPr>
              <a:t>routing among the </a:t>
            </a:r>
            <a:r>
              <a:rPr lang="en-US" sz="2200" dirty="0" smtClean="0">
                <a:latin typeface="+mn-lt"/>
              </a:rPr>
              <a:t>I</a:t>
            </a:r>
            <a:r>
              <a:rPr lang="en-US" sz="100" dirty="0" smtClean="0">
                <a:latin typeface="+mn-lt"/>
              </a:rPr>
              <a:t> </a:t>
            </a:r>
            <a:r>
              <a:rPr lang="en-US" sz="2200" dirty="0" smtClean="0">
                <a:latin typeface="+mn-lt"/>
              </a:rPr>
              <a:t>S</a:t>
            </a:r>
            <a:r>
              <a:rPr lang="en-US" sz="100" dirty="0" smtClean="0">
                <a:latin typeface="+mn-lt"/>
              </a:rPr>
              <a:t> </a:t>
            </a:r>
            <a:r>
              <a:rPr lang="en-US" sz="2200" dirty="0" smtClean="0">
                <a:latin typeface="+mn-lt"/>
              </a:rPr>
              <a:t>P</a:t>
            </a:r>
            <a:r>
              <a:rPr lang="en-US" sz="100" dirty="0" smtClean="0">
                <a:latin typeface="+mn-lt"/>
              </a:rPr>
              <a:t> </a:t>
            </a:r>
            <a:r>
              <a:rPr lang="en-US" sz="2200" dirty="0" smtClean="0">
                <a:latin typeface="+mn-lt"/>
              </a:rPr>
              <a:t>s</a:t>
            </a:r>
            <a:r>
              <a:rPr lang="en-US" sz="2200" dirty="0">
                <a:latin typeface="+mn-lt"/>
              </a:rPr>
              <a:t>: </a:t>
            </a:r>
            <a:r>
              <a:rPr lang="en-US" sz="2200" dirty="0" smtClean="0">
                <a:latin typeface="+mn-lt"/>
              </a:rPr>
              <a:t>B</a:t>
            </a:r>
            <a:r>
              <a:rPr lang="en-US" sz="100" dirty="0" smtClean="0">
                <a:latin typeface="+mn-lt"/>
              </a:rPr>
              <a:t> </a:t>
            </a:r>
            <a:r>
              <a:rPr lang="en-US" sz="2200" dirty="0" smtClean="0">
                <a:latin typeface="+mn-lt"/>
              </a:rPr>
              <a:t>G</a:t>
            </a:r>
            <a:r>
              <a:rPr lang="en-US" sz="100" dirty="0" smtClean="0">
                <a:latin typeface="+mn-lt"/>
              </a:rPr>
              <a:t> </a:t>
            </a:r>
            <a:r>
              <a:rPr lang="en-US" sz="2200" dirty="0" smtClean="0">
                <a:latin typeface="+mn-lt"/>
              </a:rPr>
              <a:t>P</a:t>
            </a:r>
          </a:p>
          <a:p>
            <a:pPr marL="461963" indent="-461963">
              <a:buNone/>
            </a:pPr>
            <a:r>
              <a:rPr lang="en-US" sz="2200" b="1" dirty="0">
                <a:solidFill>
                  <a:schemeClr val="tx2"/>
                </a:solidFill>
                <a:latin typeface="+mn-lt"/>
              </a:rPr>
              <a:t>5.5 </a:t>
            </a:r>
            <a:r>
              <a:rPr lang="en-US" sz="2200" dirty="0">
                <a:latin typeface="+mn-lt"/>
              </a:rPr>
              <a:t>The </a:t>
            </a:r>
            <a:r>
              <a:rPr lang="en-US" sz="2200" dirty="0" smtClean="0">
                <a:latin typeface="+mn-lt"/>
              </a:rPr>
              <a:t>S</a:t>
            </a:r>
            <a:r>
              <a:rPr lang="en-US" sz="100" dirty="0" smtClean="0">
                <a:latin typeface="+mn-lt"/>
              </a:rPr>
              <a:t> </a:t>
            </a:r>
            <a:r>
              <a:rPr lang="en-US" sz="2200" dirty="0" smtClean="0">
                <a:latin typeface="+mn-lt"/>
              </a:rPr>
              <a:t>D</a:t>
            </a:r>
            <a:r>
              <a:rPr lang="en-US" sz="100" dirty="0" smtClean="0">
                <a:latin typeface="+mn-lt"/>
              </a:rPr>
              <a:t> </a:t>
            </a:r>
            <a:r>
              <a:rPr lang="en-US" sz="2200" dirty="0" smtClean="0">
                <a:latin typeface="+mn-lt"/>
              </a:rPr>
              <a:t>N </a:t>
            </a:r>
            <a:r>
              <a:rPr lang="en-US" sz="2200" dirty="0">
                <a:latin typeface="+mn-lt"/>
              </a:rPr>
              <a:t>control plane</a:t>
            </a:r>
          </a:p>
          <a:p>
            <a:pPr marL="461963" indent="-461963">
              <a:buNone/>
            </a:pPr>
            <a:r>
              <a:rPr lang="en-US" sz="2200" b="1" dirty="0">
                <a:solidFill>
                  <a:schemeClr val="tx2"/>
                </a:solidFill>
                <a:latin typeface="+mn-lt"/>
              </a:rPr>
              <a:t>5.6 </a:t>
            </a:r>
            <a:r>
              <a:rPr lang="en-US" sz="2200" b="1" dirty="0" smtClean="0">
                <a:latin typeface="+mn-lt"/>
              </a:rPr>
              <a:t>I</a:t>
            </a:r>
            <a:r>
              <a:rPr lang="en-US" sz="100" b="1" dirty="0" smtClean="0">
                <a:latin typeface="+mn-lt"/>
              </a:rPr>
              <a:t> </a:t>
            </a:r>
            <a:r>
              <a:rPr lang="en-US" sz="2200" b="1" dirty="0" smtClean="0">
                <a:latin typeface="+mn-lt"/>
              </a:rPr>
              <a:t>C</a:t>
            </a:r>
            <a:r>
              <a:rPr lang="en-US" sz="100" b="1" dirty="0" smtClean="0">
                <a:latin typeface="+mn-lt"/>
              </a:rPr>
              <a:t> </a:t>
            </a:r>
            <a:r>
              <a:rPr lang="en-US" sz="2200" b="1" dirty="0" smtClean="0">
                <a:latin typeface="+mn-lt"/>
              </a:rPr>
              <a:t>M</a:t>
            </a:r>
            <a:r>
              <a:rPr lang="en-US" sz="100" b="1" dirty="0" smtClean="0">
                <a:latin typeface="+mn-lt"/>
              </a:rPr>
              <a:t> </a:t>
            </a:r>
            <a:r>
              <a:rPr lang="en-US" sz="2200" b="1" dirty="0" smtClean="0">
                <a:latin typeface="+mn-lt"/>
              </a:rPr>
              <a:t>P</a:t>
            </a:r>
            <a:r>
              <a:rPr lang="en-US" sz="2200" b="1" dirty="0">
                <a:latin typeface="+mn-lt"/>
              </a:rPr>
              <a:t>: The Internet Control Message </a:t>
            </a:r>
            <a:r>
              <a:rPr lang="en-US" sz="2200" b="1" dirty="0" smtClean="0">
                <a:latin typeface="+mn-lt"/>
              </a:rPr>
              <a:t>Protocol</a:t>
            </a:r>
            <a:endParaRPr lang="en-US" sz="2200" b="1" dirty="0">
              <a:latin typeface="+mn-lt"/>
            </a:endParaRPr>
          </a:p>
          <a:p>
            <a:pPr marL="461963" indent="-461963">
              <a:buNone/>
            </a:pPr>
            <a:r>
              <a:rPr lang="en-US" sz="2200" b="1" dirty="0">
                <a:solidFill>
                  <a:schemeClr val="tx2"/>
                </a:solidFill>
                <a:latin typeface="+mn-lt"/>
              </a:rPr>
              <a:t>5.7 </a:t>
            </a:r>
            <a:r>
              <a:rPr lang="en-US" sz="2200" dirty="0">
                <a:latin typeface="+mn-lt"/>
              </a:rPr>
              <a:t>Network management and </a:t>
            </a:r>
            <a:r>
              <a:rPr lang="en-US" sz="2200" dirty="0" smtClean="0">
                <a:latin typeface="+mn-lt"/>
              </a:rPr>
              <a:t>S</a:t>
            </a:r>
            <a:r>
              <a:rPr lang="en-US" sz="100" dirty="0" smtClean="0">
                <a:latin typeface="+mn-lt"/>
              </a:rPr>
              <a:t> </a:t>
            </a:r>
            <a:r>
              <a:rPr lang="en-US" sz="2200" dirty="0" smtClean="0">
                <a:latin typeface="+mn-lt"/>
              </a:rPr>
              <a:t>N</a:t>
            </a:r>
            <a:r>
              <a:rPr lang="en-US" sz="100" dirty="0" smtClean="0">
                <a:latin typeface="+mn-lt"/>
              </a:rPr>
              <a:t> </a:t>
            </a:r>
            <a:r>
              <a:rPr lang="en-US" sz="2200" dirty="0" smtClean="0">
                <a:latin typeface="+mn-lt"/>
              </a:rPr>
              <a:t>M</a:t>
            </a:r>
            <a:r>
              <a:rPr lang="en-US" sz="100" dirty="0" smtClean="0">
                <a:latin typeface="+mn-lt"/>
              </a:rPr>
              <a:t> </a:t>
            </a:r>
            <a:r>
              <a:rPr lang="en-US" sz="2200" dirty="0" smtClean="0">
                <a:latin typeface="+mn-lt"/>
              </a:rPr>
              <a:t>P</a:t>
            </a:r>
            <a:endParaRPr lang="en-US" sz="2200" dirty="0">
              <a:latin typeface="+mn-lt"/>
            </a:endParaRPr>
          </a:p>
        </p:txBody>
      </p:sp>
    </p:spTree>
    <p:extLst>
      <p:ext uri="{BB962C8B-B14F-4D97-AF65-F5344CB8AC3E}">
        <p14:creationId xmlns:p14="http://schemas.microsoft.com/office/powerpoint/2010/main" val="18985253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74"/>
            <a:ext cx="7635922" cy="1231076"/>
          </a:xfrm>
        </p:spPr>
        <p:txBody>
          <a:bodyPr wrap="square"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I</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C</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M</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 Internet Control Message Protocol </a:t>
            </a:r>
            <a:r>
              <a:rPr lang="en-US" sz="2000" b="0" dirty="0" smtClean="0">
                <a:latin typeface="Times New Roman" panose="02020603050405020304" pitchFamily="18" charset="0"/>
                <a:ea typeface="ＭＳ Ｐゴシック" charset="0"/>
              </a:rPr>
              <a:t>(1 of 2)</a:t>
            </a:r>
            <a:endParaRPr lang="en-US" sz="2000" b="0"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4124176"/>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used by hosts &amp; routers to communicate network-level information</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error reporting: unreachable host, network, port, protocol</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echo request/reply (used by ping)</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network-layer </a:t>
            </a:r>
            <a:r>
              <a:rPr lang="en-US" altLang="ja-JP" sz="2400" dirty="0" smtClean="0">
                <a:solidFill>
                  <a:srgbClr val="000000"/>
                </a:solidFill>
                <a:latin typeface="Arial (Body)"/>
                <a:ea typeface="ＭＳ Ｐゴシック" charset="0"/>
              </a:rPr>
              <a:t>“above” I</a:t>
            </a:r>
            <a:r>
              <a:rPr lang="en-US" altLang="ja-JP" sz="100" dirty="0" smtClean="0">
                <a:solidFill>
                  <a:srgbClr val="000000"/>
                </a:solidFill>
                <a:latin typeface="Arial (Body)"/>
                <a:ea typeface="ＭＳ Ｐゴシック" charset="0"/>
              </a:rPr>
              <a:t> </a:t>
            </a:r>
            <a:r>
              <a:rPr lang="en-US" altLang="ja-JP" sz="2400" dirty="0" smtClean="0">
                <a:solidFill>
                  <a:srgbClr val="000000"/>
                </a:solidFill>
                <a:latin typeface="Arial (Body)"/>
                <a:ea typeface="ＭＳ Ｐゴシック" charset="0"/>
              </a:rPr>
              <a:t>P</a:t>
            </a:r>
            <a:r>
              <a:rPr lang="en-US" altLang="ja-JP" sz="2400" dirty="0">
                <a:solidFill>
                  <a:srgbClr val="000000"/>
                </a:solidFill>
                <a:latin typeface="Arial (Body)"/>
                <a:ea typeface="ＭＳ Ｐゴシック" charset="0"/>
              </a:rPr>
              <a:t>:</a:t>
            </a:r>
          </a:p>
          <a:p>
            <a:pPr marL="741553" lvl="1" indent="-284353"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msgs </a:t>
            </a:r>
            <a:r>
              <a:rPr lang="en-US" sz="2400" dirty="0">
                <a:solidFill>
                  <a:srgbClr val="000000"/>
                </a:solidFill>
                <a:latin typeface="Arial (Body)"/>
                <a:ea typeface="ＭＳ Ｐゴシック" charset="0"/>
              </a:rPr>
              <a:t>carried in </a:t>
            </a: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datagrams</a:t>
            </a:r>
            <a:endParaRPr lang="en-US" sz="24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message</a:t>
            </a:r>
            <a:r>
              <a:rPr lang="en-US" sz="2400" dirty="0">
                <a:solidFill>
                  <a:srgbClr val="000000"/>
                </a:solidFill>
                <a:latin typeface="Arial (Body)"/>
                <a:ea typeface="ＭＳ Ｐゴシック" charset="0"/>
              </a:rPr>
              <a:t>: type, code plus first 8 bytes of </a:t>
            </a: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datagram </a:t>
            </a:r>
            <a:r>
              <a:rPr lang="en-US" sz="2400" dirty="0">
                <a:solidFill>
                  <a:srgbClr val="000000"/>
                </a:solidFill>
                <a:latin typeface="Arial (Body)"/>
                <a:ea typeface="ＭＳ Ｐゴシック" charset="0"/>
              </a:rPr>
              <a:t>causing error</a:t>
            </a:r>
          </a:p>
        </p:txBody>
      </p:sp>
    </p:spTree>
    <p:extLst>
      <p:ext uri="{BB962C8B-B14F-4D97-AF65-F5344CB8AC3E}">
        <p14:creationId xmlns:p14="http://schemas.microsoft.com/office/powerpoint/2010/main" val="3341826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rPr>
              <a:t>Routing Protocols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716372"/>
          </a:xfrm>
        </p:spPr>
        <p:txBody>
          <a:bodyPr wrap="square" lIns="91425" tIns="91425" rIns="91425" bIns="91425">
            <a:spAutoFit/>
          </a:bodyPr>
          <a:lstStyle/>
          <a:p>
            <a:pPr marL="0" lvl="0" indent="0" eaLnBrk="0" fontAlgn="base" hangingPunct="0">
              <a:spcAft>
                <a:spcPct val="0"/>
              </a:spcAft>
              <a:buNone/>
            </a:pPr>
            <a:r>
              <a:rPr lang="en-US" sz="2400" b="1" dirty="0">
                <a:solidFill>
                  <a:srgbClr val="000000"/>
                </a:solidFill>
                <a:latin typeface="Arial (Body)"/>
                <a:cs typeface="+mn-cs"/>
              </a:rPr>
              <a:t>Routing protocol goal:</a:t>
            </a:r>
            <a:r>
              <a:rPr lang="en-US" sz="2400" dirty="0">
                <a:solidFill>
                  <a:srgbClr val="000000"/>
                </a:solidFill>
                <a:latin typeface="Arial (Body)"/>
              </a:rPr>
              <a:t> determine “good” paths (equivalently, routes), from sending hosts to receiving host, through network of routers</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cs typeface="+mn-cs"/>
              </a:rPr>
              <a:t>path: sequence of routers packets will traverse in going from given initial source host to given final destination host</a:t>
            </a:r>
          </a:p>
          <a:p>
            <a:pPr marL="255651" lvl="0" indent="-255651" eaLnBrk="0" fontAlgn="base" hangingPunct="0">
              <a:spcAft>
                <a:spcPct val="0"/>
              </a:spcAft>
              <a:buFont typeface="Arial" panose="020B0604020202020204" pitchFamily="34" charset="0"/>
              <a:buChar char="•"/>
              <a:defRPr/>
            </a:pPr>
            <a:r>
              <a:rPr lang="en-US" sz="2400" dirty="0">
                <a:solidFill>
                  <a:srgbClr val="000000"/>
                </a:solidFill>
                <a:latin typeface="Arial (Body)"/>
                <a:cs typeface="+mn-cs"/>
              </a:rPr>
              <a:t>“good”: least “cost”, “fastest”, “least congested”</a:t>
            </a:r>
          </a:p>
          <a:p>
            <a:pPr marL="255651" lvl="0" indent="-255651" eaLnBrk="0" fontAlgn="base" hangingPunct="0">
              <a:spcAft>
                <a:spcPct val="0"/>
              </a:spcAft>
              <a:buFont typeface="Arial" panose="020B0604020202020204" pitchFamily="34" charset="0"/>
              <a:buChar char="•"/>
              <a:defRPr/>
            </a:pPr>
            <a:r>
              <a:rPr lang="en-US" sz="2400" dirty="0">
                <a:solidFill>
                  <a:srgbClr val="000000"/>
                </a:solidFill>
                <a:latin typeface="Arial (Body)"/>
                <a:cs typeface="+mn-cs"/>
              </a:rPr>
              <a:t>routing: a “top-10” networking challenge!</a:t>
            </a:r>
          </a:p>
        </p:txBody>
      </p:sp>
    </p:spTree>
    <p:extLst>
      <p:ext uri="{BB962C8B-B14F-4D97-AF65-F5344CB8AC3E}">
        <p14:creationId xmlns:p14="http://schemas.microsoft.com/office/powerpoint/2010/main" val="41296823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74"/>
            <a:ext cx="7895230" cy="1231076"/>
          </a:xfrm>
        </p:spPr>
        <p:txBody>
          <a:bodyPr wrap="square"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I</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C</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M</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 Internet Control Message Protocol </a:t>
            </a:r>
            <a:r>
              <a:rPr lang="en-US" sz="2000" b="0" dirty="0" smtClean="0">
                <a:latin typeface="Times New Roman" panose="02020603050405020304" pitchFamily="18" charset="0"/>
                <a:ea typeface="ＭＳ Ｐゴシック" charset="0"/>
              </a:rPr>
              <a:t>(2 of 2)</a:t>
            </a:r>
            <a:endParaRPr lang="en-US" sz="2000" b="0" dirty="0">
              <a:latin typeface="Times New Roman" panose="02020603050405020304" pitchFamily="18" charset="0"/>
              <a:ea typeface="ＭＳ Ｐゴシック"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2913162"/>
              </p:ext>
            </p:extLst>
          </p:nvPr>
        </p:nvGraphicFramePr>
        <p:xfrm>
          <a:off x="955484" y="1406335"/>
          <a:ext cx="7035990" cy="4693920"/>
        </p:xfrm>
        <a:graphic>
          <a:graphicData uri="http://schemas.openxmlformats.org/drawingml/2006/table">
            <a:tbl>
              <a:tblPr firstRow="1" bandRow="1">
                <a:tableStyleId>{40F9630F-82C1-40B7-BC3A-925EFCFF5E92}</a:tableStyleId>
              </a:tblPr>
              <a:tblGrid>
                <a:gridCol w="1474145">
                  <a:extLst>
                    <a:ext uri="{9D8B030D-6E8A-4147-A177-3AD203B41FA5}">
                      <a16:colId xmlns:a16="http://schemas.microsoft.com/office/drawing/2014/main" val="1595162473"/>
                    </a:ext>
                  </a:extLst>
                </a:gridCol>
                <a:gridCol w="1685486">
                  <a:extLst>
                    <a:ext uri="{9D8B030D-6E8A-4147-A177-3AD203B41FA5}">
                      <a16:colId xmlns:a16="http://schemas.microsoft.com/office/drawing/2014/main" val="553805944"/>
                    </a:ext>
                  </a:extLst>
                </a:gridCol>
                <a:gridCol w="3876359">
                  <a:extLst>
                    <a:ext uri="{9D8B030D-6E8A-4147-A177-3AD203B41FA5}">
                      <a16:colId xmlns:a16="http://schemas.microsoft.com/office/drawing/2014/main" val="3405774669"/>
                    </a:ext>
                  </a:extLst>
                </a:gridCol>
              </a:tblGrid>
              <a:tr h="313900">
                <a:tc>
                  <a:txBody>
                    <a:bodyPr/>
                    <a:lstStyle/>
                    <a:p>
                      <a:pPr algn="l"/>
                      <a:r>
                        <a:rPr lang="en-US" sz="1600" b="1" i="0" u="none" strike="noStrike" cap="none" baseline="0" dirty="0" smtClean="0">
                          <a:solidFill>
                            <a:schemeClr val="dk1"/>
                          </a:solidFill>
                          <a:latin typeface="+mn-lt"/>
                          <a:ea typeface="Arial"/>
                          <a:cs typeface="Arial"/>
                          <a:sym typeface="Arial"/>
                        </a:rPr>
                        <a:t>I</a:t>
                      </a:r>
                      <a:r>
                        <a:rPr lang="en-US" sz="100" b="1" i="0" u="none" strike="noStrike" cap="none" baseline="0" dirty="0" smtClean="0">
                          <a:solidFill>
                            <a:schemeClr val="dk1"/>
                          </a:solidFill>
                          <a:latin typeface="+mn-lt"/>
                          <a:ea typeface="Arial"/>
                          <a:cs typeface="Arial"/>
                          <a:sym typeface="Arial"/>
                        </a:rPr>
                        <a:t> </a:t>
                      </a:r>
                      <a:r>
                        <a:rPr lang="en-US" sz="1600" b="1" i="0" u="none" strike="noStrike" cap="none" baseline="0" dirty="0" smtClean="0">
                          <a:solidFill>
                            <a:schemeClr val="dk1"/>
                          </a:solidFill>
                          <a:latin typeface="+mn-lt"/>
                          <a:ea typeface="Arial"/>
                          <a:cs typeface="Arial"/>
                          <a:sym typeface="Arial"/>
                        </a:rPr>
                        <a:t>C</a:t>
                      </a:r>
                      <a:r>
                        <a:rPr lang="en-US" sz="100" b="1" i="0" u="none" strike="noStrike" cap="none" baseline="0" dirty="0" smtClean="0">
                          <a:solidFill>
                            <a:schemeClr val="dk1"/>
                          </a:solidFill>
                          <a:latin typeface="+mn-lt"/>
                          <a:ea typeface="Arial"/>
                          <a:cs typeface="Arial"/>
                          <a:sym typeface="Arial"/>
                        </a:rPr>
                        <a:t> </a:t>
                      </a:r>
                      <a:r>
                        <a:rPr lang="en-US" sz="1600" b="1" i="0" u="none" strike="noStrike" cap="none" baseline="0" dirty="0" smtClean="0">
                          <a:solidFill>
                            <a:schemeClr val="dk1"/>
                          </a:solidFill>
                          <a:latin typeface="+mn-lt"/>
                          <a:ea typeface="Arial"/>
                          <a:cs typeface="Arial"/>
                          <a:sym typeface="Arial"/>
                        </a:rPr>
                        <a:t>M</a:t>
                      </a:r>
                      <a:r>
                        <a:rPr lang="en-US" sz="100" b="1" i="0" u="none" strike="noStrike" cap="none" baseline="0" dirty="0" smtClean="0">
                          <a:solidFill>
                            <a:schemeClr val="dk1"/>
                          </a:solidFill>
                          <a:latin typeface="+mn-lt"/>
                          <a:ea typeface="Arial"/>
                          <a:cs typeface="Arial"/>
                          <a:sym typeface="Arial"/>
                        </a:rPr>
                        <a:t> </a:t>
                      </a:r>
                      <a:r>
                        <a:rPr lang="en-US" sz="1600" b="1" i="0" u="none" strike="noStrike" cap="none" baseline="0" dirty="0" smtClean="0">
                          <a:solidFill>
                            <a:schemeClr val="dk1"/>
                          </a:solidFill>
                          <a:latin typeface="+mn-lt"/>
                          <a:ea typeface="Arial"/>
                          <a:cs typeface="Arial"/>
                          <a:sym typeface="Arial"/>
                        </a:rPr>
                        <a:t>P Type</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1" dirty="0" smtClean="0">
                          <a:latin typeface="+mn-lt"/>
                        </a:rPr>
                        <a:t>Code</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1" i="0" u="none" strike="noStrike" cap="none" baseline="0" dirty="0" smtClean="0">
                          <a:solidFill>
                            <a:schemeClr val="dk1"/>
                          </a:solidFill>
                          <a:latin typeface="+mn-lt"/>
                          <a:ea typeface="Arial"/>
                          <a:cs typeface="Arial"/>
                          <a:sym typeface="Arial"/>
                        </a:rPr>
                        <a:t>Description</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3323893"/>
                  </a:ext>
                </a:extLst>
              </a:tr>
              <a:tr h="284653">
                <a:tc>
                  <a:txBody>
                    <a:bodyPr/>
                    <a:lstStyle/>
                    <a:p>
                      <a:pPr algn="l" fontAlgn="b"/>
                      <a:r>
                        <a:rPr lang="en-US" sz="1600" b="0" i="0" u="none" strike="noStrike" dirty="0">
                          <a:solidFill>
                            <a:srgbClr val="000000"/>
                          </a:solidFill>
                          <a:effectLst/>
                          <a:latin typeface="+mn-lt"/>
                        </a:rPr>
                        <a:t>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mn-lt"/>
                        </a:rPr>
                        <a:t>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b"/>
                      <a:r>
                        <a:rPr lang="en-US" sz="1600" b="0" i="0" u="none" strike="noStrike" baseline="0" dirty="0">
                          <a:solidFill>
                            <a:srgbClr val="000000"/>
                          </a:solidFill>
                          <a:effectLst/>
                          <a:latin typeface="+mn-lt"/>
                        </a:rPr>
                        <a:t>echo reply (to ping)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306933"/>
                  </a:ext>
                </a:extLst>
              </a:tr>
              <a:tr h="284653">
                <a:tc>
                  <a:txBody>
                    <a:bodyPr/>
                    <a:lstStyle/>
                    <a:p>
                      <a:pPr algn="l" fontAlgn="b"/>
                      <a:r>
                        <a:rPr lang="en-US" sz="1600" b="0" i="0" u="none" strike="noStrike" dirty="0">
                          <a:solidFill>
                            <a:srgbClr val="000000"/>
                          </a:solidFill>
                          <a:effectLst/>
                          <a:latin typeface="+mn-lt"/>
                        </a:rPr>
                        <a:t>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mn-lt"/>
                        </a:rPr>
                        <a:t>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b"/>
                      <a:r>
                        <a:rPr lang="en-US" sz="1600" b="0" i="0" u="none" strike="noStrike" baseline="0" dirty="0">
                          <a:solidFill>
                            <a:srgbClr val="000000"/>
                          </a:solidFill>
                          <a:effectLst/>
                          <a:latin typeface="+mn-lt"/>
                        </a:rPr>
                        <a:t>destination network unreachable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7248980"/>
                  </a:ext>
                </a:extLst>
              </a:tr>
              <a:tr h="284653">
                <a:tc>
                  <a:txBody>
                    <a:bodyPr/>
                    <a:lstStyle/>
                    <a:p>
                      <a:pPr algn="l" fontAlgn="b"/>
                      <a:r>
                        <a:rPr lang="en-US" sz="1600" b="0" i="0" u="none" strike="noStrike" dirty="0">
                          <a:solidFill>
                            <a:srgbClr val="000000"/>
                          </a:solidFill>
                          <a:effectLst/>
                          <a:latin typeface="+mn-lt"/>
                        </a:rPr>
                        <a:t>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mn-lt"/>
                        </a:rPr>
                        <a:t>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b"/>
                      <a:r>
                        <a:rPr lang="en-US" sz="1600" b="0" i="0" u="none" strike="noStrike" baseline="0" dirty="0">
                          <a:solidFill>
                            <a:srgbClr val="000000"/>
                          </a:solidFill>
                          <a:effectLst/>
                          <a:latin typeface="+mn-lt"/>
                        </a:rPr>
                        <a:t>destination host unreachable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9430530"/>
                  </a:ext>
                </a:extLst>
              </a:tr>
              <a:tr h="284653">
                <a:tc>
                  <a:txBody>
                    <a:bodyPr/>
                    <a:lstStyle/>
                    <a:p>
                      <a:pPr algn="l" fontAlgn="b"/>
                      <a:r>
                        <a:rPr lang="en-US" sz="1600" b="0" i="0" u="none" strike="noStrike" dirty="0">
                          <a:solidFill>
                            <a:srgbClr val="000000"/>
                          </a:solidFill>
                          <a:effectLst/>
                          <a:latin typeface="+mn-lt"/>
                        </a:rPr>
                        <a:t>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mn-lt"/>
                        </a:rPr>
                        <a:t>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b"/>
                      <a:r>
                        <a:rPr lang="en-US" sz="1600" b="0" i="0" u="none" strike="noStrike" baseline="0" dirty="0">
                          <a:solidFill>
                            <a:srgbClr val="000000"/>
                          </a:solidFill>
                          <a:effectLst/>
                          <a:latin typeface="+mn-lt"/>
                        </a:rPr>
                        <a:t>destination protocol unreachable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5575127"/>
                  </a:ext>
                </a:extLst>
              </a:tr>
              <a:tr h="284653">
                <a:tc>
                  <a:txBody>
                    <a:bodyPr/>
                    <a:lstStyle/>
                    <a:p>
                      <a:pPr algn="l" fontAlgn="b"/>
                      <a:r>
                        <a:rPr lang="en-US" sz="1600" b="0" i="0" u="none" strike="noStrike" dirty="0">
                          <a:solidFill>
                            <a:srgbClr val="000000"/>
                          </a:solidFill>
                          <a:effectLst/>
                          <a:latin typeface="+mn-lt"/>
                        </a:rPr>
                        <a:t>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mn-lt"/>
                        </a:rPr>
                        <a:t>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b"/>
                      <a:r>
                        <a:rPr lang="en-US" sz="1600" b="0" i="0" u="none" strike="noStrike" baseline="0" dirty="0">
                          <a:solidFill>
                            <a:srgbClr val="000000"/>
                          </a:solidFill>
                          <a:effectLst/>
                          <a:latin typeface="+mn-lt"/>
                        </a:rPr>
                        <a:t>destination port unreachable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2158637"/>
                  </a:ext>
                </a:extLst>
              </a:tr>
              <a:tr h="284653">
                <a:tc>
                  <a:txBody>
                    <a:bodyPr/>
                    <a:lstStyle/>
                    <a:p>
                      <a:pPr algn="l" fontAlgn="b"/>
                      <a:r>
                        <a:rPr lang="en-US" sz="1600" b="0" i="0" u="none" strike="noStrike" dirty="0">
                          <a:solidFill>
                            <a:srgbClr val="000000"/>
                          </a:solidFill>
                          <a:effectLst/>
                          <a:latin typeface="+mn-lt"/>
                        </a:rPr>
                        <a:t>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mn-lt"/>
                        </a:rPr>
                        <a:t>6</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b"/>
                      <a:r>
                        <a:rPr lang="en-US" sz="1600" b="0" i="0" u="none" strike="noStrike" baseline="0" dirty="0">
                          <a:solidFill>
                            <a:srgbClr val="000000"/>
                          </a:solidFill>
                          <a:effectLst/>
                          <a:latin typeface="+mn-lt"/>
                        </a:rPr>
                        <a:t>destination network unknown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2988030"/>
                  </a:ext>
                </a:extLst>
              </a:tr>
              <a:tr h="284653">
                <a:tc>
                  <a:txBody>
                    <a:bodyPr/>
                    <a:lstStyle/>
                    <a:p>
                      <a:pPr algn="l" fontAlgn="b"/>
                      <a:r>
                        <a:rPr lang="en-US" sz="1600" b="0" i="0" u="none" strike="noStrike" dirty="0">
                          <a:solidFill>
                            <a:srgbClr val="000000"/>
                          </a:solidFill>
                          <a:effectLst/>
                          <a:latin typeface="+mn-lt"/>
                        </a:rPr>
                        <a:t>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mn-lt"/>
                        </a:rPr>
                        <a:t>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b"/>
                      <a:r>
                        <a:rPr lang="en-US" sz="1600" b="0" i="0" u="none" strike="noStrike" baseline="0" dirty="0">
                          <a:solidFill>
                            <a:srgbClr val="000000"/>
                          </a:solidFill>
                          <a:effectLst/>
                          <a:latin typeface="+mn-lt"/>
                        </a:rPr>
                        <a:t>destination host unknown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4569745"/>
                  </a:ext>
                </a:extLst>
              </a:tr>
              <a:tr h="284653">
                <a:tc>
                  <a:txBody>
                    <a:bodyPr/>
                    <a:lstStyle/>
                    <a:p>
                      <a:pPr algn="l" fontAlgn="b"/>
                      <a:r>
                        <a:rPr lang="en-US" sz="1600" b="0" i="0" u="none" strike="noStrike" dirty="0">
                          <a:solidFill>
                            <a:srgbClr val="000000"/>
                          </a:solidFill>
                          <a:effectLst/>
                          <a:latin typeface="+mn-lt"/>
                        </a:rPr>
                        <a:t>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mn-lt"/>
                        </a:rPr>
                        <a:t>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b"/>
                      <a:r>
                        <a:rPr lang="en-US" sz="1600" b="0" i="0" u="none" strike="noStrike" baseline="0" dirty="0">
                          <a:solidFill>
                            <a:srgbClr val="000000"/>
                          </a:solidFill>
                          <a:effectLst/>
                          <a:latin typeface="+mn-lt"/>
                        </a:rPr>
                        <a:t>source quench (congestion control)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4093724"/>
                  </a:ext>
                </a:extLst>
              </a:tr>
              <a:tr h="284653">
                <a:tc>
                  <a:txBody>
                    <a:bodyPr/>
                    <a:lstStyle/>
                    <a:p>
                      <a:pPr algn="l" fontAlgn="b"/>
                      <a:r>
                        <a:rPr lang="en-US" sz="1600" b="0" i="0" u="none" strike="noStrike" dirty="0">
                          <a:solidFill>
                            <a:srgbClr val="000000"/>
                          </a:solidFill>
                          <a:effectLst/>
                          <a:latin typeface="+mn-lt"/>
                        </a:rPr>
                        <a:t>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mn-lt"/>
                        </a:rPr>
                        <a:t>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b"/>
                      <a:r>
                        <a:rPr lang="en-US" sz="1600" b="0" i="0" u="none" strike="noStrike" baseline="0" dirty="0">
                          <a:solidFill>
                            <a:srgbClr val="000000"/>
                          </a:solidFill>
                          <a:effectLst/>
                          <a:latin typeface="+mn-lt"/>
                        </a:rPr>
                        <a:t>echo request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7796917"/>
                  </a:ext>
                </a:extLst>
              </a:tr>
              <a:tr h="284653">
                <a:tc>
                  <a:txBody>
                    <a:bodyPr/>
                    <a:lstStyle/>
                    <a:p>
                      <a:pPr algn="l" fontAlgn="b"/>
                      <a:r>
                        <a:rPr lang="en-US" sz="1600" b="0" i="0" u="none" strike="noStrike" dirty="0">
                          <a:solidFill>
                            <a:srgbClr val="000000"/>
                          </a:solidFill>
                          <a:effectLst/>
                          <a:latin typeface="+mn-lt"/>
                        </a:rPr>
                        <a:t>9</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mn-lt"/>
                        </a:rPr>
                        <a:t>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b"/>
                      <a:r>
                        <a:rPr lang="en-US" sz="1600" b="0" i="0" u="none" strike="noStrike" baseline="0" dirty="0">
                          <a:solidFill>
                            <a:srgbClr val="000000"/>
                          </a:solidFill>
                          <a:effectLst/>
                          <a:latin typeface="+mn-lt"/>
                        </a:rPr>
                        <a:t>router advertisement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581624"/>
                  </a:ext>
                </a:extLst>
              </a:tr>
              <a:tr h="284653">
                <a:tc>
                  <a:txBody>
                    <a:bodyPr/>
                    <a:lstStyle/>
                    <a:p>
                      <a:pPr algn="l" fontAlgn="b"/>
                      <a:r>
                        <a:rPr lang="en-US" sz="1600" b="0" i="0" u="none" strike="noStrike" dirty="0">
                          <a:solidFill>
                            <a:srgbClr val="000000"/>
                          </a:solidFill>
                          <a:effectLst/>
                          <a:latin typeface="+mn-lt"/>
                        </a:rPr>
                        <a:t>10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mn-lt"/>
                        </a:rPr>
                        <a:t>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b"/>
                      <a:r>
                        <a:rPr lang="en-US" sz="1600" b="0" i="0" u="none" strike="noStrike" baseline="0" dirty="0">
                          <a:solidFill>
                            <a:srgbClr val="000000"/>
                          </a:solidFill>
                          <a:effectLst/>
                          <a:latin typeface="+mn-lt"/>
                        </a:rPr>
                        <a:t>router discovery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0991568"/>
                  </a:ext>
                </a:extLst>
              </a:tr>
              <a:tr h="284653">
                <a:tc>
                  <a:txBody>
                    <a:bodyPr/>
                    <a:lstStyle/>
                    <a:p>
                      <a:pPr algn="l" fontAlgn="b"/>
                      <a:r>
                        <a:rPr lang="en-US" sz="1600" b="0" i="0" u="none" strike="noStrike" dirty="0">
                          <a:solidFill>
                            <a:srgbClr val="000000"/>
                          </a:solidFill>
                          <a:effectLst/>
                          <a:latin typeface="+mn-lt"/>
                        </a:rPr>
                        <a:t>11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mn-lt"/>
                        </a:rPr>
                        <a:t>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b"/>
                      <a:r>
                        <a:rPr lang="en-US" sz="1600" b="0" i="0" u="none" strike="noStrike" baseline="0" dirty="0" smtClean="0">
                          <a:solidFill>
                            <a:srgbClr val="000000"/>
                          </a:solidFill>
                          <a:effectLst/>
                          <a:latin typeface="+mn-lt"/>
                        </a:rPr>
                        <a:t>T</a:t>
                      </a:r>
                      <a:r>
                        <a:rPr lang="en-US" sz="100" b="0" i="0" u="none" strike="noStrike" baseline="0" dirty="0" smtClean="0">
                          <a:solidFill>
                            <a:srgbClr val="000000"/>
                          </a:solidFill>
                          <a:effectLst/>
                          <a:latin typeface="+mn-lt"/>
                        </a:rPr>
                        <a:t> </a:t>
                      </a:r>
                      <a:r>
                        <a:rPr lang="en-US" sz="1600" b="0" i="0" u="none" strike="noStrike" baseline="0" dirty="0" smtClean="0">
                          <a:solidFill>
                            <a:srgbClr val="000000"/>
                          </a:solidFill>
                          <a:effectLst/>
                          <a:latin typeface="+mn-lt"/>
                        </a:rPr>
                        <a:t>T</a:t>
                      </a:r>
                      <a:r>
                        <a:rPr lang="en-US" sz="100" b="0" i="0" u="none" strike="noStrike" baseline="0" dirty="0" smtClean="0">
                          <a:solidFill>
                            <a:srgbClr val="000000"/>
                          </a:solidFill>
                          <a:effectLst/>
                          <a:latin typeface="+mn-lt"/>
                        </a:rPr>
                        <a:t> </a:t>
                      </a:r>
                      <a:r>
                        <a:rPr lang="en-US" sz="1600" b="0" i="0" u="none" strike="noStrike" baseline="0" dirty="0" smtClean="0">
                          <a:solidFill>
                            <a:srgbClr val="000000"/>
                          </a:solidFill>
                          <a:effectLst/>
                          <a:latin typeface="+mn-lt"/>
                        </a:rPr>
                        <a:t>L </a:t>
                      </a:r>
                      <a:r>
                        <a:rPr lang="en-US" sz="1600" b="0" i="0" u="none" strike="noStrike" baseline="0" dirty="0">
                          <a:solidFill>
                            <a:srgbClr val="000000"/>
                          </a:solidFill>
                          <a:effectLst/>
                          <a:latin typeface="+mn-lt"/>
                        </a:rPr>
                        <a:t>expired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396459"/>
                  </a:ext>
                </a:extLst>
              </a:tr>
              <a:tr h="284653">
                <a:tc>
                  <a:txBody>
                    <a:bodyPr/>
                    <a:lstStyle/>
                    <a:p>
                      <a:pPr algn="l" fontAlgn="b"/>
                      <a:r>
                        <a:rPr lang="en-US" sz="1600" b="0" i="0" u="none" strike="noStrike" dirty="0">
                          <a:solidFill>
                            <a:srgbClr val="000000"/>
                          </a:solidFill>
                          <a:effectLst/>
                          <a:latin typeface="+mn-lt"/>
                        </a:rPr>
                        <a:t>12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mn-lt"/>
                        </a:rPr>
                        <a:t>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b"/>
                      <a:r>
                        <a:rPr lang="en-US" sz="1600" b="0" i="0" u="none" strike="noStrike" baseline="0" dirty="0" smtClean="0">
                          <a:solidFill>
                            <a:srgbClr val="000000"/>
                          </a:solidFill>
                          <a:effectLst/>
                          <a:latin typeface="+mn-lt"/>
                        </a:rPr>
                        <a:t>I</a:t>
                      </a:r>
                      <a:r>
                        <a:rPr lang="en-US" sz="100" b="0" i="0" u="none" strike="noStrike" baseline="0" dirty="0" smtClean="0">
                          <a:solidFill>
                            <a:srgbClr val="000000"/>
                          </a:solidFill>
                          <a:effectLst/>
                          <a:latin typeface="+mn-lt"/>
                        </a:rPr>
                        <a:t> </a:t>
                      </a:r>
                      <a:r>
                        <a:rPr lang="en-US" sz="1600" b="0" i="0" u="none" strike="noStrike" baseline="0" dirty="0" smtClean="0">
                          <a:solidFill>
                            <a:srgbClr val="000000"/>
                          </a:solidFill>
                          <a:effectLst/>
                          <a:latin typeface="+mn-lt"/>
                        </a:rPr>
                        <a:t>P </a:t>
                      </a:r>
                      <a:r>
                        <a:rPr lang="en-US" sz="1600" b="0" i="0" u="none" strike="noStrike" baseline="0" dirty="0">
                          <a:solidFill>
                            <a:srgbClr val="000000"/>
                          </a:solidFill>
                          <a:effectLst/>
                          <a:latin typeface="+mn-lt"/>
                        </a:rPr>
                        <a:t>header bad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0759859"/>
                  </a:ext>
                </a:extLst>
              </a:tr>
            </a:tbl>
          </a:graphicData>
        </a:graphic>
      </p:graphicFrame>
    </p:spTree>
    <p:extLst>
      <p:ext uri="{BB962C8B-B14F-4D97-AF65-F5344CB8AC3E}">
        <p14:creationId xmlns:p14="http://schemas.microsoft.com/office/powerpoint/2010/main" val="27353207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charset="0"/>
                <a:cs typeface="+mj-cs"/>
              </a:rPr>
              <a:t>Traceroute and I</a:t>
            </a:r>
            <a:r>
              <a:rPr lang="en-US" sz="100" dirty="0" smtClean="0">
                <a:latin typeface="Times New Roman" panose="02020603050405020304" pitchFamily="18" charset="0"/>
                <a:ea typeface="ＭＳ Ｐゴシック" charset="0"/>
                <a:cs typeface="+mj-cs"/>
              </a:rPr>
              <a:t> </a:t>
            </a:r>
            <a:r>
              <a:rPr lang="en-US" dirty="0" smtClean="0">
                <a:latin typeface="Times New Roman" panose="02020603050405020304" pitchFamily="18" charset="0"/>
                <a:ea typeface="ＭＳ Ｐゴシック" charset="0"/>
                <a:cs typeface="+mj-cs"/>
              </a:rPr>
              <a:t>C</a:t>
            </a:r>
            <a:r>
              <a:rPr lang="en-US" sz="100" dirty="0" smtClean="0">
                <a:latin typeface="Times New Roman" panose="02020603050405020304" pitchFamily="18" charset="0"/>
                <a:ea typeface="ＭＳ Ｐゴシック" charset="0"/>
                <a:cs typeface="+mj-cs"/>
              </a:rPr>
              <a:t> </a:t>
            </a:r>
            <a:r>
              <a:rPr lang="en-US" dirty="0" smtClean="0">
                <a:latin typeface="Times New Roman" panose="02020603050405020304" pitchFamily="18" charset="0"/>
                <a:ea typeface="ＭＳ Ｐゴシック" charset="0"/>
                <a:cs typeface="+mj-cs"/>
              </a:rPr>
              <a:t>M</a:t>
            </a:r>
            <a:r>
              <a:rPr lang="en-US" sz="100" dirty="0" smtClean="0">
                <a:latin typeface="Times New Roman" panose="02020603050405020304" pitchFamily="18" charset="0"/>
                <a:ea typeface="ＭＳ Ｐゴシック" charset="0"/>
                <a:cs typeface="+mj-cs"/>
              </a:rPr>
              <a:t> </a:t>
            </a:r>
            <a:r>
              <a:rPr lang="en-US" dirty="0" smtClean="0">
                <a:latin typeface="Times New Roman" panose="02020603050405020304" pitchFamily="18" charset="0"/>
                <a:ea typeface="ＭＳ Ｐゴシック" charset="0"/>
                <a:cs typeface="+mj-cs"/>
              </a:rPr>
              <a:t>P </a:t>
            </a:r>
            <a:r>
              <a:rPr lang="en-US" sz="2000" b="0" dirty="0" smtClean="0">
                <a:latin typeface="Times New Roman" panose="02020603050405020304" pitchFamily="18" charset="0"/>
                <a:ea typeface="ＭＳ Ｐゴシック" charset="0"/>
                <a:cs typeface="+mj-cs"/>
              </a:rPr>
              <a:t>(1 of 2)</a:t>
            </a:r>
            <a:endParaRPr lang="en-US" sz="2000" b="0" dirty="0">
              <a:latin typeface="Times New Roman" panose="02020603050405020304" pitchFamily="18" charset="0"/>
              <a:ea typeface="ＭＳ Ｐゴシック" charset="0"/>
              <a:cs typeface="+mj-cs"/>
            </a:endParaRPr>
          </a:p>
        </p:txBody>
      </p:sp>
      <p:sp>
        <p:nvSpPr>
          <p:cNvPr id="3" name="Content Placeholder 2"/>
          <p:cNvSpPr>
            <a:spLocks noGrp="1"/>
          </p:cNvSpPr>
          <p:nvPr>
            <p:ph type="body" idx="1"/>
          </p:nvPr>
        </p:nvSpPr>
        <p:spPr>
          <a:xfrm>
            <a:off x="457199" y="1390259"/>
            <a:ext cx="8427494" cy="4278064"/>
          </a:xfrm>
        </p:spPr>
        <p:txBody>
          <a:bodyPr wrap="square" lIns="91425" tIns="91425" rIns="91425" bIns="91425">
            <a:spAutoFit/>
          </a:bodyPr>
          <a:lstStyle/>
          <a:p>
            <a:pPr lvl="0" eaLnBrk="0" fontAlgn="base" hangingPunct="0">
              <a:spcAft>
                <a:spcPct val="0"/>
              </a:spcAft>
              <a:buFont typeface="Arial" panose="020B0604020202020204" pitchFamily="34" charset="0"/>
              <a:buChar char="•"/>
              <a:defRPr/>
            </a:pPr>
            <a:r>
              <a:rPr lang="en-US" sz="2400" dirty="0">
                <a:solidFill>
                  <a:srgbClr val="000000"/>
                </a:solidFill>
                <a:latin typeface="+mn-lt"/>
                <a:ea typeface="ＭＳ Ｐゴシック" charset="0"/>
                <a:cs typeface="+mn-cs"/>
              </a:rPr>
              <a:t>source sends series of </a:t>
            </a:r>
            <a:r>
              <a:rPr lang="en-US" sz="2400" dirty="0" smtClean="0">
                <a:solidFill>
                  <a:srgbClr val="000000"/>
                </a:solidFill>
                <a:latin typeface="+mn-lt"/>
                <a:ea typeface="ＭＳ Ｐゴシック" charset="0"/>
                <a:cs typeface="+mn-cs"/>
              </a:rPr>
              <a:t>U</a:t>
            </a:r>
            <a:r>
              <a:rPr lang="en-US" sz="100" dirty="0" smtClean="0">
                <a:solidFill>
                  <a:srgbClr val="000000"/>
                </a:solidFill>
                <a:latin typeface="+mn-lt"/>
                <a:ea typeface="ＭＳ Ｐゴシック" charset="0"/>
                <a:cs typeface="+mn-cs"/>
              </a:rPr>
              <a:t> </a:t>
            </a:r>
            <a:r>
              <a:rPr lang="en-US" sz="2400" dirty="0" smtClean="0">
                <a:solidFill>
                  <a:srgbClr val="000000"/>
                </a:solidFill>
                <a:latin typeface="+mn-lt"/>
                <a:ea typeface="ＭＳ Ｐゴシック" charset="0"/>
                <a:cs typeface="+mn-cs"/>
              </a:rPr>
              <a:t>D</a:t>
            </a:r>
            <a:r>
              <a:rPr lang="en-US" sz="100" dirty="0" smtClean="0">
                <a:solidFill>
                  <a:srgbClr val="000000"/>
                </a:solidFill>
                <a:latin typeface="+mn-lt"/>
                <a:ea typeface="ＭＳ Ｐゴシック" charset="0"/>
                <a:cs typeface="+mn-cs"/>
              </a:rPr>
              <a:t> </a:t>
            </a:r>
            <a:r>
              <a:rPr lang="en-US" sz="2400" dirty="0" smtClean="0">
                <a:solidFill>
                  <a:srgbClr val="000000"/>
                </a:solidFill>
                <a:latin typeface="+mn-lt"/>
                <a:ea typeface="ＭＳ Ｐゴシック" charset="0"/>
                <a:cs typeface="+mn-cs"/>
              </a:rPr>
              <a:t>P segments </a:t>
            </a:r>
            <a:r>
              <a:rPr lang="en-US" sz="2400" dirty="0">
                <a:solidFill>
                  <a:srgbClr val="000000"/>
                </a:solidFill>
                <a:latin typeface="+mn-lt"/>
                <a:ea typeface="ＭＳ Ｐゴシック" charset="0"/>
                <a:cs typeface="+mn-cs"/>
              </a:rPr>
              <a:t>to destination</a:t>
            </a:r>
          </a:p>
          <a:p>
            <a:pPr marL="741553" lvl="1" indent="-284353" eaLnBrk="0" fontAlgn="base" hangingPunct="0">
              <a:spcAft>
                <a:spcPct val="0"/>
              </a:spcAft>
              <a:buFont typeface="Arial" panose="020B0604020202020204" pitchFamily="34" charset="0"/>
              <a:buChar char="–"/>
              <a:defRPr/>
            </a:pPr>
            <a:r>
              <a:rPr lang="en-US" sz="2400" dirty="0">
                <a:solidFill>
                  <a:srgbClr val="000000"/>
                </a:solidFill>
                <a:latin typeface="+mn-lt"/>
                <a:ea typeface="ＭＳ Ｐゴシック" charset="0"/>
              </a:rPr>
              <a:t>first set has </a:t>
            </a:r>
            <a:r>
              <a:rPr lang="en-US" sz="2400" dirty="0" smtClean="0">
                <a:solidFill>
                  <a:srgbClr val="000000"/>
                </a:solidFill>
                <a:latin typeface="+mn-lt"/>
                <a:ea typeface="ＭＳ Ｐゴシック" charset="0"/>
              </a:rPr>
              <a:t>T</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T</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L =</a:t>
            </a:r>
            <a:r>
              <a:rPr lang="en-US" sz="2400" dirty="0">
                <a:solidFill>
                  <a:srgbClr val="000000"/>
                </a:solidFill>
                <a:latin typeface="+mn-lt"/>
                <a:ea typeface="ＭＳ Ｐゴシック" charset="0"/>
              </a:rPr>
              <a:t>1</a:t>
            </a:r>
          </a:p>
          <a:p>
            <a:pPr marL="741553" lvl="1" indent="-284353" eaLnBrk="0" fontAlgn="base" hangingPunct="0">
              <a:spcAft>
                <a:spcPct val="0"/>
              </a:spcAft>
              <a:buFont typeface="Arial" panose="020B0604020202020204" pitchFamily="34" charset="0"/>
              <a:buChar char="–"/>
              <a:defRPr/>
            </a:pPr>
            <a:r>
              <a:rPr lang="en-US" sz="2400" dirty="0">
                <a:solidFill>
                  <a:srgbClr val="000000"/>
                </a:solidFill>
                <a:latin typeface="+mn-lt"/>
                <a:ea typeface="ＭＳ Ｐゴシック" charset="0"/>
              </a:rPr>
              <a:t>second set has </a:t>
            </a:r>
            <a:r>
              <a:rPr lang="en-US" sz="2400" dirty="0" smtClean="0">
                <a:solidFill>
                  <a:srgbClr val="000000"/>
                </a:solidFill>
                <a:latin typeface="+mn-lt"/>
                <a:ea typeface="ＭＳ Ｐゴシック" charset="0"/>
              </a:rPr>
              <a:t>T</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T</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L = 2, </a:t>
            </a:r>
            <a:r>
              <a:rPr lang="en-US" sz="2400" dirty="0">
                <a:solidFill>
                  <a:srgbClr val="000000"/>
                </a:solidFill>
                <a:latin typeface="+mn-lt"/>
                <a:ea typeface="ＭＳ Ｐゴシック" charset="0"/>
              </a:rPr>
              <a:t>etc.</a:t>
            </a:r>
          </a:p>
          <a:p>
            <a:pPr marL="741553" lvl="1" indent="-284353" eaLnBrk="0" fontAlgn="base" hangingPunct="0">
              <a:spcAft>
                <a:spcPct val="0"/>
              </a:spcAft>
              <a:buFont typeface="Arial" panose="020B0604020202020204" pitchFamily="34" charset="0"/>
              <a:buChar char="–"/>
              <a:defRPr/>
            </a:pPr>
            <a:r>
              <a:rPr lang="en-US" sz="2400" dirty="0">
                <a:solidFill>
                  <a:srgbClr val="000000"/>
                </a:solidFill>
                <a:latin typeface="+mn-lt"/>
                <a:ea typeface="ＭＳ Ｐゴシック" charset="0"/>
              </a:rPr>
              <a:t>unlikely port number</a:t>
            </a:r>
          </a:p>
          <a:p>
            <a:pPr lvl="0" eaLnBrk="0" fontAlgn="base" hangingPunct="0">
              <a:spcAft>
                <a:spcPct val="0"/>
              </a:spcAft>
              <a:buFont typeface="Arial" panose="020B0604020202020204" pitchFamily="34" charset="0"/>
              <a:buChar char="•"/>
              <a:defRPr/>
            </a:pPr>
            <a:r>
              <a:rPr lang="en-US" sz="2400" dirty="0">
                <a:solidFill>
                  <a:srgbClr val="000000"/>
                </a:solidFill>
                <a:latin typeface="+mn-lt"/>
                <a:ea typeface="ＭＳ Ｐゴシック" charset="0"/>
                <a:cs typeface="+mn-cs"/>
              </a:rPr>
              <a:t>when datagram in </a:t>
            </a:r>
            <a:r>
              <a:rPr lang="en-US" sz="2400" i="1" dirty="0">
                <a:solidFill>
                  <a:srgbClr val="000000"/>
                </a:solidFill>
                <a:latin typeface="+mn-lt"/>
                <a:ea typeface="ＭＳ Ｐゴシック" charset="0"/>
                <a:cs typeface="+mn-cs"/>
              </a:rPr>
              <a:t>n</a:t>
            </a:r>
            <a:r>
              <a:rPr lang="en-US" sz="2400" dirty="0">
                <a:solidFill>
                  <a:srgbClr val="000000"/>
                </a:solidFill>
                <a:latin typeface="+mn-lt"/>
                <a:ea typeface="ＭＳ Ｐゴシック" charset="0"/>
                <a:cs typeface="+mn-cs"/>
              </a:rPr>
              <a:t>th set arrives to nth router:</a:t>
            </a:r>
          </a:p>
          <a:p>
            <a:pPr marL="741553" lvl="1" indent="-284353" eaLnBrk="0" fontAlgn="base" hangingPunct="0">
              <a:spcAft>
                <a:spcPct val="0"/>
              </a:spcAft>
              <a:buFont typeface="Arial" panose="020B0604020202020204" pitchFamily="34" charset="0"/>
              <a:buChar char="–"/>
              <a:defRPr/>
            </a:pPr>
            <a:r>
              <a:rPr lang="en-US" sz="2400" dirty="0">
                <a:solidFill>
                  <a:srgbClr val="000000"/>
                </a:solidFill>
                <a:latin typeface="+mn-lt"/>
                <a:ea typeface="ＭＳ Ｐゴシック" charset="0"/>
              </a:rPr>
              <a:t>router discards datagram and sends source </a:t>
            </a:r>
            <a:r>
              <a:rPr lang="en-US" sz="2400" dirty="0" smtClean="0">
                <a:solidFill>
                  <a:srgbClr val="000000"/>
                </a:solidFill>
                <a:latin typeface="+mn-lt"/>
                <a:ea typeface="ＭＳ Ｐゴシック" charset="0"/>
              </a:rPr>
              <a:t>I</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C</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M</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P message </a:t>
            </a:r>
            <a:r>
              <a:rPr lang="en-US" sz="2400" dirty="0">
                <a:solidFill>
                  <a:srgbClr val="000000"/>
                </a:solidFill>
                <a:latin typeface="+mn-lt"/>
                <a:ea typeface="ＭＳ Ｐゴシック" charset="0"/>
              </a:rPr>
              <a:t>(type 11, code 0)</a:t>
            </a:r>
          </a:p>
          <a:p>
            <a:pPr marL="741553" lvl="1" indent="-284353" eaLnBrk="0" fontAlgn="base" hangingPunct="0">
              <a:spcAft>
                <a:spcPct val="0"/>
              </a:spcAft>
              <a:buFont typeface="Arial" panose="020B0604020202020204" pitchFamily="34" charset="0"/>
              <a:buChar char="–"/>
              <a:defRPr/>
            </a:pPr>
            <a:r>
              <a:rPr lang="en-US" sz="2400" dirty="0" smtClean="0">
                <a:solidFill>
                  <a:srgbClr val="000000"/>
                </a:solidFill>
                <a:latin typeface="+mn-lt"/>
                <a:ea typeface="ＭＳ Ｐゴシック" charset="0"/>
              </a:rPr>
              <a:t>I</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C</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M</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P message </a:t>
            </a:r>
            <a:r>
              <a:rPr lang="en-US" sz="2400" dirty="0">
                <a:solidFill>
                  <a:srgbClr val="000000"/>
                </a:solidFill>
                <a:latin typeface="+mn-lt"/>
                <a:ea typeface="ＭＳ Ｐゴシック" charset="0"/>
              </a:rPr>
              <a:t>include name of router &amp; </a:t>
            </a:r>
            <a:r>
              <a:rPr lang="en-US" sz="2400" dirty="0" smtClean="0">
                <a:solidFill>
                  <a:srgbClr val="000000"/>
                </a:solidFill>
                <a:latin typeface="+mn-lt"/>
                <a:ea typeface="ＭＳ Ｐゴシック" charset="0"/>
              </a:rPr>
              <a:t>I</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P address</a:t>
            </a:r>
          </a:p>
          <a:p>
            <a:pPr marL="255600" lvl="1" indent="-255600" eaLnBrk="0" fontAlgn="base" hangingPunct="0">
              <a:spcBef>
                <a:spcPts val="1500"/>
              </a:spcBef>
              <a:spcAft>
                <a:spcPct val="0"/>
              </a:spcAft>
              <a:buFont typeface="Arial" panose="020B0604020202020204" pitchFamily="34" charset="0"/>
              <a:buChar char="•"/>
              <a:defRPr/>
            </a:pPr>
            <a:r>
              <a:rPr lang="en-US" sz="2400" dirty="0" smtClean="0">
                <a:solidFill>
                  <a:srgbClr val="000000"/>
                </a:solidFill>
                <a:latin typeface="+mn-lt"/>
                <a:ea typeface="ＭＳ Ｐゴシック" charset="0"/>
              </a:rPr>
              <a:t>when </a:t>
            </a:r>
            <a:r>
              <a:rPr lang="en-US" sz="2400" dirty="0">
                <a:solidFill>
                  <a:srgbClr val="000000"/>
                </a:solidFill>
                <a:latin typeface="+mn-lt"/>
                <a:ea typeface="ＭＳ Ｐゴシック" charset="0"/>
              </a:rPr>
              <a:t>I</a:t>
            </a:r>
            <a:r>
              <a:rPr lang="en-US" sz="100" dirty="0">
                <a:solidFill>
                  <a:srgbClr val="000000"/>
                </a:solidFill>
                <a:latin typeface="+mn-lt"/>
                <a:ea typeface="ＭＳ Ｐゴシック" charset="0"/>
              </a:rPr>
              <a:t> </a:t>
            </a:r>
            <a:r>
              <a:rPr lang="en-US" sz="2400" dirty="0">
                <a:solidFill>
                  <a:srgbClr val="000000"/>
                </a:solidFill>
                <a:latin typeface="+mn-lt"/>
                <a:ea typeface="ＭＳ Ｐゴシック" charset="0"/>
              </a:rPr>
              <a:t>C</a:t>
            </a:r>
            <a:r>
              <a:rPr lang="en-US" sz="100" dirty="0">
                <a:solidFill>
                  <a:srgbClr val="000000"/>
                </a:solidFill>
                <a:latin typeface="+mn-lt"/>
                <a:ea typeface="ＭＳ Ｐゴシック" charset="0"/>
              </a:rPr>
              <a:t> </a:t>
            </a:r>
            <a:r>
              <a:rPr lang="en-US" sz="2400" dirty="0">
                <a:solidFill>
                  <a:srgbClr val="000000"/>
                </a:solidFill>
                <a:latin typeface="+mn-lt"/>
                <a:ea typeface="ＭＳ Ｐゴシック" charset="0"/>
              </a:rPr>
              <a:t>M</a:t>
            </a:r>
            <a:r>
              <a:rPr lang="en-US" sz="100" dirty="0">
                <a:solidFill>
                  <a:srgbClr val="000000"/>
                </a:solidFill>
                <a:latin typeface="+mn-lt"/>
                <a:ea typeface="ＭＳ Ｐゴシック" charset="0"/>
              </a:rPr>
              <a:t> </a:t>
            </a:r>
            <a:r>
              <a:rPr lang="en-US" sz="2400" dirty="0">
                <a:solidFill>
                  <a:srgbClr val="000000"/>
                </a:solidFill>
                <a:latin typeface="+mn-lt"/>
                <a:ea typeface="ＭＳ Ｐゴシック" charset="0"/>
              </a:rPr>
              <a:t>P message arrives, source records R</a:t>
            </a:r>
            <a:r>
              <a:rPr lang="en-US" sz="100" dirty="0">
                <a:solidFill>
                  <a:srgbClr val="000000"/>
                </a:solidFill>
                <a:latin typeface="+mn-lt"/>
                <a:ea typeface="ＭＳ Ｐゴシック" charset="0"/>
              </a:rPr>
              <a:t> </a:t>
            </a:r>
            <a:r>
              <a:rPr lang="en-US" sz="2400" dirty="0">
                <a:solidFill>
                  <a:srgbClr val="000000"/>
                </a:solidFill>
                <a:latin typeface="+mn-lt"/>
                <a:ea typeface="ＭＳ Ｐゴシック" charset="0"/>
              </a:rPr>
              <a:t>T</a:t>
            </a:r>
            <a:r>
              <a:rPr lang="en-US" sz="100" dirty="0">
                <a:solidFill>
                  <a:srgbClr val="000000"/>
                </a:solidFill>
                <a:latin typeface="+mn-lt"/>
                <a:ea typeface="ＭＳ Ｐゴシック" charset="0"/>
              </a:rPr>
              <a:t> </a:t>
            </a:r>
            <a:r>
              <a:rPr lang="en-US" sz="2400" dirty="0" smtClean="0">
                <a:solidFill>
                  <a:srgbClr val="000000"/>
                </a:solidFill>
                <a:latin typeface="+mn-lt"/>
                <a:ea typeface="ＭＳ Ｐゴシック" charset="0"/>
              </a:rPr>
              <a:t>T</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s</a:t>
            </a:r>
            <a:endParaRPr lang="en-US" sz="2400" dirty="0">
              <a:solidFill>
                <a:srgbClr val="000000"/>
              </a:solidFill>
              <a:latin typeface="+mn-lt"/>
              <a:ea typeface="ＭＳ Ｐゴシック" charset="0"/>
            </a:endParaRPr>
          </a:p>
        </p:txBody>
      </p:sp>
    </p:spTree>
    <p:extLst>
      <p:ext uri="{BB962C8B-B14F-4D97-AF65-F5344CB8AC3E}">
        <p14:creationId xmlns:p14="http://schemas.microsoft.com/office/powerpoint/2010/main" val="21434246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charset="0"/>
                <a:cs typeface="+mj-cs"/>
              </a:rPr>
              <a:t>Traceroute and I</a:t>
            </a:r>
            <a:r>
              <a:rPr lang="en-US" sz="100" dirty="0" smtClean="0">
                <a:latin typeface="Times New Roman" panose="02020603050405020304" pitchFamily="18" charset="0"/>
                <a:ea typeface="ＭＳ Ｐゴシック" charset="0"/>
                <a:cs typeface="+mj-cs"/>
              </a:rPr>
              <a:t> </a:t>
            </a:r>
            <a:r>
              <a:rPr lang="en-US" dirty="0" smtClean="0">
                <a:latin typeface="Times New Roman" panose="02020603050405020304" pitchFamily="18" charset="0"/>
                <a:ea typeface="ＭＳ Ｐゴシック" charset="0"/>
                <a:cs typeface="+mj-cs"/>
              </a:rPr>
              <a:t>C</a:t>
            </a:r>
            <a:r>
              <a:rPr lang="en-US" sz="100" dirty="0" smtClean="0">
                <a:latin typeface="Times New Roman" panose="02020603050405020304" pitchFamily="18" charset="0"/>
                <a:ea typeface="ＭＳ Ｐゴシック" charset="0"/>
                <a:cs typeface="+mj-cs"/>
              </a:rPr>
              <a:t> </a:t>
            </a:r>
            <a:r>
              <a:rPr lang="en-US" dirty="0" smtClean="0">
                <a:latin typeface="Times New Roman" panose="02020603050405020304" pitchFamily="18" charset="0"/>
                <a:ea typeface="ＭＳ Ｐゴシック" charset="0"/>
                <a:cs typeface="+mj-cs"/>
              </a:rPr>
              <a:t>M</a:t>
            </a:r>
            <a:r>
              <a:rPr lang="en-US" sz="100" dirty="0" smtClean="0">
                <a:latin typeface="Times New Roman" panose="02020603050405020304" pitchFamily="18" charset="0"/>
                <a:ea typeface="ＭＳ Ｐゴシック" charset="0"/>
                <a:cs typeface="+mj-cs"/>
              </a:rPr>
              <a:t> </a:t>
            </a:r>
            <a:r>
              <a:rPr lang="en-US" dirty="0" smtClean="0">
                <a:latin typeface="Times New Roman" panose="02020603050405020304" pitchFamily="18" charset="0"/>
                <a:ea typeface="ＭＳ Ｐゴシック" charset="0"/>
                <a:cs typeface="+mj-cs"/>
              </a:rPr>
              <a:t>P </a:t>
            </a:r>
            <a:r>
              <a:rPr lang="en-US" sz="2000" b="0" dirty="0" smtClean="0">
                <a:latin typeface="Times New Roman" panose="02020603050405020304" pitchFamily="18" charset="0"/>
                <a:ea typeface="ＭＳ Ｐゴシック" charset="0"/>
                <a:cs typeface="+mj-cs"/>
              </a:rPr>
              <a:t>(2 of 2)</a:t>
            </a:r>
            <a:endParaRPr lang="en-US" sz="2000" b="0" dirty="0">
              <a:latin typeface="Times New Roman" panose="02020603050405020304" pitchFamily="18" charset="0"/>
              <a:ea typeface="ＭＳ Ｐゴシック" charset="0"/>
              <a:cs typeface="+mj-cs"/>
            </a:endParaRPr>
          </a:p>
        </p:txBody>
      </p:sp>
      <p:sp>
        <p:nvSpPr>
          <p:cNvPr id="4" name="Content Placeholder 3"/>
          <p:cNvSpPr>
            <a:spLocks noGrp="1"/>
          </p:cNvSpPr>
          <p:nvPr>
            <p:ph type="body" idx="1"/>
          </p:nvPr>
        </p:nvSpPr>
        <p:spPr>
          <a:xfrm>
            <a:off x="457200" y="1600200"/>
            <a:ext cx="8441140" cy="2608376"/>
          </a:xfrm>
        </p:spPr>
        <p:txBody>
          <a:bodyPr wrap="square" lIns="91425" tIns="91425" rIns="91425" bIns="91425">
            <a:spAutoFit/>
          </a:bodyPr>
          <a:lstStyle/>
          <a:p>
            <a:pPr marL="0" lvl="0" indent="0" eaLnBrk="0" fontAlgn="base" hangingPunct="0">
              <a:spcAft>
                <a:spcPct val="0"/>
              </a:spcAft>
              <a:buNone/>
            </a:pPr>
            <a:r>
              <a:rPr lang="en-US" sz="2400" b="1" kern="1200" dirty="0" smtClean="0">
                <a:solidFill>
                  <a:srgbClr val="000000"/>
                </a:solidFill>
                <a:latin typeface="+mn-lt"/>
                <a:ea typeface="ＭＳ Ｐゴシック" charset="0"/>
              </a:rPr>
              <a:t>stopping </a:t>
            </a:r>
            <a:r>
              <a:rPr lang="en-US" sz="2400" b="1" kern="1200" dirty="0">
                <a:solidFill>
                  <a:srgbClr val="000000"/>
                </a:solidFill>
                <a:latin typeface="+mn-lt"/>
                <a:ea typeface="ＭＳ Ｐゴシック" charset="0"/>
              </a:rPr>
              <a:t>criteria:</a:t>
            </a:r>
          </a:p>
          <a:p>
            <a:pPr marL="255651" lvl="0" indent="-255651" eaLnBrk="0" fontAlgn="base" hangingPunct="0">
              <a:spcAft>
                <a:spcPct val="0"/>
              </a:spcAft>
              <a:buFont typeface="Arial" panose="020B0604020202020204" pitchFamily="34" charset="0"/>
              <a:buChar char="•"/>
            </a:pPr>
            <a:r>
              <a:rPr lang="en-US" sz="2400" kern="1200" dirty="0">
                <a:solidFill>
                  <a:srgbClr val="000000"/>
                </a:solidFill>
                <a:latin typeface="+mn-lt"/>
                <a:ea typeface="ＭＳ Ｐゴシック" charset="0"/>
              </a:rPr>
              <a:t>U</a:t>
            </a:r>
            <a:r>
              <a:rPr lang="en-US" sz="100" kern="1200" dirty="0">
                <a:solidFill>
                  <a:srgbClr val="000000"/>
                </a:solidFill>
                <a:latin typeface="+mn-lt"/>
                <a:ea typeface="ＭＳ Ｐゴシック" charset="0"/>
              </a:rPr>
              <a:t> </a:t>
            </a:r>
            <a:r>
              <a:rPr lang="en-US" sz="2400" kern="1200" dirty="0">
                <a:solidFill>
                  <a:srgbClr val="000000"/>
                </a:solidFill>
                <a:latin typeface="+mn-lt"/>
                <a:ea typeface="ＭＳ Ｐゴシック" charset="0"/>
              </a:rPr>
              <a:t>D</a:t>
            </a:r>
            <a:r>
              <a:rPr lang="en-US" sz="100" kern="1200" dirty="0">
                <a:solidFill>
                  <a:srgbClr val="000000"/>
                </a:solidFill>
                <a:latin typeface="+mn-lt"/>
                <a:ea typeface="ＭＳ Ｐゴシック" charset="0"/>
              </a:rPr>
              <a:t> </a:t>
            </a:r>
            <a:r>
              <a:rPr lang="en-US" sz="2400" kern="1200" dirty="0">
                <a:solidFill>
                  <a:srgbClr val="000000"/>
                </a:solidFill>
                <a:latin typeface="+mn-lt"/>
                <a:ea typeface="ＭＳ Ｐゴシック" charset="0"/>
              </a:rPr>
              <a:t>P segment eventually arrives at destination host</a:t>
            </a:r>
          </a:p>
          <a:p>
            <a:pPr marL="255651" lvl="0" indent="-255651" eaLnBrk="0" fontAlgn="base" hangingPunct="0">
              <a:spcAft>
                <a:spcPct val="0"/>
              </a:spcAft>
              <a:buFont typeface="Arial" panose="020B0604020202020204" pitchFamily="34" charset="0"/>
              <a:buChar char="•"/>
            </a:pPr>
            <a:r>
              <a:rPr lang="en-US" sz="2400" kern="1200" dirty="0">
                <a:solidFill>
                  <a:srgbClr val="000000"/>
                </a:solidFill>
                <a:latin typeface="+mn-lt"/>
                <a:ea typeface="ＭＳ Ｐゴシック" charset="0"/>
              </a:rPr>
              <a:t>destination returns I</a:t>
            </a:r>
            <a:r>
              <a:rPr lang="en-US" sz="100" kern="1200" dirty="0">
                <a:solidFill>
                  <a:srgbClr val="000000"/>
                </a:solidFill>
                <a:latin typeface="+mn-lt"/>
                <a:ea typeface="ＭＳ Ｐゴシック" charset="0"/>
              </a:rPr>
              <a:t> </a:t>
            </a:r>
            <a:r>
              <a:rPr lang="en-US" sz="2400" kern="1200" dirty="0">
                <a:solidFill>
                  <a:srgbClr val="000000"/>
                </a:solidFill>
                <a:latin typeface="+mn-lt"/>
                <a:ea typeface="ＭＳ Ｐゴシック" charset="0"/>
              </a:rPr>
              <a:t>C</a:t>
            </a:r>
            <a:r>
              <a:rPr lang="en-US" sz="100" kern="1200" dirty="0">
                <a:solidFill>
                  <a:srgbClr val="000000"/>
                </a:solidFill>
                <a:latin typeface="+mn-lt"/>
                <a:ea typeface="ＭＳ Ｐゴシック" charset="0"/>
              </a:rPr>
              <a:t> </a:t>
            </a:r>
            <a:r>
              <a:rPr lang="en-US" sz="2400" kern="1200" dirty="0">
                <a:solidFill>
                  <a:srgbClr val="000000"/>
                </a:solidFill>
                <a:latin typeface="+mn-lt"/>
                <a:ea typeface="ＭＳ Ｐゴシック" charset="0"/>
              </a:rPr>
              <a:t>M</a:t>
            </a:r>
            <a:r>
              <a:rPr lang="en-US" sz="100" kern="1200" dirty="0">
                <a:solidFill>
                  <a:srgbClr val="000000"/>
                </a:solidFill>
                <a:latin typeface="+mn-lt"/>
                <a:ea typeface="ＭＳ Ｐゴシック" charset="0"/>
              </a:rPr>
              <a:t> </a:t>
            </a:r>
            <a:r>
              <a:rPr lang="en-US" sz="2400" kern="1200" dirty="0">
                <a:solidFill>
                  <a:srgbClr val="000000"/>
                </a:solidFill>
                <a:latin typeface="+mn-lt"/>
                <a:ea typeface="ＭＳ Ｐゴシック" charset="0"/>
              </a:rPr>
              <a:t>P </a:t>
            </a:r>
            <a:r>
              <a:rPr lang="en-US" altLang="ja-JP" sz="2400" kern="1200" dirty="0" smtClean="0">
                <a:solidFill>
                  <a:srgbClr val="000000"/>
                </a:solidFill>
                <a:latin typeface="+mn-lt"/>
                <a:ea typeface="ＭＳ Ｐゴシック" charset="0"/>
              </a:rPr>
              <a:t>“port unreachable” </a:t>
            </a:r>
            <a:r>
              <a:rPr lang="en-US" altLang="ja-JP" sz="2400" kern="1200" dirty="0">
                <a:solidFill>
                  <a:srgbClr val="000000"/>
                </a:solidFill>
                <a:latin typeface="+mn-lt"/>
                <a:ea typeface="ＭＳ Ｐゴシック" charset="0"/>
              </a:rPr>
              <a:t>message (type 3, code 3)</a:t>
            </a:r>
          </a:p>
          <a:p>
            <a:pPr marL="255651" lvl="0" indent="-255651" eaLnBrk="0" fontAlgn="base" hangingPunct="0">
              <a:spcAft>
                <a:spcPct val="0"/>
              </a:spcAft>
              <a:buFont typeface="Arial" panose="020B0604020202020204" pitchFamily="34" charset="0"/>
              <a:buChar char="•"/>
            </a:pPr>
            <a:r>
              <a:rPr lang="en-US" sz="2400" kern="1200" dirty="0">
                <a:solidFill>
                  <a:srgbClr val="000000"/>
                </a:solidFill>
                <a:latin typeface="+mn-lt"/>
                <a:ea typeface="ＭＳ Ｐゴシック" charset="0"/>
              </a:rPr>
              <a:t>source </a:t>
            </a:r>
            <a:r>
              <a:rPr lang="en-US" sz="2400" kern="1200" dirty="0" smtClean="0">
                <a:solidFill>
                  <a:srgbClr val="000000"/>
                </a:solidFill>
                <a:latin typeface="+mn-lt"/>
                <a:ea typeface="ＭＳ Ｐゴシック" charset="0"/>
              </a:rPr>
              <a:t>stops</a:t>
            </a:r>
            <a:endParaRPr lang="en-US" sz="2400" kern="1200" dirty="0">
              <a:solidFill>
                <a:srgbClr val="000000"/>
              </a:solidFill>
              <a:latin typeface="+mn-lt"/>
              <a:ea typeface="ＭＳ Ｐゴシック" charset="0"/>
            </a:endParaRPr>
          </a:p>
        </p:txBody>
      </p:sp>
      <p:pic>
        <p:nvPicPr>
          <p:cNvPr id="6" name="Picture 5" descr="A diagram links 2 P Cs. From 1 P C to the other are 5 linked routers. An arrow from 1 P C goes to the third router in the row, then loops back to the P C. 3 probes, 3 tim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07" y="4496126"/>
            <a:ext cx="6803726" cy="1213209"/>
          </a:xfrm>
          <a:prstGeom prst="rect">
            <a:avLst/>
          </a:prstGeom>
        </p:spPr>
      </p:pic>
    </p:spTree>
    <p:extLst>
      <p:ext uri="{BB962C8B-B14F-4D97-AF65-F5344CB8AC3E}">
        <p14:creationId xmlns:p14="http://schemas.microsoft.com/office/powerpoint/2010/main" val="9480040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altLang="en-US" dirty="0">
                <a:solidFill>
                  <a:schemeClr val="tx2"/>
                </a:solidFill>
                <a:ea typeface="ＭＳ Ｐゴシック" charset="-128"/>
              </a:rPr>
              <a:t>Learning </a:t>
            </a:r>
            <a:r>
              <a:rPr lang="en-US" altLang="en-US" dirty="0" smtClean="0">
                <a:solidFill>
                  <a:schemeClr val="tx2"/>
                </a:solidFill>
                <a:ea typeface="ＭＳ Ｐゴシック" charset="-128"/>
              </a:rPr>
              <a:t>Objectives </a:t>
            </a:r>
            <a:r>
              <a:rPr lang="en-US" altLang="en-US" sz="2000" b="0" dirty="0" smtClean="0">
                <a:solidFill>
                  <a:schemeClr val="tx2"/>
                </a:solidFill>
                <a:ea typeface="ＭＳ Ｐゴシック" charset="-128"/>
              </a:rPr>
              <a:t>(9 of 9)</a:t>
            </a:r>
            <a:endParaRPr lang="en-US" sz="2000" b="0" kern="1200" dirty="0">
              <a:solidFill>
                <a:schemeClr val="tx2"/>
              </a:solidFill>
              <a:latin typeface="Times New Roman" panose="02020603050405020304" pitchFamily="18" charset="0"/>
            </a:endParaRPr>
          </a:p>
        </p:txBody>
      </p:sp>
      <p:sp>
        <p:nvSpPr>
          <p:cNvPr id="3" name="Content Placeholder 2"/>
          <p:cNvSpPr>
            <a:spLocks noGrp="1"/>
          </p:cNvSpPr>
          <p:nvPr>
            <p:ph idx="1"/>
          </p:nvPr>
        </p:nvSpPr>
        <p:spPr>
          <a:xfrm>
            <a:off x="457200" y="1559256"/>
            <a:ext cx="8229600" cy="4539674"/>
          </a:xfrm>
        </p:spPr>
        <p:txBody>
          <a:bodyPr wrap="square" lIns="91425" tIns="91425" rIns="91425" bIns="91425">
            <a:spAutoFit/>
          </a:bodyPr>
          <a:lstStyle/>
          <a:p>
            <a:pPr>
              <a:buNone/>
            </a:pPr>
            <a:r>
              <a:rPr lang="en-US" sz="2200" b="1" dirty="0">
                <a:solidFill>
                  <a:schemeClr val="tx2"/>
                </a:solidFill>
                <a:latin typeface="+mn-lt"/>
              </a:rPr>
              <a:t>5.1</a:t>
            </a:r>
            <a:r>
              <a:rPr lang="en-US" sz="2200" b="1" dirty="0">
                <a:solidFill>
                  <a:schemeClr val="tx1"/>
                </a:solidFill>
                <a:latin typeface="+mn-lt"/>
              </a:rPr>
              <a:t> </a:t>
            </a:r>
            <a:r>
              <a:rPr lang="en-US" sz="2200" dirty="0">
                <a:solidFill>
                  <a:schemeClr val="tx1"/>
                </a:solidFill>
                <a:latin typeface="+mn-lt"/>
              </a:rPr>
              <a:t>introduction</a:t>
            </a:r>
          </a:p>
          <a:p>
            <a:pPr>
              <a:buNone/>
            </a:pPr>
            <a:r>
              <a:rPr lang="en-US" sz="2200" b="1" dirty="0">
                <a:solidFill>
                  <a:schemeClr val="tx2"/>
                </a:solidFill>
                <a:latin typeface="+mn-lt"/>
              </a:rPr>
              <a:t>5.2</a:t>
            </a:r>
            <a:r>
              <a:rPr lang="en-US" sz="2200" dirty="0">
                <a:latin typeface="+mn-lt"/>
              </a:rPr>
              <a:t> routing protocols</a:t>
            </a:r>
          </a:p>
          <a:p>
            <a:pPr marL="741600" indent="-284400">
              <a:spcBef>
                <a:spcPts val="600"/>
              </a:spcBef>
              <a:buSzPct val="100000"/>
              <a:buFont typeface="Verdana" panose="020B0604030504040204" pitchFamily="34" charset="0"/>
              <a:buChar char="–"/>
            </a:pPr>
            <a:r>
              <a:rPr lang="en-US" sz="2200" dirty="0" smtClean="0">
                <a:latin typeface="+mn-lt"/>
              </a:rPr>
              <a:t>link state</a:t>
            </a:r>
          </a:p>
          <a:p>
            <a:pPr marL="741600" indent="-284400">
              <a:spcBef>
                <a:spcPts val="600"/>
              </a:spcBef>
              <a:buSzPct val="100000"/>
              <a:buFont typeface="Verdana" panose="020B0604030504040204" pitchFamily="34" charset="0"/>
              <a:buChar char="–"/>
            </a:pPr>
            <a:r>
              <a:rPr lang="en-US" sz="2200" dirty="0" smtClean="0">
                <a:latin typeface="+mn-lt"/>
              </a:rPr>
              <a:t>distance vector</a:t>
            </a:r>
          </a:p>
          <a:p>
            <a:pPr marL="461963" indent="-461963">
              <a:buNone/>
            </a:pPr>
            <a:r>
              <a:rPr lang="en-US" sz="2200" b="1" dirty="0">
                <a:solidFill>
                  <a:schemeClr val="tx2"/>
                </a:solidFill>
                <a:latin typeface="+mn-lt"/>
              </a:rPr>
              <a:t>5.3 </a:t>
            </a:r>
            <a:r>
              <a:rPr lang="en-US" sz="2200" dirty="0" smtClean="0">
                <a:latin typeface="+mn-lt"/>
              </a:rPr>
              <a:t>intra-A</a:t>
            </a:r>
            <a:r>
              <a:rPr lang="en-US" sz="100" dirty="0" smtClean="0">
                <a:latin typeface="+mn-lt"/>
              </a:rPr>
              <a:t> </a:t>
            </a:r>
            <a:r>
              <a:rPr lang="en-US" sz="2200" dirty="0" smtClean="0">
                <a:latin typeface="+mn-lt"/>
              </a:rPr>
              <a:t>S </a:t>
            </a:r>
            <a:r>
              <a:rPr lang="en-US" sz="2200" dirty="0">
                <a:latin typeface="+mn-lt"/>
              </a:rPr>
              <a:t>routing in the Internet: </a:t>
            </a:r>
            <a:r>
              <a:rPr lang="en-US" sz="2200" dirty="0" smtClean="0">
                <a:latin typeface="+mn-lt"/>
              </a:rPr>
              <a:t>O</a:t>
            </a:r>
            <a:r>
              <a:rPr lang="en-US" sz="100" dirty="0" smtClean="0">
                <a:latin typeface="+mn-lt"/>
              </a:rPr>
              <a:t> </a:t>
            </a:r>
            <a:r>
              <a:rPr lang="en-US" sz="2200" dirty="0" smtClean="0">
                <a:latin typeface="+mn-lt"/>
              </a:rPr>
              <a:t>S</a:t>
            </a:r>
            <a:r>
              <a:rPr lang="en-US" sz="100" dirty="0" smtClean="0">
                <a:latin typeface="+mn-lt"/>
              </a:rPr>
              <a:t> </a:t>
            </a:r>
            <a:r>
              <a:rPr lang="en-US" sz="2200" dirty="0" smtClean="0">
                <a:latin typeface="+mn-lt"/>
              </a:rPr>
              <a:t>P</a:t>
            </a:r>
            <a:r>
              <a:rPr lang="en-US" sz="100" dirty="0" smtClean="0">
                <a:latin typeface="+mn-lt"/>
              </a:rPr>
              <a:t> </a:t>
            </a:r>
            <a:r>
              <a:rPr lang="en-US" sz="2200" dirty="0" smtClean="0">
                <a:latin typeface="+mn-lt"/>
              </a:rPr>
              <a:t>F</a:t>
            </a:r>
            <a:endParaRPr lang="en-US" sz="2200" dirty="0">
              <a:latin typeface="+mn-lt"/>
            </a:endParaRPr>
          </a:p>
          <a:p>
            <a:pPr marL="461963" indent="-461963">
              <a:buNone/>
            </a:pPr>
            <a:r>
              <a:rPr lang="en-US" sz="2200" b="1" dirty="0">
                <a:solidFill>
                  <a:schemeClr val="tx2"/>
                </a:solidFill>
                <a:latin typeface="+mn-lt"/>
              </a:rPr>
              <a:t>5.4 </a:t>
            </a:r>
            <a:r>
              <a:rPr lang="en-US" sz="2200" dirty="0">
                <a:latin typeface="+mn-lt"/>
              </a:rPr>
              <a:t>routing among the ISPs: </a:t>
            </a:r>
            <a:r>
              <a:rPr lang="en-US" sz="2200" dirty="0" smtClean="0">
                <a:latin typeface="+mn-lt"/>
              </a:rPr>
              <a:t>B</a:t>
            </a:r>
            <a:r>
              <a:rPr lang="en-US" sz="100" dirty="0" smtClean="0">
                <a:latin typeface="+mn-lt"/>
              </a:rPr>
              <a:t> </a:t>
            </a:r>
            <a:r>
              <a:rPr lang="en-US" sz="2200" dirty="0" smtClean="0">
                <a:latin typeface="+mn-lt"/>
              </a:rPr>
              <a:t>G</a:t>
            </a:r>
            <a:r>
              <a:rPr lang="en-US" sz="100" dirty="0" smtClean="0">
                <a:latin typeface="+mn-lt"/>
              </a:rPr>
              <a:t> </a:t>
            </a:r>
            <a:r>
              <a:rPr lang="en-US" sz="2200" dirty="0" smtClean="0">
                <a:latin typeface="+mn-lt"/>
              </a:rPr>
              <a:t>P</a:t>
            </a:r>
          </a:p>
          <a:p>
            <a:pPr marL="461963" indent="-461963">
              <a:buNone/>
            </a:pPr>
            <a:r>
              <a:rPr lang="en-US" sz="2200" b="1" dirty="0">
                <a:solidFill>
                  <a:schemeClr val="tx2"/>
                </a:solidFill>
                <a:latin typeface="+mn-lt"/>
              </a:rPr>
              <a:t>5.5 </a:t>
            </a:r>
            <a:r>
              <a:rPr lang="en-US" sz="2200" dirty="0">
                <a:latin typeface="+mn-lt"/>
              </a:rPr>
              <a:t>The </a:t>
            </a:r>
            <a:r>
              <a:rPr lang="en-US" sz="2200" dirty="0" smtClean="0">
                <a:latin typeface="+mn-lt"/>
              </a:rPr>
              <a:t>S</a:t>
            </a:r>
            <a:r>
              <a:rPr lang="en-US" sz="100" dirty="0" smtClean="0">
                <a:latin typeface="+mn-lt"/>
              </a:rPr>
              <a:t> </a:t>
            </a:r>
            <a:r>
              <a:rPr lang="en-US" sz="2200" dirty="0" smtClean="0">
                <a:latin typeface="+mn-lt"/>
              </a:rPr>
              <a:t>D</a:t>
            </a:r>
            <a:r>
              <a:rPr lang="en-US" sz="100" dirty="0" smtClean="0">
                <a:latin typeface="+mn-lt"/>
              </a:rPr>
              <a:t> </a:t>
            </a:r>
            <a:r>
              <a:rPr lang="en-US" sz="2200" dirty="0" smtClean="0">
                <a:latin typeface="+mn-lt"/>
              </a:rPr>
              <a:t>N </a:t>
            </a:r>
            <a:r>
              <a:rPr lang="en-US" sz="2200" dirty="0">
                <a:latin typeface="+mn-lt"/>
              </a:rPr>
              <a:t>control plane</a:t>
            </a:r>
          </a:p>
          <a:p>
            <a:pPr marL="461963" indent="-461963">
              <a:buNone/>
            </a:pPr>
            <a:r>
              <a:rPr lang="en-US" sz="2200" dirty="0">
                <a:solidFill>
                  <a:schemeClr val="tx2"/>
                </a:solidFill>
                <a:latin typeface="+mn-lt"/>
              </a:rPr>
              <a:t>5.6 </a:t>
            </a:r>
            <a:r>
              <a:rPr lang="en-US" sz="2200" dirty="0" smtClean="0">
                <a:latin typeface="+mn-lt"/>
              </a:rPr>
              <a:t>I</a:t>
            </a:r>
            <a:r>
              <a:rPr lang="en-US" sz="100" dirty="0" smtClean="0">
                <a:latin typeface="+mn-lt"/>
              </a:rPr>
              <a:t> </a:t>
            </a:r>
            <a:r>
              <a:rPr lang="en-US" sz="2200" dirty="0" smtClean="0">
                <a:latin typeface="+mn-lt"/>
              </a:rPr>
              <a:t>C</a:t>
            </a:r>
            <a:r>
              <a:rPr lang="en-US" sz="100" dirty="0" smtClean="0">
                <a:latin typeface="+mn-lt"/>
              </a:rPr>
              <a:t> </a:t>
            </a:r>
            <a:r>
              <a:rPr lang="en-US" sz="2200" dirty="0" smtClean="0">
                <a:latin typeface="+mn-lt"/>
              </a:rPr>
              <a:t>M</a:t>
            </a:r>
            <a:r>
              <a:rPr lang="en-US" sz="100" dirty="0" smtClean="0">
                <a:latin typeface="+mn-lt"/>
              </a:rPr>
              <a:t> </a:t>
            </a:r>
            <a:r>
              <a:rPr lang="en-US" sz="2200" dirty="0" smtClean="0">
                <a:latin typeface="+mn-lt"/>
              </a:rPr>
              <a:t>P</a:t>
            </a:r>
            <a:r>
              <a:rPr lang="en-US" sz="2200" dirty="0">
                <a:latin typeface="+mn-lt"/>
              </a:rPr>
              <a:t>: The Internet Control Message </a:t>
            </a:r>
            <a:r>
              <a:rPr lang="en-US" sz="2200" dirty="0" smtClean="0">
                <a:latin typeface="+mn-lt"/>
              </a:rPr>
              <a:t>Protocol</a:t>
            </a:r>
            <a:endParaRPr lang="en-US" sz="2200" dirty="0">
              <a:latin typeface="+mn-lt"/>
            </a:endParaRPr>
          </a:p>
          <a:p>
            <a:pPr marL="461963" indent="-461963">
              <a:buNone/>
            </a:pPr>
            <a:r>
              <a:rPr lang="en-US" sz="2200" b="1" dirty="0">
                <a:solidFill>
                  <a:schemeClr val="tx2"/>
                </a:solidFill>
                <a:latin typeface="+mn-lt"/>
              </a:rPr>
              <a:t>5.7 </a:t>
            </a:r>
            <a:r>
              <a:rPr lang="en-US" sz="2200" b="1" dirty="0">
                <a:latin typeface="+mn-lt"/>
              </a:rPr>
              <a:t>Network management and </a:t>
            </a:r>
            <a:r>
              <a:rPr lang="en-US" sz="2200" b="1" dirty="0" smtClean="0">
                <a:latin typeface="+mn-lt"/>
              </a:rPr>
              <a:t>S</a:t>
            </a:r>
            <a:r>
              <a:rPr lang="en-US" sz="100" b="1" dirty="0" smtClean="0">
                <a:latin typeface="+mn-lt"/>
              </a:rPr>
              <a:t> </a:t>
            </a:r>
            <a:r>
              <a:rPr lang="en-US" sz="2200" b="1" dirty="0" smtClean="0">
                <a:latin typeface="+mn-lt"/>
              </a:rPr>
              <a:t>N</a:t>
            </a:r>
            <a:r>
              <a:rPr lang="en-US" sz="100" b="1" dirty="0" smtClean="0">
                <a:latin typeface="+mn-lt"/>
              </a:rPr>
              <a:t> </a:t>
            </a:r>
            <a:r>
              <a:rPr lang="en-US" sz="2200" b="1" dirty="0" smtClean="0">
                <a:latin typeface="+mn-lt"/>
              </a:rPr>
              <a:t>M</a:t>
            </a:r>
            <a:r>
              <a:rPr lang="en-US" sz="100" b="1" dirty="0" smtClean="0">
                <a:latin typeface="+mn-lt"/>
              </a:rPr>
              <a:t> </a:t>
            </a:r>
            <a:r>
              <a:rPr lang="en-US" sz="2200" b="1" dirty="0" smtClean="0">
                <a:latin typeface="+mn-lt"/>
              </a:rPr>
              <a:t>P</a:t>
            </a:r>
            <a:endParaRPr lang="en-US" sz="2200" b="1" dirty="0">
              <a:latin typeface="+mn-lt"/>
            </a:endParaRPr>
          </a:p>
        </p:txBody>
      </p:sp>
    </p:spTree>
    <p:extLst>
      <p:ext uri="{BB962C8B-B14F-4D97-AF65-F5344CB8AC3E}">
        <p14:creationId xmlns:p14="http://schemas.microsoft.com/office/powerpoint/2010/main" val="5215489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charset="0"/>
              </a:rPr>
              <a:t>What is Network Management?</a:t>
            </a:r>
            <a:endParaRPr lang="en-US"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533400" y="1450646"/>
            <a:ext cx="8153400" cy="2823820"/>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defRPr/>
            </a:pPr>
            <a:r>
              <a:rPr lang="en-US" sz="2400" b="1" dirty="0">
                <a:solidFill>
                  <a:srgbClr val="000000"/>
                </a:solidFill>
                <a:latin typeface="Arial (Body)"/>
                <a:ea typeface="ＭＳ Ｐゴシック" charset="0"/>
              </a:rPr>
              <a:t>autonomous systems (aka </a:t>
            </a:r>
            <a:r>
              <a:rPr lang="en-US" altLang="ja-JP" sz="2400" b="1" dirty="0" smtClean="0">
                <a:solidFill>
                  <a:srgbClr val="000000"/>
                </a:solidFill>
                <a:latin typeface="Arial (Body)"/>
                <a:ea typeface="ＭＳ Ｐゴシック" charset="0"/>
              </a:rPr>
              <a:t>“</a:t>
            </a:r>
            <a:r>
              <a:rPr lang="en-US" sz="2400" b="1" dirty="0" smtClean="0">
                <a:solidFill>
                  <a:srgbClr val="000000"/>
                </a:solidFill>
                <a:latin typeface="Arial (Body)"/>
                <a:ea typeface="ＭＳ Ｐゴシック" charset="0"/>
              </a:rPr>
              <a:t>network</a:t>
            </a:r>
            <a:r>
              <a:rPr lang="en-US" altLang="ja-JP" sz="2400" b="1" dirty="0" smtClean="0">
                <a:solidFill>
                  <a:srgbClr val="000000"/>
                </a:solidFill>
                <a:latin typeface="Arial (Body)"/>
                <a:ea typeface="ＭＳ Ｐゴシック" charset="0"/>
              </a:rPr>
              <a:t>”</a:t>
            </a:r>
            <a:r>
              <a:rPr lang="en-US" sz="2400" b="1" dirty="0" smtClean="0">
                <a:solidFill>
                  <a:srgbClr val="000000"/>
                </a:solidFill>
                <a:latin typeface="Arial (Body)"/>
                <a:ea typeface="ＭＳ Ｐゴシック" charset="0"/>
              </a:rPr>
              <a:t>):</a:t>
            </a:r>
            <a:r>
              <a:rPr lang="en-US" sz="2400" dirty="0" smtClean="0">
                <a:solidFill>
                  <a:srgbClr val="000000"/>
                </a:solidFill>
                <a:latin typeface="Arial (Body)"/>
                <a:ea typeface="ＭＳ Ｐゴシック" charset="0"/>
              </a:rPr>
              <a:t> </a:t>
            </a:r>
            <a:r>
              <a:rPr lang="en-US" sz="2400" dirty="0">
                <a:solidFill>
                  <a:srgbClr val="000000"/>
                </a:solidFill>
                <a:latin typeface="Arial (Body)"/>
                <a:ea typeface="ＭＳ Ｐゴシック" charset="0"/>
              </a:rPr>
              <a:t>1000s of interacting hardware/software components</a:t>
            </a:r>
          </a:p>
          <a:p>
            <a:pPr marL="255651" lvl="0" indent="-255651" eaLnBrk="0" fontAlgn="base" hangingPunct="0">
              <a:spcAft>
                <a:spcPct val="0"/>
              </a:spcAft>
              <a:buFont typeface="Arial" panose="020B0604020202020204" pitchFamily="34" charset="0"/>
              <a:buChar char="•"/>
              <a:defRPr/>
            </a:pPr>
            <a:r>
              <a:rPr lang="en-US" sz="2400" dirty="0">
                <a:solidFill>
                  <a:srgbClr val="000000"/>
                </a:solidFill>
                <a:latin typeface="Arial (Body)"/>
                <a:ea typeface="ＭＳ Ｐゴシック" charset="0"/>
              </a:rPr>
              <a:t>other complex systems requiring monitoring, control:</a:t>
            </a:r>
          </a:p>
          <a:p>
            <a:pPr marL="741553" lvl="1" indent="-284353" eaLnBrk="0" fontAlgn="base" hangingPunct="0">
              <a:spcAft>
                <a:spcPct val="0"/>
              </a:spcAft>
              <a:buFont typeface="Arial" panose="020B0604020202020204" pitchFamily="34" charset="0"/>
              <a:buChar char="–"/>
              <a:defRPr/>
            </a:pPr>
            <a:r>
              <a:rPr lang="en-US" sz="2400" dirty="0">
                <a:solidFill>
                  <a:srgbClr val="000000"/>
                </a:solidFill>
                <a:latin typeface="Arial (Body)"/>
                <a:ea typeface="ＭＳ Ｐゴシック" charset="0"/>
              </a:rPr>
              <a:t>jet airplane</a:t>
            </a:r>
          </a:p>
          <a:p>
            <a:pPr marL="741553" lvl="1" indent="-284353" eaLnBrk="0" fontAlgn="base" hangingPunct="0">
              <a:spcAft>
                <a:spcPct val="0"/>
              </a:spcAft>
              <a:buFont typeface="Arial" panose="020B0604020202020204" pitchFamily="34" charset="0"/>
              <a:buChar char="–"/>
              <a:defRPr/>
            </a:pPr>
            <a:r>
              <a:rPr lang="en-US" sz="2400" dirty="0">
                <a:solidFill>
                  <a:srgbClr val="000000"/>
                </a:solidFill>
                <a:latin typeface="Arial (Body)"/>
                <a:ea typeface="ＭＳ Ｐゴシック" charset="0"/>
              </a:rPr>
              <a:t>nuclear power plant</a:t>
            </a:r>
          </a:p>
          <a:p>
            <a:pPr marL="741553" lvl="1" indent="-284353" eaLnBrk="0" fontAlgn="base" hangingPunct="0">
              <a:spcAft>
                <a:spcPct val="0"/>
              </a:spcAft>
              <a:buFont typeface="Arial" panose="020B0604020202020204" pitchFamily="34" charset="0"/>
              <a:buChar char="–"/>
              <a:defRPr/>
            </a:pPr>
            <a:r>
              <a:rPr lang="en-US" sz="2400" dirty="0">
                <a:solidFill>
                  <a:srgbClr val="000000"/>
                </a:solidFill>
                <a:latin typeface="Arial (Body)"/>
                <a:ea typeface="ＭＳ Ｐゴシック" charset="0"/>
              </a:rPr>
              <a:t>others?</a:t>
            </a:r>
          </a:p>
        </p:txBody>
      </p:sp>
      <p:pic>
        <p:nvPicPr>
          <p:cNvPr id="6" name="Picture 5" descr="A confused man."/>
          <p:cNvPicPr>
            <a:picLocks noChangeAspect="1"/>
          </p:cNvPicPr>
          <p:nvPr/>
        </p:nvPicPr>
        <p:blipFill>
          <a:blip r:embed="rId2"/>
          <a:stretch>
            <a:fillRect/>
          </a:stretch>
        </p:blipFill>
        <p:spPr>
          <a:xfrm>
            <a:off x="482116" y="4748474"/>
            <a:ext cx="957409" cy="1359273"/>
          </a:xfrm>
          <a:prstGeom prst="rect">
            <a:avLst/>
          </a:prstGeom>
        </p:spPr>
      </p:pic>
      <p:sp>
        <p:nvSpPr>
          <p:cNvPr id="4" name="Content Placeholder 3"/>
          <p:cNvSpPr>
            <a:spLocks noGrp="1"/>
          </p:cNvSpPr>
          <p:nvPr>
            <p:ph idx="13"/>
          </p:nvPr>
        </p:nvSpPr>
        <p:spPr>
          <a:xfrm>
            <a:off x="1560514" y="4276853"/>
            <a:ext cx="7050086" cy="2031295"/>
          </a:xfrm>
        </p:spPr>
        <p:txBody>
          <a:bodyPr wrap="square" lIns="91425" tIns="91425" rIns="91425" bIns="91425">
            <a:spAutoFit/>
          </a:bodyPr>
          <a:lstStyle/>
          <a:p>
            <a:pPr marL="0" lvl="0" indent="0" eaLnBrk="0" fontAlgn="base" hangingPunct="0">
              <a:spcAft>
                <a:spcPct val="0"/>
              </a:spcAft>
              <a:buNone/>
              <a:defRPr/>
            </a:pPr>
            <a:r>
              <a:rPr lang="en-US" sz="2000" kern="1200" dirty="0" smtClean="0">
                <a:solidFill>
                  <a:srgbClr val="000000"/>
                </a:solidFill>
                <a:latin typeface="Arial (Body)"/>
                <a:ea typeface="ＭＳ Ｐゴシック" charset="0"/>
              </a:rPr>
              <a:t>“</a:t>
            </a:r>
            <a:r>
              <a:rPr lang="en-US" sz="2000" b="1" kern="1200" dirty="0" smtClean="0">
                <a:solidFill>
                  <a:srgbClr val="000000"/>
                </a:solidFill>
                <a:latin typeface="Arial (Body)"/>
                <a:ea typeface="ＭＳ Ｐゴシック" charset="0"/>
              </a:rPr>
              <a:t>Network </a:t>
            </a:r>
            <a:r>
              <a:rPr lang="en-US" sz="2000" b="1" kern="1200" dirty="0">
                <a:solidFill>
                  <a:srgbClr val="000000"/>
                </a:solidFill>
                <a:latin typeface="Arial (Body)"/>
                <a:ea typeface="ＭＳ Ｐゴシック" charset="0"/>
              </a:rPr>
              <a:t>management</a:t>
            </a:r>
            <a:r>
              <a:rPr lang="en-US" sz="2000" kern="1200" dirty="0">
                <a:solidFill>
                  <a:srgbClr val="000000"/>
                </a:solidFill>
                <a:latin typeface="Arial (Body)"/>
                <a:ea typeface="ＭＳ Ｐゴシック" charset="0"/>
              </a:rPr>
              <a:t> includes the deployment, </a:t>
            </a:r>
            <a:r>
              <a:rPr lang="en-US" sz="2000" kern="1200" dirty="0" smtClean="0">
                <a:solidFill>
                  <a:srgbClr val="000000"/>
                </a:solidFill>
                <a:latin typeface="Arial (Body)"/>
                <a:ea typeface="ＭＳ Ｐゴシック" charset="0"/>
              </a:rPr>
              <a:t>integration and </a:t>
            </a:r>
            <a:r>
              <a:rPr lang="en-US" sz="2000" kern="1200" dirty="0">
                <a:solidFill>
                  <a:srgbClr val="000000"/>
                </a:solidFill>
                <a:latin typeface="Arial (Body)"/>
                <a:ea typeface="ＭＳ Ｐゴシック" charset="0"/>
              </a:rPr>
              <a:t>coordination of the hardware, software, and </a:t>
            </a:r>
            <a:r>
              <a:rPr lang="en-US" sz="2000" kern="1200" dirty="0" smtClean="0">
                <a:solidFill>
                  <a:srgbClr val="000000"/>
                </a:solidFill>
                <a:latin typeface="Arial (Body)"/>
                <a:ea typeface="ＭＳ Ｐゴシック" charset="0"/>
              </a:rPr>
              <a:t>human elements </a:t>
            </a:r>
            <a:r>
              <a:rPr lang="en-US" sz="2000" kern="1200" dirty="0">
                <a:solidFill>
                  <a:srgbClr val="000000"/>
                </a:solidFill>
                <a:latin typeface="Arial (Body)"/>
                <a:ea typeface="ＭＳ Ｐゴシック" charset="0"/>
              </a:rPr>
              <a:t>to monitor, test, poll, configure, analyze, </a:t>
            </a:r>
            <a:r>
              <a:rPr lang="en-US" sz="2000" kern="1200" dirty="0" smtClean="0">
                <a:solidFill>
                  <a:srgbClr val="000000"/>
                </a:solidFill>
                <a:latin typeface="Arial (Body)"/>
                <a:ea typeface="ＭＳ Ｐゴシック" charset="0"/>
              </a:rPr>
              <a:t>evaluate, and </a:t>
            </a:r>
            <a:r>
              <a:rPr lang="en-US" sz="2000" kern="1200" dirty="0">
                <a:solidFill>
                  <a:srgbClr val="000000"/>
                </a:solidFill>
                <a:latin typeface="Arial (Body)"/>
                <a:ea typeface="ＭＳ Ｐゴシック" charset="0"/>
              </a:rPr>
              <a:t>control the network and element resources to meet </a:t>
            </a:r>
            <a:r>
              <a:rPr lang="en-US" sz="2000" kern="1200" dirty="0" smtClean="0">
                <a:solidFill>
                  <a:srgbClr val="000000"/>
                </a:solidFill>
                <a:latin typeface="Arial (Body)"/>
                <a:ea typeface="ＭＳ Ｐゴシック" charset="0"/>
              </a:rPr>
              <a:t>the real-time</a:t>
            </a:r>
            <a:r>
              <a:rPr lang="en-US" sz="2000" kern="1200" dirty="0">
                <a:solidFill>
                  <a:srgbClr val="000000"/>
                </a:solidFill>
                <a:latin typeface="Arial (Body)"/>
                <a:ea typeface="ＭＳ Ｐゴシック" charset="0"/>
              </a:rPr>
              <a:t>, operational performance, and Quality of </a:t>
            </a:r>
            <a:r>
              <a:rPr lang="en-US" sz="2000" kern="1200" dirty="0" smtClean="0">
                <a:solidFill>
                  <a:srgbClr val="000000"/>
                </a:solidFill>
                <a:latin typeface="Arial (Body)"/>
                <a:ea typeface="ＭＳ Ｐゴシック" charset="0"/>
              </a:rPr>
              <a:t>Service requirements </a:t>
            </a:r>
            <a:r>
              <a:rPr lang="en-US" sz="2000" kern="1200" dirty="0">
                <a:solidFill>
                  <a:srgbClr val="000000"/>
                </a:solidFill>
                <a:latin typeface="Arial (Body)"/>
                <a:ea typeface="ＭＳ Ｐゴシック" charset="0"/>
              </a:rPr>
              <a:t>at a reasonable </a:t>
            </a:r>
            <a:r>
              <a:rPr lang="en-US" sz="2000" kern="1200" dirty="0" smtClean="0">
                <a:solidFill>
                  <a:srgbClr val="000000"/>
                </a:solidFill>
                <a:latin typeface="Arial (Body)"/>
                <a:ea typeface="ＭＳ Ｐゴシック" charset="0"/>
              </a:rPr>
              <a:t>cost.”</a:t>
            </a:r>
            <a:endParaRPr lang="en-US" sz="2000" kern="1200" dirty="0">
              <a:solidFill>
                <a:srgbClr val="000000"/>
              </a:solidFill>
              <a:latin typeface="Arial (Body)"/>
              <a:ea typeface="ＭＳ Ｐゴシック" charset="0"/>
            </a:endParaRPr>
          </a:p>
        </p:txBody>
      </p:sp>
    </p:spTree>
    <p:extLst>
      <p:ext uri="{BB962C8B-B14F-4D97-AF65-F5344CB8AC3E}">
        <p14:creationId xmlns:p14="http://schemas.microsoft.com/office/powerpoint/2010/main" val="10842210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charset="0"/>
              </a:rPr>
              <a:t>Infrastructure for Network Management</a:t>
            </a:r>
            <a:endParaRPr lang="en-US" dirty="0">
              <a:latin typeface="Times New Roman" panose="02020603050405020304" pitchFamily="18" charset="0"/>
              <a:ea typeface="ＭＳ Ｐゴシック" charset="0"/>
            </a:endParaRPr>
          </a:p>
        </p:txBody>
      </p:sp>
      <p:sp>
        <p:nvSpPr>
          <p:cNvPr id="4" name="Content Placeholder 3"/>
          <p:cNvSpPr>
            <a:spLocks noGrp="1"/>
          </p:cNvSpPr>
          <p:nvPr>
            <p:ph type="body" idx="1"/>
          </p:nvPr>
        </p:nvSpPr>
        <p:spPr>
          <a:xfrm>
            <a:off x="457199" y="2420715"/>
            <a:ext cx="3022979" cy="2769959"/>
          </a:xfrm>
        </p:spPr>
        <p:txBody>
          <a:bodyPr wrap="square" lIns="91425" tIns="91425" rIns="91425" bIns="91425">
            <a:spAutoFit/>
          </a:bodyPr>
          <a:lstStyle/>
          <a:p>
            <a:pPr marL="0" lvl="0" indent="0" eaLnBrk="0" fontAlgn="base" hangingPunct="0">
              <a:spcAft>
                <a:spcPct val="0"/>
              </a:spcAft>
              <a:buNone/>
              <a:defRPr/>
            </a:pPr>
            <a:r>
              <a:rPr lang="en-US" sz="2400" b="1" kern="1200" dirty="0" smtClean="0">
                <a:solidFill>
                  <a:srgbClr val="000000"/>
                </a:solidFill>
                <a:latin typeface="Arial (Body)"/>
                <a:ea typeface="ＭＳ Ｐゴシック" charset="0"/>
                <a:cs typeface="Gill Sans"/>
              </a:rPr>
              <a:t>managed devices</a:t>
            </a:r>
            <a:r>
              <a:rPr lang="en-US" sz="2400" kern="1200" dirty="0">
                <a:solidFill>
                  <a:srgbClr val="000000"/>
                </a:solidFill>
                <a:latin typeface="Arial (Body)"/>
                <a:ea typeface="ＭＳ Ｐゴシック" charset="0"/>
                <a:cs typeface="Gill Sans"/>
              </a:rPr>
              <a:t> </a:t>
            </a:r>
            <a:r>
              <a:rPr lang="en-US" sz="2400" kern="1200" dirty="0" smtClean="0">
                <a:solidFill>
                  <a:srgbClr val="000000"/>
                </a:solidFill>
                <a:latin typeface="Arial (Body)"/>
                <a:ea typeface="ＭＳ Ｐゴシック" charset="0"/>
                <a:cs typeface="Gill Sans"/>
              </a:rPr>
              <a:t>contain </a:t>
            </a:r>
            <a:r>
              <a:rPr lang="en-US" sz="2400" b="1" kern="1200" dirty="0">
                <a:solidFill>
                  <a:srgbClr val="000000"/>
                </a:solidFill>
                <a:latin typeface="Arial (Body)"/>
                <a:ea typeface="ＭＳ Ｐゴシック" charset="0"/>
                <a:cs typeface="Gill Sans"/>
              </a:rPr>
              <a:t>managed objects</a:t>
            </a:r>
            <a:r>
              <a:rPr lang="en-US" sz="2400" kern="1200" dirty="0">
                <a:solidFill>
                  <a:srgbClr val="000000"/>
                </a:solidFill>
                <a:latin typeface="Arial (Body)"/>
                <a:ea typeface="ＭＳ Ｐゴシック" charset="0"/>
                <a:cs typeface="Gill Sans"/>
              </a:rPr>
              <a:t> </a:t>
            </a:r>
            <a:r>
              <a:rPr lang="en-US" sz="2400" kern="1200" dirty="0" smtClean="0">
                <a:solidFill>
                  <a:srgbClr val="000000"/>
                </a:solidFill>
                <a:latin typeface="Arial (Body)"/>
                <a:ea typeface="ＭＳ Ｐゴシック" charset="0"/>
                <a:cs typeface="Gill Sans"/>
              </a:rPr>
              <a:t>whose data </a:t>
            </a:r>
            <a:r>
              <a:rPr lang="en-US" sz="2400" kern="1200" dirty="0">
                <a:solidFill>
                  <a:srgbClr val="000000"/>
                </a:solidFill>
                <a:latin typeface="Arial (Body)"/>
                <a:ea typeface="ＭＳ Ｐゴシック" charset="0"/>
                <a:cs typeface="Gill Sans"/>
              </a:rPr>
              <a:t>is gathered into a </a:t>
            </a:r>
            <a:r>
              <a:rPr lang="en-US" sz="2400" b="1" kern="1200" dirty="0">
                <a:solidFill>
                  <a:srgbClr val="000000"/>
                </a:solidFill>
                <a:latin typeface="Arial (Body)"/>
                <a:ea typeface="ＭＳ Ｐゴシック" charset="0"/>
                <a:cs typeface="Gill Sans"/>
              </a:rPr>
              <a:t>Management Information Base </a:t>
            </a:r>
            <a:r>
              <a:rPr lang="en-US" sz="2400" b="1" kern="1200" dirty="0" smtClean="0">
                <a:solidFill>
                  <a:srgbClr val="000000"/>
                </a:solidFill>
                <a:latin typeface="Arial (Body)"/>
                <a:ea typeface="ＭＳ Ｐゴシック" charset="0"/>
                <a:cs typeface="Gill Sans"/>
              </a:rPr>
              <a:t>(M</a:t>
            </a:r>
            <a:r>
              <a:rPr lang="en-US" sz="100" b="1" kern="1200" dirty="0" smtClean="0">
                <a:solidFill>
                  <a:srgbClr val="000000"/>
                </a:solidFill>
                <a:latin typeface="Arial (Body)"/>
                <a:ea typeface="ＭＳ Ｐゴシック" charset="0"/>
                <a:cs typeface="Gill Sans"/>
              </a:rPr>
              <a:t> </a:t>
            </a:r>
            <a:r>
              <a:rPr lang="en-US" sz="2400" b="1" kern="1200" dirty="0" smtClean="0">
                <a:solidFill>
                  <a:srgbClr val="000000"/>
                </a:solidFill>
                <a:latin typeface="Arial (Body)"/>
                <a:ea typeface="ＭＳ Ｐゴシック" charset="0"/>
                <a:cs typeface="Gill Sans"/>
              </a:rPr>
              <a:t>I</a:t>
            </a:r>
            <a:r>
              <a:rPr lang="en-US" sz="100" b="1" kern="1200" dirty="0" smtClean="0">
                <a:solidFill>
                  <a:srgbClr val="000000"/>
                </a:solidFill>
                <a:latin typeface="Arial (Body)"/>
                <a:ea typeface="ＭＳ Ｐゴシック" charset="0"/>
                <a:cs typeface="Gill Sans"/>
              </a:rPr>
              <a:t> </a:t>
            </a:r>
            <a:r>
              <a:rPr lang="en-US" sz="2400" b="1" kern="1200" dirty="0" smtClean="0">
                <a:solidFill>
                  <a:srgbClr val="000000"/>
                </a:solidFill>
                <a:latin typeface="Arial (Body)"/>
                <a:ea typeface="ＭＳ Ｐゴシック" charset="0"/>
                <a:cs typeface="Gill Sans"/>
              </a:rPr>
              <a:t>B)</a:t>
            </a:r>
            <a:endParaRPr lang="en-US" sz="2400" b="1" kern="1200" dirty="0">
              <a:solidFill>
                <a:srgbClr val="000000"/>
              </a:solidFill>
              <a:latin typeface="Arial (Body)"/>
              <a:ea typeface="ＭＳ Ｐゴシック" charset="0"/>
              <a:cs typeface="Gill Sans"/>
            </a:endParaRPr>
          </a:p>
        </p:txBody>
      </p:sp>
      <p:sp>
        <p:nvSpPr>
          <p:cNvPr id="3" name="Text Placeholder 2"/>
          <p:cNvSpPr>
            <a:spLocks noGrp="1"/>
          </p:cNvSpPr>
          <p:nvPr>
            <p:ph type="body" idx="2"/>
          </p:nvPr>
        </p:nvSpPr>
        <p:spPr>
          <a:xfrm>
            <a:off x="457200" y="1642282"/>
            <a:ext cx="1890216" cy="496334"/>
          </a:xfrm>
        </p:spPr>
        <p:txBody>
          <a:bodyPr/>
          <a:lstStyle/>
          <a:p>
            <a:pPr marL="0" indent="0">
              <a:buNone/>
            </a:pPr>
            <a:r>
              <a:rPr lang="en-US" sz="2400" b="1" kern="1200" dirty="0">
                <a:solidFill>
                  <a:srgbClr val="000000"/>
                </a:solidFill>
                <a:latin typeface="Arial (Body)"/>
                <a:ea typeface="ＭＳ Ｐゴシック" charset="0"/>
                <a:cs typeface="Gill Sans"/>
              </a:rPr>
              <a:t>definitions</a:t>
            </a:r>
            <a:r>
              <a:rPr lang="en-US" sz="2400" b="1" kern="1200" dirty="0" smtClean="0">
                <a:solidFill>
                  <a:srgbClr val="000000"/>
                </a:solidFill>
                <a:latin typeface="Arial (Body)"/>
                <a:ea typeface="ＭＳ Ｐゴシック" charset="0"/>
                <a:cs typeface="Gill Sans"/>
              </a:rPr>
              <a:t>:</a:t>
            </a:r>
            <a:endParaRPr lang="en-US" sz="2400" b="1" kern="1200" dirty="0">
              <a:solidFill>
                <a:srgbClr val="000000"/>
              </a:solidFill>
              <a:latin typeface="Arial (Body)"/>
              <a:ea typeface="ＭＳ Ｐゴシック" charset="0"/>
              <a:cs typeface="Gill Sans"/>
            </a:endParaRPr>
          </a:p>
        </p:txBody>
      </p:sp>
      <p:pic>
        <p:nvPicPr>
          <p:cNvPr id="134" name="Picture 133" descr="A group of network management protocols has 6 parts. All parts are labeled, agent, data. The managed devices are, 2 routers, a server, and a P C. There is also another P C and a switch. Each part links to a different group, managing entity. Labeled, managing entity, data."/>
          <p:cNvPicPr>
            <a:picLocks noChangeAspect="1"/>
          </p:cNvPicPr>
          <p:nvPr/>
        </p:nvPicPr>
        <p:blipFill rotWithShape="1">
          <a:blip r:embed="rId2">
            <a:extLst>
              <a:ext uri="{28A0092B-C50C-407E-A947-70E740481C1C}">
                <a14:useLocalDpi xmlns:a14="http://schemas.microsoft.com/office/drawing/2010/main" val="0"/>
              </a:ext>
            </a:extLst>
          </a:blip>
          <a:srcRect l="2687" t="19104" r="36716" b="10050"/>
          <a:stretch/>
        </p:blipFill>
        <p:spPr>
          <a:xfrm>
            <a:off x="3880621" y="1890449"/>
            <a:ext cx="4678688" cy="4102496"/>
          </a:xfrm>
          <a:prstGeom prst="rect">
            <a:avLst/>
          </a:prstGeom>
        </p:spPr>
      </p:pic>
    </p:spTree>
    <p:extLst>
      <p:ext uri="{BB962C8B-B14F-4D97-AF65-F5344CB8AC3E}">
        <p14:creationId xmlns:p14="http://schemas.microsoft.com/office/powerpoint/2010/main" val="26864774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N</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M</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 Protocol</a:t>
            </a:r>
            <a:endParaRPr lang="en-US"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553968"/>
          </a:xfrm>
        </p:spPr>
        <p:txBody>
          <a:bodyPr wrap="square" lIns="91425" tIns="91425" rIns="91425" bIns="91425">
            <a:spAutoFit/>
          </a:bodyPr>
          <a:lstStyle/>
          <a:p>
            <a:pPr marL="0" lvl="0" indent="0" eaLnBrk="0" fontAlgn="base" hangingPunct="0">
              <a:spcAft>
                <a:spcPct val="0"/>
              </a:spcAft>
              <a:buNone/>
              <a:defRPr/>
            </a:pPr>
            <a:r>
              <a:rPr lang="en-US" sz="2400" dirty="0">
                <a:solidFill>
                  <a:srgbClr val="000000"/>
                </a:solidFill>
                <a:latin typeface="Arial (Body)"/>
                <a:ea typeface="ＭＳ Ｐゴシック" charset="0"/>
              </a:rPr>
              <a:t>Two ways to convey </a:t>
            </a:r>
            <a:r>
              <a:rPr lang="en-US" sz="24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B info</a:t>
            </a:r>
            <a:r>
              <a:rPr lang="en-US" sz="2400" dirty="0">
                <a:solidFill>
                  <a:srgbClr val="000000"/>
                </a:solidFill>
                <a:latin typeface="Arial (Body)"/>
                <a:ea typeface="ＭＳ Ｐゴシック" charset="0"/>
              </a:rPr>
              <a:t>, commands</a:t>
            </a:r>
            <a:r>
              <a:rPr lang="en-US" sz="2400" dirty="0" smtClean="0">
                <a:solidFill>
                  <a:srgbClr val="000000"/>
                </a:solidFill>
                <a:latin typeface="Arial (Body)"/>
                <a:ea typeface="ＭＳ Ｐゴシック" charset="0"/>
              </a:rPr>
              <a:t>:</a:t>
            </a:r>
          </a:p>
        </p:txBody>
      </p:sp>
      <p:pic>
        <p:nvPicPr>
          <p:cNvPr id="196" name="Picture 195" descr="There are 2 similar groups. Each group connects a router, agent, data, managed device, to a P C, managing entity. The router and P C both link to a switch. Group 1, request and response mode. The agent sends a response to the managing entity, which sends a request back to the agent. Group 2, trap mode. The agent sends a trap message to the managing entity."/>
          <p:cNvPicPr>
            <a:picLocks noChangeAspect="1"/>
          </p:cNvPicPr>
          <p:nvPr/>
        </p:nvPicPr>
        <p:blipFill rotWithShape="1">
          <a:blip r:embed="rId2">
            <a:extLst>
              <a:ext uri="{28A0092B-C50C-407E-A947-70E740481C1C}">
                <a14:useLocalDpi xmlns:a14="http://schemas.microsoft.com/office/drawing/2010/main" val="0"/>
              </a:ext>
            </a:extLst>
          </a:blip>
          <a:srcRect l="1641" t="27064" r="2686" b="7861"/>
          <a:stretch/>
        </p:blipFill>
        <p:spPr>
          <a:xfrm>
            <a:off x="595538" y="2216914"/>
            <a:ext cx="7952923" cy="4057106"/>
          </a:xfrm>
          <a:prstGeom prst="rect">
            <a:avLst/>
          </a:prstGeom>
        </p:spPr>
      </p:pic>
    </p:spTree>
    <p:extLst>
      <p:ext uri="{BB962C8B-B14F-4D97-AF65-F5344CB8AC3E}">
        <p14:creationId xmlns:p14="http://schemas.microsoft.com/office/powerpoint/2010/main" val="42667470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N</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M</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 Protocol: Message Types</a:t>
            </a:r>
            <a:endParaRPr lang="en-US" dirty="0">
              <a:latin typeface="Times New Roman" panose="02020603050405020304" pitchFamily="18" charset="0"/>
              <a:ea typeface="ＭＳ Ｐゴシック"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1844798174"/>
              </p:ext>
            </p:extLst>
          </p:nvPr>
        </p:nvGraphicFramePr>
        <p:xfrm>
          <a:off x="882555" y="1704975"/>
          <a:ext cx="7162800" cy="3057414"/>
        </p:xfrm>
        <a:graphic>
          <a:graphicData uri="http://schemas.openxmlformats.org/drawingml/2006/table">
            <a:tbl>
              <a:tblPr firstRow="1" bandRow="1">
                <a:tableStyleId>{40F9630F-82C1-40B7-BC3A-925EFCFF5E92}</a:tableStyleId>
              </a:tblPr>
              <a:tblGrid>
                <a:gridCol w="2051714">
                  <a:extLst>
                    <a:ext uri="{9D8B030D-6E8A-4147-A177-3AD203B41FA5}">
                      <a16:colId xmlns:a16="http://schemas.microsoft.com/office/drawing/2014/main" val="3556462621"/>
                    </a:ext>
                  </a:extLst>
                </a:gridCol>
                <a:gridCol w="5111086">
                  <a:extLst>
                    <a:ext uri="{9D8B030D-6E8A-4147-A177-3AD203B41FA5}">
                      <a16:colId xmlns:a16="http://schemas.microsoft.com/office/drawing/2014/main" val="3519137343"/>
                    </a:ext>
                  </a:extLst>
                </a:gridCol>
              </a:tblGrid>
              <a:tr h="390414">
                <a:tc>
                  <a:txBody>
                    <a:bodyPr/>
                    <a:lstStyle/>
                    <a:p>
                      <a:pPr algn="ctr"/>
                      <a:r>
                        <a:rPr lang="en-US" sz="1800" u="none" dirty="0" smtClean="0">
                          <a:solidFill>
                            <a:schemeClr val="tx1"/>
                          </a:solidFill>
                          <a:latin typeface="+mn-lt"/>
                          <a:cs typeface="Arial"/>
                        </a:rPr>
                        <a:t>Message type</a:t>
                      </a:r>
                      <a:endParaRPr lang="en-US" sz="1800" u="none"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dirty="0" smtClean="0">
                          <a:solidFill>
                            <a:schemeClr val="tx1"/>
                          </a:solidFill>
                          <a:latin typeface="+mn-lt"/>
                          <a:cs typeface="Arial"/>
                        </a:rPr>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5298263"/>
                  </a:ext>
                </a:extLst>
              </a:tr>
              <a:tr h="370840">
                <a:tc>
                  <a:txBody>
                    <a:bodyPr/>
                    <a:lstStyle/>
                    <a:p>
                      <a:pPr algn="r">
                        <a:defRPr/>
                      </a:pPr>
                      <a:r>
                        <a:rPr lang="en-US" sz="1800" dirty="0" smtClean="0">
                          <a:solidFill>
                            <a:schemeClr val="tx1"/>
                          </a:solidFill>
                          <a:latin typeface="+mn-lt"/>
                          <a:cs typeface="Arial"/>
                        </a:rPr>
                        <a:t>GetRequest</a:t>
                      </a:r>
                    </a:p>
                    <a:p>
                      <a:pPr algn="r">
                        <a:defRPr/>
                      </a:pPr>
                      <a:r>
                        <a:rPr lang="en-US" sz="1800" dirty="0" smtClean="0">
                          <a:solidFill>
                            <a:schemeClr val="tx1"/>
                          </a:solidFill>
                          <a:latin typeface="+mn-lt"/>
                          <a:cs typeface="Arial"/>
                        </a:rPr>
                        <a:t>GetNextRequest</a:t>
                      </a:r>
                    </a:p>
                    <a:p>
                      <a:pPr algn="r">
                        <a:defRPr/>
                      </a:pPr>
                      <a:r>
                        <a:rPr lang="en-US" sz="1800" dirty="0" smtClean="0">
                          <a:solidFill>
                            <a:schemeClr val="tx1"/>
                          </a:solidFill>
                          <a:latin typeface="+mn-lt"/>
                          <a:cs typeface="Arial"/>
                        </a:rPr>
                        <a:t>GetBulkRequest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a:pPr>
                      <a:r>
                        <a:rPr lang="en-US" sz="1800" dirty="0" smtClean="0">
                          <a:solidFill>
                            <a:schemeClr val="tx1"/>
                          </a:solidFill>
                          <a:latin typeface="+mn-lt"/>
                          <a:cs typeface="Arial"/>
                        </a:rPr>
                        <a:t>manager-to-agent: </a:t>
                      </a:r>
                      <a:r>
                        <a:rPr lang="en-US" altLang="ja-JP" sz="1800" dirty="0" smtClean="0">
                          <a:solidFill>
                            <a:schemeClr val="tx1"/>
                          </a:solidFill>
                          <a:latin typeface="+mn-lt"/>
                          <a:cs typeface="Arial"/>
                        </a:rPr>
                        <a:t>“</a:t>
                      </a:r>
                      <a:r>
                        <a:rPr lang="en-US" sz="1800" dirty="0" smtClean="0">
                          <a:solidFill>
                            <a:schemeClr val="tx1"/>
                          </a:solidFill>
                          <a:latin typeface="+mn-lt"/>
                          <a:cs typeface="Arial"/>
                        </a:rPr>
                        <a:t>get me data</a:t>
                      </a:r>
                      <a:r>
                        <a:rPr lang="en-US" altLang="ja-JP" sz="1800" dirty="0" smtClean="0">
                          <a:solidFill>
                            <a:schemeClr val="tx1"/>
                          </a:solidFill>
                          <a:latin typeface="+mn-lt"/>
                          <a:cs typeface="Arial"/>
                        </a:rPr>
                        <a:t>”</a:t>
                      </a:r>
                      <a:endParaRPr lang="en-US" sz="1800" dirty="0" smtClean="0">
                        <a:solidFill>
                          <a:schemeClr val="tx1"/>
                        </a:solidFill>
                        <a:latin typeface="+mn-lt"/>
                        <a:cs typeface="Arial"/>
                      </a:endParaRPr>
                    </a:p>
                    <a:p>
                      <a:pPr algn="l">
                        <a:defRPr/>
                      </a:pPr>
                      <a:r>
                        <a:rPr lang="en-US" sz="1800" dirty="0" smtClean="0">
                          <a:solidFill>
                            <a:schemeClr val="tx1"/>
                          </a:solidFill>
                          <a:latin typeface="+mn-lt"/>
                          <a:cs typeface="Arial"/>
                        </a:rPr>
                        <a:t>(data instance, next data in list, block of data)</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260114"/>
                  </a:ext>
                </a:extLst>
              </a:tr>
              <a:tr h="370840">
                <a:tc>
                  <a:txBody>
                    <a:bodyPr/>
                    <a:lstStyle/>
                    <a:p>
                      <a:pPr algn="r"/>
                      <a:r>
                        <a:rPr lang="en-US" sz="1800" dirty="0" smtClean="0">
                          <a:solidFill>
                            <a:schemeClr val="tx1"/>
                          </a:solidFill>
                          <a:latin typeface="+mn-lt"/>
                          <a:cs typeface="Arial"/>
                        </a:rPr>
                        <a:t>InformRequest</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cs typeface="Arial"/>
                        </a:rPr>
                        <a:t>manager-to-manager: here</a:t>
                      </a:r>
                      <a:r>
                        <a:rPr lang="en-US" altLang="ja-JP" sz="1800" dirty="0" smtClean="0">
                          <a:solidFill>
                            <a:schemeClr val="tx1"/>
                          </a:solidFill>
                          <a:latin typeface="+mn-lt"/>
                          <a:cs typeface="Arial"/>
                        </a:rPr>
                        <a:t>’</a:t>
                      </a:r>
                      <a:r>
                        <a:rPr lang="en-US" sz="1800" dirty="0" smtClean="0">
                          <a:solidFill>
                            <a:schemeClr val="tx1"/>
                          </a:solidFill>
                          <a:latin typeface="+mn-lt"/>
                          <a:cs typeface="Arial"/>
                        </a:rPr>
                        <a:t>s MIB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7627692"/>
                  </a:ext>
                </a:extLst>
              </a:tr>
              <a:tr h="370840">
                <a:tc>
                  <a:txBody>
                    <a:bodyPr/>
                    <a:lstStyle/>
                    <a:p>
                      <a:pPr algn="r"/>
                      <a:r>
                        <a:rPr lang="en-US" sz="1800" dirty="0" smtClean="0">
                          <a:solidFill>
                            <a:schemeClr val="tx1"/>
                          </a:solidFill>
                          <a:latin typeface="+mn-lt"/>
                          <a:cs typeface="Arial"/>
                        </a:rPr>
                        <a:t>SetRequest</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latin typeface="+mn-lt"/>
                          <a:cs typeface="Arial"/>
                        </a:rPr>
                        <a:t>manager-to-agent: set MIB value</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139183"/>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cs typeface="Arial"/>
                        </a:rPr>
                        <a:t>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a:pPr>
                      <a:r>
                        <a:rPr lang="en-US" sz="1800" dirty="0" smtClean="0">
                          <a:solidFill>
                            <a:schemeClr val="tx1"/>
                          </a:solidFill>
                          <a:latin typeface="+mn-lt"/>
                          <a:cs typeface="Arial"/>
                        </a:rPr>
                        <a:t>Agent-to-manager: value, response to Request</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8785448"/>
                  </a:ext>
                </a:extLst>
              </a:tr>
              <a:tr h="370840">
                <a:tc>
                  <a:txBody>
                    <a:bodyPr/>
                    <a:lstStyle/>
                    <a:p>
                      <a:pPr algn="r"/>
                      <a:r>
                        <a:rPr lang="en-US" sz="1800" dirty="0" smtClean="0">
                          <a:solidFill>
                            <a:schemeClr val="tx1"/>
                          </a:solidFill>
                          <a:latin typeface="+mn-lt"/>
                          <a:cs typeface="Arial"/>
                        </a:rPr>
                        <a:t>Trap</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a:pPr>
                      <a:r>
                        <a:rPr lang="en-US" sz="1800" dirty="0" smtClean="0">
                          <a:solidFill>
                            <a:schemeClr val="tx1"/>
                          </a:solidFill>
                          <a:latin typeface="+mn-lt"/>
                          <a:cs typeface="Arial"/>
                        </a:rPr>
                        <a:t>Agent-to-manager: inform manager of exceptional event</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867055"/>
                  </a:ext>
                </a:extLst>
              </a:tr>
            </a:tbl>
          </a:graphicData>
        </a:graphic>
      </p:graphicFrame>
    </p:spTree>
    <p:extLst>
      <p:ext uri="{BB962C8B-B14F-4D97-AF65-F5344CB8AC3E}">
        <p14:creationId xmlns:p14="http://schemas.microsoft.com/office/powerpoint/2010/main" val="16110751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nchor="b">
            <a:sp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N</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M</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 Protocol: Message Formats</a:t>
            </a:r>
            <a:endParaRPr lang="en-US" dirty="0">
              <a:latin typeface="Times New Roman" panose="02020603050405020304" pitchFamily="18" charset="0"/>
              <a:ea typeface="ＭＳ Ｐゴシック" charset="0"/>
            </a:endParaRPr>
          </a:p>
        </p:txBody>
      </p:sp>
      <p:pic>
        <p:nvPicPr>
          <p:cNvPr id="65" name="Picture 64" descr="S N M P P D U has 2 rows of 8 parts each. Some parts are organized into different sections. Row 1, P D U type 0 through 3. 1, request I D. 2, Error status, 0 through 5. 3, error index. Group 1, get and set header, are parts 1 through 3. 4, name. 5, value. 6, name. 7, value. 8, blank. Group 2, variables to get and set, include parts 4 through 8. Row 2, P D U type, 4. 1, enterprise. 2, agent address. 3, trap type, 0 through 7. 4, specific code. 5, time stamp. Group 3, trap header, includes parts 1 through 5. 6, name. 7, value. 8, blank. Group 4, trap information, includes parts 7 through 9."/>
          <p:cNvPicPr>
            <a:picLocks noChangeAspect="1"/>
          </p:cNvPicPr>
          <p:nvPr/>
        </p:nvPicPr>
        <p:blipFill>
          <a:blip r:embed="rId2"/>
          <a:stretch>
            <a:fillRect/>
          </a:stretch>
        </p:blipFill>
        <p:spPr>
          <a:xfrm>
            <a:off x="607136" y="1929299"/>
            <a:ext cx="7929728" cy="3695890"/>
          </a:xfrm>
          <a:prstGeom prst="rect">
            <a:avLst/>
          </a:prstGeom>
        </p:spPr>
      </p:pic>
    </p:spTree>
    <p:extLst>
      <p:ext uri="{BB962C8B-B14F-4D97-AF65-F5344CB8AC3E}">
        <p14:creationId xmlns:p14="http://schemas.microsoft.com/office/powerpoint/2010/main" val="363034550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charset="0"/>
                <a:cs typeface="+mj-cs"/>
              </a:rPr>
              <a:t>Chapter 5: Summary</a:t>
            </a:r>
            <a:endParaRPr lang="en-US" dirty="0">
              <a:latin typeface="Times New Roman" panose="02020603050405020304" pitchFamily="18" charset="0"/>
              <a:ea typeface="ＭＳ Ｐゴシック" charset="0"/>
              <a:cs typeface="+mj-cs"/>
            </a:endParaRPr>
          </a:p>
        </p:txBody>
      </p:sp>
      <p:sp>
        <p:nvSpPr>
          <p:cNvPr id="3" name="Content Placeholder 2"/>
          <p:cNvSpPr>
            <a:spLocks noGrp="1"/>
          </p:cNvSpPr>
          <p:nvPr>
            <p:ph type="body" idx="1"/>
          </p:nvPr>
        </p:nvSpPr>
        <p:spPr/>
        <p:txBody>
          <a:bodyPr wrap="square" lIns="91425" tIns="91425" rIns="91425" bIns="91425">
            <a:spAutoFit/>
          </a:bodyPr>
          <a:lstStyle/>
          <a:p>
            <a:pPr marL="0" lvl="0" indent="0" eaLnBrk="0" fontAlgn="base" hangingPunct="0">
              <a:spcAft>
                <a:spcPct val="0"/>
              </a:spcAft>
              <a:buNone/>
              <a:defRPr/>
            </a:pPr>
            <a:r>
              <a:rPr lang="en-US" sz="2000" b="1" dirty="0">
                <a:solidFill>
                  <a:srgbClr val="000000"/>
                </a:solidFill>
                <a:latin typeface="Arial (Body)"/>
                <a:ea typeface="ＭＳ Ｐゴシック" charset="0"/>
                <a:cs typeface="+mn-cs"/>
              </a:rPr>
              <a:t>we’ve learned a lot!</a:t>
            </a:r>
          </a:p>
          <a:p>
            <a:pPr marL="255651" lvl="0" indent="-255651" eaLnBrk="0" fontAlgn="base" hangingPunct="0">
              <a:spcBef>
                <a:spcPts val="1000"/>
              </a:spcBef>
              <a:spcAft>
                <a:spcPct val="0"/>
              </a:spcAft>
              <a:buFont typeface="Arial" panose="020B0604020202020204" pitchFamily="34" charset="0"/>
              <a:buChar char="•"/>
              <a:defRPr/>
            </a:pPr>
            <a:r>
              <a:rPr lang="en-US" sz="2000" dirty="0">
                <a:solidFill>
                  <a:srgbClr val="000000"/>
                </a:solidFill>
                <a:latin typeface="Arial (Body)"/>
                <a:ea typeface="ＭＳ Ｐゴシック" charset="0"/>
                <a:cs typeface="+mn-cs"/>
              </a:rPr>
              <a:t>approaches to network control plane</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cs typeface="Gill Sans MT"/>
              </a:rPr>
              <a:t>per-router control (traditional)</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cs typeface="Gill Sans MT"/>
              </a:rPr>
              <a:t>logically centralized control (software defined networking)</a:t>
            </a:r>
            <a:endParaRPr lang="en-US" sz="2000" dirty="0">
              <a:solidFill>
                <a:srgbClr val="000000"/>
              </a:solidFill>
              <a:latin typeface="Arial (Body)"/>
              <a:ea typeface="ＭＳ Ｐゴシック" charset="0"/>
              <a:cs typeface="+mn-cs"/>
            </a:endParaRPr>
          </a:p>
          <a:p>
            <a:pPr marL="255651" lvl="0" indent="-255651" eaLnBrk="0" fontAlgn="base" hangingPunct="0">
              <a:spcBef>
                <a:spcPts val="1000"/>
              </a:spcBef>
              <a:spcAft>
                <a:spcPct val="0"/>
              </a:spcAft>
              <a:buFont typeface="Arial" panose="020B0604020202020204" pitchFamily="34" charset="0"/>
              <a:buChar char="•"/>
              <a:defRPr/>
            </a:pPr>
            <a:r>
              <a:rPr lang="en-US" sz="2000" dirty="0">
                <a:solidFill>
                  <a:srgbClr val="000000"/>
                </a:solidFill>
                <a:latin typeface="Arial (Body)"/>
                <a:ea typeface="ＭＳ Ｐゴシック" charset="0"/>
                <a:cs typeface="+mn-cs"/>
              </a:rPr>
              <a:t>traditional routing algorithms</a:t>
            </a:r>
          </a:p>
          <a:p>
            <a:pPr marL="741553" lvl="1" indent="-284353" eaLnBrk="0" fontAlgn="base" hangingPunct="0">
              <a:spcAft>
                <a:spcPct val="0"/>
              </a:spcAft>
              <a:buFont typeface="Arial" panose="020B0604020202020204" pitchFamily="34" charset="0"/>
              <a:buChar char="–"/>
              <a:defRPr/>
            </a:pPr>
            <a:r>
              <a:rPr lang="en-US" sz="2000" dirty="0">
                <a:solidFill>
                  <a:srgbClr val="000000"/>
                </a:solidFill>
                <a:latin typeface="Arial (Body)"/>
                <a:ea typeface="ＭＳ Ｐゴシック" charset="0"/>
                <a:cs typeface="+mn-cs"/>
              </a:rPr>
              <a:t>implementation in Internet: </a:t>
            </a:r>
            <a:r>
              <a:rPr lang="en-US" sz="2000" dirty="0" smtClean="0">
                <a:solidFill>
                  <a:srgbClr val="000000"/>
                </a:solidFill>
                <a:latin typeface="Arial (Body)"/>
                <a:ea typeface="ＭＳ Ｐゴシック" charset="0"/>
                <a:cs typeface="+mn-cs"/>
              </a:rPr>
              <a:t>O</a:t>
            </a:r>
            <a:r>
              <a:rPr lang="en-US" sz="100" dirty="0" smtClean="0">
                <a:solidFill>
                  <a:srgbClr val="000000"/>
                </a:solidFill>
                <a:latin typeface="Arial (Body)"/>
                <a:ea typeface="ＭＳ Ｐゴシック" charset="0"/>
                <a:cs typeface="+mn-cs"/>
              </a:rPr>
              <a:t> </a:t>
            </a:r>
            <a:r>
              <a:rPr lang="en-US" sz="2000" dirty="0" smtClean="0">
                <a:solidFill>
                  <a:srgbClr val="000000"/>
                </a:solidFill>
                <a:latin typeface="Arial (Body)"/>
                <a:ea typeface="ＭＳ Ｐゴシック" charset="0"/>
                <a:cs typeface="+mn-cs"/>
              </a:rPr>
              <a:t>S</a:t>
            </a:r>
            <a:r>
              <a:rPr lang="en-US" sz="100" dirty="0" smtClean="0">
                <a:solidFill>
                  <a:srgbClr val="000000"/>
                </a:solidFill>
                <a:latin typeface="Arial (Body)"/>
                <a:ea typeface="ＭＳ Ｐゴシック" charset="0"/>
                <a:cs typeface="+mn-cs"/>
              </a:rPr>
              <a:t> </a:t>
            </a:r>
            <a:r>
              <a:rPr lang="en-US" sz="2000" dirty="0" smtClean="0">
                <a:solidFill>
                  <a:srgbClr val="000000"/>
                </a:solidFill>
                <a:latin typeface="Arial (Body)"/>
                <a:ea typeface="ＭＳ Ｐゴシック" charset="0"/>
                <a:cs typeface="+mn-cs"/>
              </a:rPr>
              <a:t>P</a:t>
            </a:r>
            <a:r>
              <a:rPr lang="en-US" sz="100" dirty="0" smtClean="0">
                <a:solidFill>
                  <a:srgbClr val="000000"/>
                </a:solidFill>
                <a:latin typeface="Arial (Body)"/>
                <a:ea typeface="ＭＳ Ｐゴシック" charset="0"/>
                <a:cs typeface="+mn-cs"/>
              </a:rPr>
              <a:t> </a:t>
            </a:r>
            <a:r>
              <a:rPr lang="en-US" sz="2000" dirty="0" smtClean="0">
                <a:solidFill>
                  <a:srgbClr val="000000"/>
                </a:solidFill>
                <a:latin typeface="Arial (Body)"/>
                <a:ea typeface="ＭＳ Ｐゴシック" charset="0"/>
                <a:cs typeface="+mn-cs"/>
              </a:rPr>
              <a:t>F</a:t>
            </a:r>
            <a:r>
              <a:rPr lang="en-US" sz="2000" dirty="0">
                <a:solidFill>
                  <a:srgbClr val="000000"/>
                </a:solidFill>
                <a:latin typeface="Arial (Body)"/>
                <a:ea typeface="ＭＳ Ｐゴシック" charset="0"/>
                <a:cs typeface="+mn-cs"/>
              </a:rPr>
              <a:t>, </a:t>
            </a:r>
            <a:r>
              <a:rPr lang="en-US" sz="2000" dirty="0" smtClean="0">
                <a:solidFill>
                  <a:srgbClr val="000000"/>
                </a:solidFill>
                <a:latin typeface="Arial (Body)"/>
                <a:ea typeface="ＭＳ Ｐゴシック" charset="0"/>
                <a:cs typeface="+mn-cs"/>
              </a:rPr>
              <a:t>B</a:t>
            </a:r>
            <a:r>
              <a:rPr lang="en-US" sz="100" dirty="0" smtClean="0">
                <a:solidFill>
                  <a:srgbClr val="000000"/>
                </a:solidFill>
                <a:latin typeface="Arial (Body)"/>
                <a:ea typeface="ＭＳ Ｐゴシック" charset="0"/>
                <a:cs typeface="+mn-cs"/>
              </a:rPr>
              <a:t> </a:t>
            </a:r>
            <a:r>
              <a:rPr lang="en-US" sz="2000" dirty="0" smtClean="0">
                <a:solidFill>
                  <a:srgbClr val="000000"/>
                </a:solidFill>
                <a:latin typeface="Arial (Body)"/>
                <a:ea typeface="ＭＳ Ｐゴシック" charset="0"/>
                <a:cs typeface="+mn-cs"/>
              </a:rPr>
              <a:t>G</a:t>
            </a:r>
            <a:r>
              <a:rPr lang="en-US" sz="100" dirty="0" smtClean="0">
                <a:solidFill>
                  <a:srgbClr val="000000"/>
                </a:solidFill>
                <a:latin typeface="Arial (Body)"/>
                <a:ea typeface="ＭＳ Ｐゴシック" charset="0"/>
                <a:cs typeface="+mn-cs"/>
              </a:rPr>
              <a:t> </a:t>
            </a:r>
            <a:r>
              <a:rPr lang="en-US" sz="2000" dirty="0" smtClean="0">
                <a:solidFill>
                  <a:srgbClr val="000000"/>
                </a:solidFill>
                <a:latin typeface="Arial (Body)"/>
                <a:ea typeface="ＭＳ Ｐゴシック" charset="0"/>
                <a:cs typeface="+mn-cs"/>
              </a:rPr>
              <a:t>P</a:t>
            </a:r>
            <a:endParaRPr lang="en-US" sz="2000" dirty="0">
              <a:solidFill>
                <a:srgbClr val="000000"/>
              </a:solidFill>
              <a:latin typeface="Arial (Body)"/>
              <a:ea typeface="ＭＳ Ｐゴシック" charset="0"/>
              <a:cs typeface="+mn-cs"/>
            </a:endParaRPr>
          </a:p>
          <a:p>
            <a:pPr marL="255651" lvl="0" indent="-255651" eaLnBrk="0" fontAlgn="base" hangingPunct="0">
              <a:spcBef>
                <a:spcPts val="1000"/>
              </a:spcBef>
              <a:spcAft>
                <a:spcPct val="0"/>
              </a:spcAft>
              <a:buFont typeface="Arial" panose="020B0604020202020204" pitchFamily="34" charset="0"/>
              <a:buChar char="•"/>
              <a:defRPr/>
            </a:pPr>
            <a:r>
              <a:rPr lang="en-US" sz="2000" dirty="0" smtClean="0">
                <a:solidFill>
                  <a:srgbClr val="000000"/>
                </a:solidFill>
                <a:latin typeface="Arial (Body)"/>
                <a:ea typeface="ＭＳ Ｐゴシック" charset="0"/>
                <a:cs typeface="+mn-cs"/>
              </a:rPr>
              <a:t>S</a:t>
            </a:r>
            <a:r>
              <a:rPr lang="en-US" sz="100" dirty="0" smtClean="0">
                <a:solidFill>
                  <a:srgbClr val="000000"/>
                </a:solidFill>
                <a:latin typeface="Arial (Body)"/>
                <a:ea typeface="ＭＳ Ｐゴシック" charset="0"/>
                <a:cs typeface="+mn-cs"/>
              </a:rPr>
              <a:t> </a:t>
            </a:r>
            <a:r>
              <a:rPr lang="en-US" sz="2000" dirty="0" smtClean="0">
                <a:solidFill>
                  <a:srgbClr val="000000"/>
                </a:solidFill>
                <a:latin typeface="Arial (Body)"/>
                <a:ea typeface="ＭＳ Ｐゴシック" charset="0"/>
                <a:cs typeface="+mn-cs"/>
              </a:rPr>
              <a:t>D</a:t>
            </a:r>
            <a:r>
              <a:rPr lang="en-US" sz="100" dirty="0" smtClean="0">
                <a:solidFill>
                  <a:srgbClr val="000000"/>
                </a:solidFill>
                <a:latin typeface="Arial (Body)"/>
                <a:ea typeface="ＭＳ Ｐゴシック" charset="0"/>
                <a:cs typeface="+mn-cs"/>
              </a:rPr>
              <a:t> </a:t>
            </a:r>
            <a:r>
              <a:rPr lang="en-US" sz="2000" dirty="0" smtClean="0">
                <a:solidFill>
                  <a:srgbClr val="000000"/>
                </a:solidFill>
                <a:latin typeface="Arial (Body)"/>
                <a:ea typeface="ＭＳ Ｐゴシック" charset="0"/>
                <a:cs typeface="+mn-cs"/>
              </a:rPr>
              <a:t>N controllers</a:t>
            </a:r>
            <a:endParaRPr lang="en-US" sz="2000" dirty="0">
              <a:solidFill>
                <a:srgbClr val="000000"/>
              </a:solidFill>
              <a:latin typeface="Arial (Body)"/>
              <a:ea typeface="ＭＳ Ｐゴシック" charset="0"/>
              <a:cs typeface="+mn-cs"/>
            </a:endParaRPr>
          </a:p>
          <a:p>
            <a:pPr marL="741553" lvl="1" indent="-284353" eaLnBrk="0" fontAlgn="base" hangingPunct="0">
              <a:spcAft>
                <a:spcPct val="0"/>
              </a:spcAft>
              <a:buFont typeface="Arial" panose="020B0604020202020204" pitchFamily="34" charset="0"/>
              <a:buChar char="–"/>
              <a:defRPr/>
            </a:pPr>
            <a:r>
              <a:rPr lang="en-US" sz="2000" dirty="0">
                <a:solidFill>
                  <a:srgbClr val="000000"/>
                </a:solidFill>
                <a:latin typeface="Arial (Body)"/>
                <a:ea typeface="ＭＳ Ｐゴシック" charset="0"/>
                <a:cs typeface="+mn-cs"/>
              </a:rPr>
              <a:t>implementation in practice: </a:t>
            </a:r>
            <a:r>
              <a:rPr lang="en-US" sz="2000" dirty="0" smtClean="0">
                <a:solidFill>
                  <a:srgbClr val="000000"/>
                </a:solidFill>
                <a:latin typeface="Arial (Body)"/>
                <a:ea typeface="ＭＳ Ｐゴシック" charset="0"/>
                <a:cs typeface="+mn-cs"/>
              </a:rPr>
              <a:t>O</a:t>
            </a:r>
            <a:r>
              <a:rPr lang="en-US" sz="100" dirty="0" smtClean="0">
                <a:solidFill>
                  <a:srgbClr val="000000"/>
                </a:solidFill>
                <a:latin typeface="Arial (Body)"/>
                <a:ea typeface="ＭＳ Ｐゴシック" charset="0"/>
                <a:cs typeface="+mn-cs"/>
              </a:rPr>
              <a:t> </a:t>
            </a:r>
            <a:r>
              <a:rPr lang="en-US" sz="2000" dirty="0" smtClean="0">
                <a:solidFill>
                  <a:srgbClr val="000000"/>
                </a:solidFill>
                <a:latin typeface="Arial (Body)"/>
                <a:ea typeface="ＭＳ Ｐゴシック" charset="0"/>
                <a:cs typeface="+mn-cs"/>
              </a:rPr>
              <a:t>D</a:t>
            </a:r>
            <a:r>
              <a:rPr lang="en-US" sz="100" dirty="0" smtClean="0">
                <a:solidFill>
                  <a:srgbClr val="000000"/>
                </a:solidFill>
                <a:latin typeface="Arial (Body)"/>
                <a:ea typeface="ＭＳ Ｐゴシック" charset="0"/>
                <a:cs typeface="+mn-cs"/>
              </a:rPr>
              <a:t> </a:t>
            </a:r>
            <a:r>
              <a:rPr lang="en-US" sz="2000" dirty="0" smtClean="0">
                <a:solidFill>
                  <a:srgbClr val="000000"/>
                </a:solidFill>
                <a:latin typeface="Arial (Body)"/>
                <a:ea typeface="ＭＳ Ｐゴシック" charset="0"/>
                <a:cs typeface="+mn-cs"/>
              </a:rPr>
              <a:t>L</a:t>
            </a:r>
            <a:r>
              <a:rPr lang="en-US" sz="2000" dirty="0">
                <a:solidFill>
                  <a:srgbClr val="000000"/>
                </a:solidFill>
                <a:latin typeface="Arial (Body)"/>
                <a:ea typeface="ＭＳ Ｐゴシック" charset="0"/>
                <a:cs typeface="+mn-cs"/>
              </a:rPr>
              <a:t>, </a:t>
            </a:r>
            <a:r>
              <a:rPr lang="en-US" sz="2000" dirty="0" smtClean="0">
                <a:solidFill>
                  <a:srgbClr val="000000"/>
                </a:solidFill>
                <a:latin typeface="Arial (Body)"/>
                <a:ea typeface="ＭＳ Ｐゴシック" charset="0"/>
                <a:cs typeface="+mn-cs"/>
              </a:rPr>
              <a:t>O</a:t>
            </a:r>
            <a:r>
              <a:rPr lang="en-US" sz="100" dirty="0" smtClean="0">
                <a:solidFill>
                  <a:srgbClr val="000000"/>
                </a:solidFill>
                <a:latin typeface="Arial (Body)"/>
                <a:ea typeface="ＭＳ Ｐゴシック" charset="0"/>
                <a:cs typeface="+mn-cs"/>
              </a:rPr>
              <a:t> </a:t>
            </a:r>
            <a:r>
              <a:rPr lang="en-US" sz="2000" dirty="0" smtClean="0">
                <a:solidFill>
                  <a:srgbClr val="000000"/>
                </a:solidFill>
                <a:latin typeface="Arial (Body)"/>
                <a:ea typeface="ＭＳ Ｐゴシック" charset="0"/>
                <a:cs typeface="+mn-cs"/>
              </a:rPr>
              <a:t>N</a:t>
            </a:r>
            <a:r>
              <a:rPr lang="en-US" sz="100" dirty="0" smtClean="0">
                <a:solidFill>
                  <a:srgbClr val="000000"/>
                </a:solidFill>
                <a:latin typeface="Arial (Body)"/>
                <a:ea typeface="ＭＳ Ｐゴシック" charset="0"/>
                <a:cs typeface="+mn-cs"/>
              </a:rPr>
              <a:t> </a:t>
            </a:r>
            <a:r>
              <a:rPr lang="en-US" sz="2000" dirty="0" smtClean="0">
                <a:solidFill>
                  <a:srgbClr val="000000"/>
                </a:solidFill>
                <a:latin typeface="Arial (Body)"/>
                <a:ea typeface="ＭＳ Ｐゴシック" charset="0"/>
                <a:cs typeface="+mn-cs"/>
              </a:rPr>
              <a:t>O</a:t>
            </a:r>
            <a:r>
              <a:rPr lang="en-US" sz="100" dirty="0" smtClean="0">
                <a:solidFill>
                  <a:srgbClr val="000000"/>
                </a:solidFill>
                <a:latin typeface="Arial (Body)"/>
                <a:ea typeface="ＭＳ Ｐゴシック" charset="0"/>
                <a:cs typeface="+mn-cs"/>
              </a:rPr>
              <a:t> </a:t>
            </a:r>
            <a:r>
              <a:rPr lang="en-US" sz="2000" dirty="0" smtClean="0">
                <a:solidFill>
                  <a:srgbClr val="000000"/>
                </a:solidFill>
                <a:latin typeface="Arial (Body)"/>
                <a:ea typeface="ＭＳ Ｐゴシック" charset="0"/>
                <a:cs typeface="+mn-cs"/>
              </a:rPr>
              <a:t>S</a:t>
            </a:r>
            <a:endParaRPr lang="en-US" sz="2000" dirty="0">
              <a:solidFill>
                <a:srgbClr val="000000"/>
              </a:solidFill>
              <a:latin typeface="Arial (Body)"/>
              <a:ea typeface="ＭＳ Ｐゴシック" charset="0"/>
              <a:cs typeface="+mn-cs"/>
            </a:endParaRPr>
          </a:p>
          <a:p>
            <a:pPr marL="255651" lvl="0" indent="-255651" eaLnBrk="0" fontAlgn="base" hangingPunct="0">
              <a:spcBef>
                <a:spcPts val="1000"/>
              </a:spcBef>
              <a:spcAft>
                <a:spcPct val="0"/>
              </a:spcAft>
              <a:buFont typeface="Arial" panose="020B0604020202020204" pitchFamily="34" charset="0"/>
              <a:buChar char="•"/>
              <a:defRPr/>
            </a:pPr>
            <a:r>
              <a:rPr lang="en-US" sz="2000" dirty="0">
                <a:solidFill>
                  <a:srgbClr val="000000"/>
                </a:solidFill>
                <a:latin typeface="Arial (Body)"/>
                <a:ea typeface="ＭＳ Ｐゴシック" charset="0"/>
              </a:rPr>
              <a:t>Internet Control Message Protocol</a:t>
            </a:r>
            <a:endParaRPr lang="en-US" sz="2000" dirty="0">
              <a:solidFill>
                <a:srgbClr val="000000"/>
              </a:solidFill>
              <a:latin typeface="Arial (Body)"/>
              <a:ea typeface="ＭＳ Ｐゴシック" charset="0"/>
              <a:cs typeface="+mn-cs"/>
            </a:endParaRPr>
          </a:p>
          <a:p>
            <a:pPr marL="255651" lvl="0" indent="-255651" eaLnBrk="0" fontAlgn="base" hangingPunct="0">
              <a:spcBef>
                <a:spcPts val="1000"/>
              </a:spcBef>
              <a:spcAft>
                <a:spcPct val="0"/>
              </a:spcAft>
              <a:buFont typeface="Arial" panose="020B0604020202020204" pitchFamily="34" charset="0"/>
              <a:buChar char="•"/>
              <a:defRPr/>
            </a:pPr>
            <a:r>
              <a:rPr lang="en-US" sz="2000" dirty="0">
                <a:solidFill>
                  <a:srgbClr val="000000"/>
                </a:solidFill>
                <a:latin typeface="Arial (Body)"/>
                <a:ea typeface="ＭＳ Ｐゴシック" charset="0"/>
                <a:cs typeface="+mn-cs"/>
              </a:rPr>
              <a:t>network </a:t>
            </a:r>
            <a:r>
              <a:rPr lang="en-US" sz="2000" dirty="0" smtClean="0">
                <a:solidFill>
                  <a:srgbClr val="000000"/>
                </a:solidFill>
                <a:latin typeface="Arial (Body)"/>
                <a:ea typeface="ＭＳ Ｐゴシック" charset="0"/>
                <a:cs typeface="+mn-cs"/>
              </a:rPr>
              <a:t>management</a:t>
            </a:r>
          </a:p>
        </p:txBody>
      </p:sp>
      <p:sp>
        <p:nvSpPr>
          <p:cNvPr id="5" name="Text Placeholder 4"/>
          <p:cNvSpPr>
            <a:spLocks noGrp="1"/>
          </p:cNvSpPr>
          <p:nvPr>
            <p:ph type="body" idx="2"/>
          </p:nvPr>
        </p:nvSpPr>
        <p:spPr>
          <a:xfrm>
            <a:off x="457200" y="5791200"/>
            <a:ext cx="8229600" cy="502603"/>
          </a:xfrm>
        </p:spPr>
        <p:txBody>
          <a:bodyPr/>
          <a:lstStyle/>
          <a:p>
            <a:pPr marL="0" indent="0">
              <a:buNone/>
            </a:pPr>
            <a:r>
              <a:rPr lang="en-US" sz="2200" b="1" kern="1200" dirty="0">
                <a:solidFill>
                  <a:srgbClr val="000000"/>
                </a:solidFill>
                <a:latin typeface="Arial (Body)"/>
                <a:ea typeface="ＭＳ Ｐゴシック" charset="0"/>
              </a:rPr>
              <a:t>next stop: link layer</a:t>
            </a:r>
            <a:r>
              <a:rPr lang="en-US" sz="2200" b="1" kern="1200" dirty="0" smtClean="0">
                <a:solidFill>
                  <a:srgbClr val="000000"/>
                </a:solidFill>
                <a:latin typeface="Arial (Body)"/>
                <a:ea typeface="ＭＳ Ｐゴシック" charset="0"/>
              </a:rPr>
              <a:t>!</a:t>
            </a:r>
            <a:endParaRPr lang="en-US" sz="2200" b="1" kern="1200" dirty="0">
              <a:solidFill>
                <a:srgbClr val="000000"/>
              </a:solidFill>
              <a:latin typeface="Arial (Body)"/>
              <a:ea typeface="ＭＳ Ｐゴシック" charset="0"/>
            </a:endParaRPr>
          </a:p>
        </p:txBody>
      </p:sp>
    </p:spTree>
    <p:extLst>
      <p:ext uri="{BB962C8B-B14F-4D97-AF65-F5344CB8AC3E}">
        <p14:creationId xmlns:p14="http://schemas.microsoft.com/office/powerpoint/2010/main" val="1630123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mj-cs"/>
              </a:rPr>
              <a:t>Graph Abstraction of the Network</a:t>
            </a:r>
            <a:endParaRPr lang="en-US" dirty="0">
              <a:latin typeface="Times New Roman" panose="02020603050405020304" pitchFamily="18" charset="0"/>
              <a:cs typeface="+mj-cs"/>
            </a:endParaRPr>
          </a:p>
        </p:txBody>
      </p:sp>
      <p:pic>
        <p:nvPicPr>
          <p:cNvPr id="5" name="Picture 4" descr="6 routers are linked with numbered wires. 4 are arranged in a square, with a router on either side of the square. From the top left of the square moving clockwise, routers v, w, y, x. Left side, router u. Right side, router z. Router v. Link to w, 3. Link to x, 2. Link to u, 2. Router w. Link to z, 5. Link to y, 1. Link to x, 3. Router z. Link to y, 2. Router y. Link to x, 1. Router x. Link to u, 1. Router u. Link to w, 5."/>
          <p:cNvPicPr>
            <a:picLocks noChangeAspect="1"/>
          </p:cNvPicPr>
          <p:nvPr/>
        </p:nvPicPr>
        <p:blipFill>
          <a:blip r:embed="rId2"/>
          <a:stretch>
            <a:fillRect/>
          </a:stretch>
        </p:blipFill>
        <p:spPr>
          <a:xfrm>
            <a:off x="3025622" y="1370186"/>
            <a:ext cx="3092756" cy="2098655"/>
          </a:xfrm>
          <a:prstGeom prst="rect">
            <a:avLst/>
          </a:prstGeom>
        </p:spPr>
      </p:pic>
      <p:sp>
        <p:nvSpPr>
          <p:cNvPr id="3" name="Content Placeholder 2"/>
          <p:cNvSpPr>
            <a:spLocks noGrp="1"/>
          </p:cNvSpPr>
          <p:nvPr>
            <p:ph type="body" idx="1"/>
          </p:nvPr>
        </p:nvSpPr>
        <p:spPr>
          <a:xfrm>
            <a:off x="636815" y="3526378"/>
            <a:ext cx="8229600" cy="1923573"/>
          </a:xfrm>
        </p:spPr>
        <p:txBody>
          <a:bodyPr wrap="square" lIns="91425" tIns="91425" rIns="91425" bIns="91425">
            <a:spAutoFit/>
          </a:bodyPr>
          <a:lstStyle/>
          <a:p>
            <a:pPr marL="0" lvl="0" indent="0" fontAlgn="base">
              <a:spcAft>
                <a:spcPct val="0"/>
              </a:spcAft>
              <a:buNone/>
            </a:pPr>
            <a:r>
              <a:rPr lang="en-US" sz="2200" kern="1200" dirty="0">
                <a:solidFill>
                  <a:srgbClr val="000000"/>
                </a:solidFill>
                <a:latin typeface="Arial (Body)"/>
              </a:rPr>
              <a:t>graph: G = </a:t>
            </a:r>
            <a:r>
              <a:rPr lang="en-US" sz="2200" kern="1200" dirty="0" smtClean="0">
                <a:solidFill>
                  <a:srgbClr val="000000"/>
                </a:solidFill>
                <a:latin typeface="Arial (Body)"/>
              </a:rPr>
              <a:t>(N, E)</a:t>
            </a:r>
            <a:endParaRPr lang="en-US" sz="2200" kern="1200" dirty="0">
              <a:solidFill>
                <a:srgbClr val="000000"/>
              </a:solidFill>
              <a:latin typeface="Arial (Body)"/>
            </a:endParaRPr>
          </a:p>
          <a:p>
            <a:pPr marL="0" lvl="0" indent="0" fontAlgn="base">
              <a:spcAft>
                <a:spcPct val="0"/>
              </a:spcAft>
              <a:buNone/>
            </a:pPr>
            <a:r>
              <a:rPr lang="en-US" sz="2200" kern="1200" dirty="0" smtClean="0">
                <a:solidFill>
                  <a:srgbClr val="000000"/>
                </a:solidFill>
                <a:latin typeface="Arial (Body)"/>
              </a:rPr>
              <a:t>N </a:t>
            </a:r>
            <a:r>
              <a:rPr lang="en-US" sz="2200" kern="1200" dirty="0">
                <a:solidFill>
                  <a:srgbClr val="000000"/>
                </a:solidFill>
                <a:latin typeface="Arial (Body)"/>
              </a:rPr>
              <a:t>= set of routers = { u, v, w, x, y, z }</a:t>
            </a:r>
          </a:p>
          <a:p>
            <a:pPr marL="0" lvl="0" indent="0" fontAlgn="base">
              <a:spcAft>
                <a:spcPct val="0"/>
              </a:spcAft>
              <a:buNone/>
            </a:pPr>
            <a:r>
              <a:rPr lang="en-US" sz="2200" kern="1200" dirty="0" smtClean="0">
                <a:solidFill>
                  <a:srgbClr val="000000"/>
                </a:solidFill>
                <a:latin typeface="Arial (Body)"/>
              </a:rPr>
              <a:t>E </a:t>
            </a:r>
            <a:r>
              <a:rPr lang="en-US" sz="2200" kern="1200" dirty="0">
                <a:solidFill>
                  <a:srgbClr val="000000"/>
                </a:solidFill>
                <a:latin typeface="Arial (Body)"/>
              </a:rPr>
              <a:t>= set of links ={ (u,v), (u,x), (v,x), (v,w), (x,w), (x,y), (w,y), (w,z), (y,z) }</a:t>
            </a:r>
          </a:p>
        </p:txBody>
      </p:sp>
      <p:sp>
        <p:nvSpPr>
          <p:cNvPr id="4" name="Content Placeholder 3"/>
          <p:cNvSpPr>
            <a:spLocks noGrp="1"/>
          </p:cNvSpPr>
          <p:nvPr>
            <p:ph idx="4294967295"/>
          </p:nvPr>
        </p:nvSpPr>
        <p:spPr>
          <a:xfrm>
            <a:off x="506183" y="5400961"/>
            <a:ext cx="8392885" cy="861744"/>
          </a:xfrm>
        </p:spPr>
        <p:txBody>
          <a:bodyPr wrap="square" lIns="91425" tIns="91425" rIns="91425" bIns="91425">
            <a:spAutoFit/>
          </a:bodyPr>
          <a:lstStyle/>
          <a:p>
            <a:pPr marL="0" lvl="0" indent="0" eaLnBrk="0" fontAlgn="base" hangingPunct="0">
              <a:spcAft>
                <a:spcPct val="0"/>
              </a:spcAft>
              <a:buNone/>
            </a:pPr>
            <a:r>
              <a:rPr lang="en-US" sz="2200" b="1" kern="1200" dirty="0">
                <a:solidFill>
                  <a:srgbClr val="000000"/>
                </a:solidFill>
                <a:latin typeface="Arial (Body)"/>
              </a:rPr>
              <a:t>aside:</a:t>
            </a:r>
            <a:r>
              <a:rPr lang="en-US" sz="2200" kern="1200" dirty="0">
                <a:solidFill>
                  <a:srgbClr val="000000"/>
                </a:solidFill>
                <a:latin typeface="Arial (Body)"/>
              </a:rPr>
              <a:t> graph abstraction is useful in other network contexts, </a:t>
            </a:r>
            <a:r>
              <a:rPr lang="en-US" sz="2200" kern="1200" dirty="0" smtClean="0">
                <a:solidFill>
                  <a:srgbClr val="000000"/>
                </a:solidFill>
                <a:latin typeface="Arial (Body)"/>
              </a:rPr>
              <a:t>e.g., P</a:t>
            </a:r>
            <a:r>
              <a:rPr lang="en-US" sz="100" kern="1200" dirty="0" smtClean="0">
                <a:solidFill>
                  <a:srgbClr val="000000"/>
                </a:solidFill>
                <a:latin typeface="Arial (Body)"/>
              </a:rPr>
              <a:t> </a:t>
            </a:r>
            <a:r>
              <a:rPr lang="en-US" sz="2200" kern="1200" dirty="0" smtClean="0">
                <a:solidFill>
                  <a:srgbClr val="000000"/>
                </a:solidFill>
                <a:latin typeface="Arial (Body)"/>
              </a:rPr>
              <a:t>2</a:t>
            </a:r>
            <a:r>
              <a:rPr lang="en-US" sz="100" kern="1200" dirty="0" smtClean="0">
                <a:solidFill>
                  <a:srgbClr val="000000"/>
                </a:solidFill>
                <a:latin typeface="Arial (Body)"/>
              </a:rPr>
              <a:t> </a:t>
            </a:r>
            <a:r>
              <a:rPr lang="en-US" sz="2200" kern="1200" dirty="0" smtClean="0">
                <a:solidFill>
                  <a:srgbClr val="000000"/>
                </a:solidFill>
                <a:latin typeface="Arial (Body)"/>
              </a:rPr>
              <a:t>P</a:t>
            </a:r>
            <a:r>
              <a:rPr lang="en-US" sz="2200" kern="1200" dirty="0">
                <a:solidFill>
                  <a:srgbClr val="000000"/>
                </a:solidFill>
                <a:latin typeface="Arial (Body)"/>
              </a:rPr>
              <a:t>, where </a:t>
            </a:r>
            <a:r>
              <a:rPr lang="en-US" sz="2200" b="1" kern="1200" dirty="0">
                <a:solidFill>
                  <a:srgbClr val="000000"/>
                </a:solidFill>
                <a:latin typeface="Arial (Body)"/>
              </a:rPr>
              <a:t>N</a:t>
            </a:r>
            <a:r>
              <a:rPr lang="en-US" sz="2200" kern="1200" dirty="0">
                <a:solidFill>
                  <a:srgbClr val="000000"/>
                </a:solidFill>
                <a:latin typeface="Arial (Body)"/>
              </a:rPr>
              <a:t> is set of peers and </a:t>
            </a:r>
            <a:r>
              <a:rPr lang="en-US" sz="2200" b="1" kern="1200" dirty="0">
                <a:solidFill>
                  <a:srgbClr val="000000"/>
                </a:solidFill>
                <a:latin typeface="Arial (Body)"/>
              </a:rPr>
              <a:t>E</a:t>
            </a:r>
            <a:r>
              <a:rPr lang="en-US" sz="2200" kern="1200" dirty="0">
                <a:solidFill>
                  <a:srgbClr val="000000"/>
                </a:solidFill>
                <a:latin typeface="Arial (Body)"/>
              </a:rPr>
              <a:t> is set of </a:t>
            </a:r>
            <a:r>
              <a:rPr lang="en-US" sz="2200" kern="1200" dirty="0" smtClean="0">
                <a:solidFill>
                  <a:srgbClr val="000000"/>
                </a:solidFill>
                <a:latin typeface="Arial (Body)"/>
              </a:rPr>
              <a:t>T</a:t>
            </a:r>
            <a:r>
              <a:rPr lang="en-US" sz="100" kern="1200" dirty="0" smtClean="0">
                <a:solidFill>
                  <a:srgbClr val="000000"/>
                </a:solidFill>
                <a:latin typeface="Arial (Body)"/>
              </a:rPr>
              <a:t> </a:t>
            </a:r>
            <a:r>
              <a:rPr lang="en-US" sz="2200" kern="1200" dirty="0" smtClean="0">
                <a:solidFill>
                  <a:srgbClr val="000000"/>
                </a:solidFill>
                <a:latin typeface="Arial (Body)"/>
              </a:rPr>
              <a:t>C</a:t>
            </a:r>
            <a:r>
              <a:rPr lang="en-US" sz="100" kern="1200" dirty="0" smtClean="0">
                <a:solidFill>
                  <a:srgbClr val="000000"/>
                </a:solidFill>
                <a:latin typeface="Arial (Body)"/>
              </a:rPr>
              <a:t> </a:t>
            </a:r>
            <a:r>
              <a:rPr lang="en-US" sz="2200" kern="1200" dirty="0" smtClean="0">
                <a:solidFill>
                  <a:srgbClr val="000000"/>
                </a:solidFill>
                <a:latin typeface="Arial (Body)"/>
              </a:rPr>
              <a:t>P connections</a:t>
            </a:r>
            <a:endParaRPr lang="en-US" sz="2200" kern="1200" dirty="0">
              <a:solidFill>
                <a:srgbClr val="000000"/>
              </a:solidFill>
              <a:latin typeface="Arial (Body)"/>
            </a:endParaRPr>
          </a:p>
        </p:txBody>
      </p:sp>
    </p:spTree>
    <p:extLst>
      <p:ext uri="{BB962C8B-B14F-4D97-AF65-F5344CB8AC3E}">
        <p14:creationId xmlns:p14="http://schemas.microsoft.com/office/powerpoint/2010/main" val="119469537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r>
              <a:rPr lang="en-US" dirty="0"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9819</TotalTime>
  <Words>5326</Words>
  <Application>Microsoft Office PowerPoint</Application>
  <PresentationFormat>On-screen Show (4:3)</PresentationFormat>
  <Paragraphs>611</Paragraphs>
  <Slides>90</Slides>
  <Notes>4</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90</vt:i4>
      </vt:variant>
    </vt:vector>
  </HeadingPairs>
  <TitlesOfParts>
    <vt:vector size="104" baseType="lpstr">
      <vt:lpstr>ＭＳ Ｐゴシック</vt:lpstr>
      <vt:lpstr>Arial</vt:lpstr>
      <vt:lpstr>Arial (Body)</vt:lpstr>
      <vt:lpstr>Gill Sans</vt:lpstr>
      <vt:lpstr>Gill Sans MT</vt:lpstr>
      <vt:lpstr>MS Mincho</vt:lpstr>
      <vt:lpstr>Noto Sans Symbols</vt:lpstr>
      <vt:lpstr>Times New Roman</vt:lpstr>
      <vt:lpstr>Verdana</vt:lpstr>
      <vt:lpstr>Wingdings</vt:lpstr>
      <vt:lpstr>ZapfDingbats</vt:lpstr>
      <vt:lpstr>508 Lecture</vt:lpstr>
      <vt:lpstr>1_508 Lecture</vt:lpstr>
      <vt:lpstr>Equation</vt:lpstr>
      <vt:lpstr>Computer Networking: A Top Down Approach</vt:lpstr>
      <vt:lpstr>Chapter 5: Network Layer Control Plane</vt:lpstr>
      <vt:lpstr>Learning Objectives (1 of 9)</vt:lpstr>
      <vt:lpstr>Network-Layer Functions</vt:lpstr>
      <vt:lpstr>Per-Router Control Plane</vt:lpstr>
      <vt:lpstr>Logically Centralized Control Plane</vt:lpstr>
      <vt:lpstr>Learning Objectives (2 of 9)</vt:lpstr>
      <vt:lpstr>Routing Protocols</vt:lpstr>
      <vt:lpstr>Graph Abstraction of the Network</vt:lpstr>
      <vt:lpstr>Graph Abstraction: Costs</vt:lpstr>
      <vt:lpstr>Routing Algorithm Classification</vt:lpstr>
      <vt:lpstr>Learning Objectives (3 of 9)</vt:lpstr>
      <vt:lpstr>A Link-State Routing Algorithm</vt:lpstr>
      <vt:lpstr>Dijsktra’s Algorithm</vt:lpstr>
      <vt:lpstr>Dijkstra’s Algorithm: Example (1 of 2)</vt:lpstr>
      <vt:lpstr>Dijkstra’s Algorithm: Another Example</vt:lpstr>
      <vt:lpstr>Dijkstra’s Algorithm: Example (2 of 2)</vt:lpstr>
      <vt:lpstr>Dijkstra’s Algorithm, Discussion (1 of 2)</vt:lpstr>
      <vt:lpstr>Dijkstra’s Algorithm, Discussion (2 of 2)</vt:lpstr>
      <vt:lpstr>Learning Objectives (4 of 9)</vt:lpstr>
      <vt:lpstr>Distance Vector Algorithm (1 of 6)</vt:lpstr>
      <vt:lpstr>Bellman-Ford Example</vt:lpstr>
      <vt:lpstr>Distance Vector Algorithm (2 of 6)</vt:lpstr>
      <vt:lpstr>Distance Vector Algorithm (3 of 6)</vt:lpstr>
      <vt:lpstr>Distance Vector Algorithm (4 of 6)</vt:lpstr>
      <vt:lpstr>Distance Vector Algorithm (5 of 6)</vt:lpstr>
      <vt:lpstr>Distance Vector Algorithm (6 of 6)</vt:lpstr>
      <vt:lpstr>Distance Vector: Link Cost Changes (1 of 2)</vt:lpstr>
      <vt:lpstr>Distance Vector: Link Cost Changes (2 of 2)</vt:lpstr>
      <vt:lpstr>Comparison of L S and D V Algorithms</vt:lpstr>
      <vt:lpstr>Learning Objectives (5 of 9)</vt:lpstr>
      <vt:lpstr>Making Routing Scalable</vt:lpstr>
      <vt:lpstr>Internet Approach to Scalable Routing</vt:lpstr>
      <vt:lpstr>Interconnected ASes</vt:lpstr>
      <vt:lpstr>Inter - A S Tasks</vt:lpstr>
      <vt:lpstr>I n t r a - A S Routing</vt:lpstr>
      <vt:lpstr>O S P F (Open Shortest Path First)</vt:lpstr>
      <vt:lpstr>O S P F “Advanced” Features</vt:lpstr>
      <vt:lpstr>Hierarchical O S P F (1 of 2)</vt:lpstr>
      <vt:lpstr>Hierarchical O S P F (2 of 2)</vt:lpstr>
      <vt:lpstr>Learning Objective (6 of 9)</vt:lpstr>
      <vt:lpstr>Internet i n t e r - A S Routing: B G P</vt:lpstr>
      <vt:lpstr>e B G P, i B G P Connections</vt:lpstr>
      <vt:lpstr>B G P Basics</vt:lpstr>
      <vt:lpstr>Path Attributes and B G P Routes</vt:lpstr>
      <vt:lpstr>B G P Path Advertisement (1 of 2)</vt:lpstr>
      <vt:lpstr>B G P Path Advertisement (2 of 2)</vt:lpstr>
      <vt:lpstr>B G P Messages</vt:lpstr>
      <vt:lpstr>B G P, O S P F, Forwarding Table Entries (1 of 2)</vt:lpstr>
      <vt:lpstr>B G P, O S P F, Forwarding Table Entries (2 of 2)</vt:lpstr>
      <vt:lpstr>B G P Route Selection</vt:lpstr>
      <vt:lpstr>Hot Potato Routing</vt:lpstr>
      <vt:lpstr>B G P: Achieving Policy Via Advertisements (1 of 2)</vt:lpstr>
      <vt:lpstr>B G P: Achieving Policy Via Advertisements (2 of 2)</vt:lpstr>
      <vt:lpstr>Why Different Intra-, Inter-As Routing?</vt:lpstr>
      <vt:lpstr>Learning Objectives (7 of 9)</vt:lpstr>
      <vt:lpstr>Software Defined Networking (S D N) (1 of 3)</vt:lpstr>
      <vt:lpstr>Recall: Per-Router Control Plane</vt:lpstr>
      <vt:lpstr>Recall: Logically Centralized Control Plane</vt:lpstr>
      <vt:lpstr>Software Defined Networking (S D N) (2 of 3)</vt:lpstr>
      <vt:lpstr>Analogy: Mainframe to P C Evolution*</vt:lpstr>
      <vt:lpstr>Traffic Engineering: Difficult Traditional Routing</vt:lpstr>
      <vt:lpstr>Traffic Engineering: Difficult (1 of 2)</vt:lpstr>
      <vt:lpstr>Traffic Engineering: Difficult (2 of 2)</vt:lpstr>
      <vt:lpstr>Software Defined Networking (S D N) (3 of 3)</vt:lpstr>
      <vt:lpstr>S D N Perspective: Data Plane Switches</vt:lpstr>
      <vt:lpstr>S D N Perspective: S D N Controller</vt:lpstr>
      <vt:lpstr>S D N Perspective: Control Applications</vt:lpstr>
      <vt:lpstr>Components of S D N Controller</vt:lpstr>
      <vt:lpstr>OpenFlow Protocol</vt:lpstr>
      <vt:lpstr>OpenFlow: Controller-to-Switch Messages</vt:lpstr>
      <vt:lpstr>OpenFlow: Switch-to-Controller Messages</vt:lpstr>
      <vt:lpstr>S D N: Control/Data Plane Interaction Example (1 of 2)</vt:lpstr>
      <vt:lpstr>S D N: Control/Data Plane Interaction Example (2 of 2)</vt:lpstr>
      <vt:lpstr>OpenDaylight (O D L) Controller</vt:lpstr>
      <vt:lpstr>O N O S Controller</vt:lpstr>
      <vt:lpstr>S D N: Selected Challenges</vt:lpstr>
      <vt:lpstr>Learning Objectives (8 of 9)</vt:lpstr>
      <vt:lpstr>I C M P: Internet Control Message Protocol (1 of 2)</vt:lpstr>
      <vt:lpstr>I C M P: Internet Control Message Protocol (2 of 2)</vt:lpstr>
      <vt:lpstr>Traceroute and I C M P (1 of 2)</vt:lpstr>
      <vt:lpstr>Traceroute and I C M P (2 of 2)</vt:lpstr>
      <vt:lpstr>Learning Objectives (9 of 9)</vt:lpstr>
      <vt:lpstr>What is Network Management?</vt:lpstr>
      <vt:lpstr>Infrastructure for Network Management</vt:lpstr>
      <vt:lpstr>S N M P Protocol</vt:lpstr>
      <vt:lpstr>S N M P Protocol: Message Types</vt:lpstr>
      <vt:lpstr>S N M P Protocol: Message Formats</vt:lpstr>
      <vt:lpstr>Chapter 5: Summary</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Networking: A Top Down Approach, 7e</dc:title>
  <dc:subject>Computer Science</dc:subject>
  <dc:creator>Kurose/Ross</dc:creator>
  <cp:keywords>Computer Networking</cp:keywords>
  <cp:lastModifiedBy>Windows User</cp:lastModifiedBy>
  <cp:revision>1118</cp:revision>
  <dcterms:modified xsi:type="dcterms:W3CDTF">2018-04-16T06:40:32Z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