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37"/>
  </p:notesMasterIdLst>
  <p:handoutMasterIdLst>
    <p:handoutMasterId r:id="rId138"/>
  </p:handoutMasterIdLst>
  <p:sldIdLst>
    <p:sldId id="301" r:id="rId3"/>
    <p:sldId id="307" r:id="rId4"/>
    <p:sldId id="308" r:id="rId5"/>
    <p:sldId id="309" r:id="rId6"/>
    <p:sldId id="453" r:id="rId7"/>
    <p:sldId id="311" r:id="rId8"/>
    <p:sldId id="312" r:id="rId9"/>
    <p:sldId id="485" r:id="rId10"/>
    <p:sldId id="455" r:id="rId11"/>
    <p:sldId id="315" r:id="rId12"/>
    <p:sldId id="456" r:id="rId13"/>
    <p:sldId id="317" r:id="rId14"/>
    <p:sldId id="457" r:id="rId15"/>
    <p:sldId id="319" r:id="rId16"/>
    <p:sldId id="458" r:id="rId17"/>
    <p:sldId id="321" r:id="rId18"/>
    <p:sldId id="322" r:id="rId19"/>
    <p:sldId id="459" r:id="rId20"/>
    <p:sldId id="460" r:id="rId21"/>
    <p:sldId id="325" r:id="rId22"/>
    <p:sldId id="326" r:id="rId23"/>
    <p:sldId id="461" r:id="rId24"/>
    <p:sldId id="462" r:id="rId25"/>
    <p:sldId id="463" r:id="rId26"/>
    <p:sldId id="330" r:id="rId27"/>
    <p:sldId id="331" r:id="rId28"/>
    <p:sldId id="464" r:id="rId29"/>
    <p:sldId id="333" r:id="rId30"/>
    <p:sldId id="334" r:id="rId31"/>
    <p:sldId id="486" r:id="rId32"/>
    <p:sldId id="336" r:id="rId33"/>
    <p:sldId id="465" r:id="rId34"/>
    <p:sldId id="338" r:id="rId35"/>
    <p:sldId id="466" r:id="rId36"/>
    <p:sldId id="467" r:id="rId37"/>
    <p:sldId id="468" r:id="rId38"/>
    <p:sldId id="342" r:id="rId39"/>
    <p:sldId id="469" r:id="rId40"/>
    <p:sldId id="344" r:id="rId41"/>
    <p:sldId id="495" r:id="rId42"/>
    <p:sldId id="436" r:id="rId43"/>
    <p:sldId id="471" r:id="rId44"/>
    <p:sldId id="487" r:id="rId45"/>
    <p:sldId id="349" r:id="rId46"/>
    <p:sldId id="472" r:id="rId47"/>
    <p:sldId id="473" r:id="rId48"/>
    <p:sldId id="437" r:id="rId49"/>
    <p:sldId id="474" r:id="rId50"/>
    <p:sldId id="353" r:id="rId51"/>
    <p:sldId id="475" r:id="rId52"/>
    <p:sldId id="355" r:id="rId53"/>
    <p:sldId id="439" r:id="rId54"/>
    <p:sldId id="357" r:id="rId55"/>
    <p:sldId id="358" r:id="rId56"/>
    <p:sldId id="440" r:id="rId57"/>
    <p:sldId id="489" r:id="rId58"/>
    <p:sldId id="361" r:id="rId59"/>
    <p:sldId id="362" r:id="rId60"/>
    <p:sldId id="363" r:id="rId61"/>
    <p:sldId id="364" r:id="rId62"/>
    <p:sldId id="490"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491" r:id="rId84"/>
    <p:sldId id="387" r:id="rId85"/>
    <p:sldId id="388" r:id="rId86"/>
    <p:sldId id="447" r:id="rId87"/>
    <p:sldId id="390" r:id="rId88"/>
    <p:sldId id="476" r:id="rId89"/>
    <p:sldId id="477" r:id="rId90"/>
    <p:sldId id="393" r:id="rId91"/>
    <p:sldId id="394" r:id="rId92"/>
    <p:sldId id="395" r:id="rId93"/>
    <p:sldId id="396" r:id="rId94"/>
    <p:sldId id="448"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92" r:id="rId108"/>
    <p:sldId id="410" r:id="rId109"/>
    <p:sldId id="478" r:id="rId110"/>
    <p:sldId id="412" r:id="rId111"/>
    <p:sldId id="413" r:id="rId112"/>
    <p:sldId id="479" r:id="rId113"/>
    <p:sldId id="414" r:id="rId114"/>
    <p:sldId id="415" r:id="rId115"/>
    <p:sldId id="480" r:id="rId116"/>
    <p:sldId id="481" r:id="rId117"/>
    <p:sldId id="418" r:id="rId118"/>
    <p:sldId id="419" r:id="rId119"/>
    <p:sldId id="420" r:id="rId120"/>
    <p:sldId id="451" r:id="rId121"/>
    <p:sldId id="493" r:id="rId122"/>
    <p:sldId id="482" r:id="rId123"/>
    <p:sldId id="494" r:id="rId124"/>
    <p:sldId id="425" r:id="rId125"/>
    <p:sldId id="426" r:id="rId126"/>
    <p:sldId id="427" r:id="rId127"/>
    <p:sldId id="428" r:id="rId128"/>
    <p:sldId id="429" r:id="rId129"/>
    <p:sldId id="483" r:id="rId130"/>
    <p:sldId id="431" r:id="rId131"/>
    <p:sldId id="432" r:id="rId132"/>
    <p:sldId id="433" r:id="rId133"/>
    <p:sldId id="484" r:id="rId134"/>
    <p:sldId id="435" r:id="rId135"/>
    <p:sldId id="305" r:id="rId1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000"/>
    <a:srgbClr val="480000"/>
    <a:srgbClr val="140000"/>
    <a:srgbClr val="180000"/>
    <a:srgbClr val="360000"/>
    <a:srgbClr val="760000"/>
    <a:srgbClr val="2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85584" autoAdjust="0"/>
  </p:normalViewPr>
  <p:slideViewPr>
    <p:cSldViewPr snapToGrid="0" snapToObjects="1">
      <p:cViewPr varScale="1">
        <p:scale>
          <a:sx n="111" d="100"/>
          <a:sy n="111" d="100"/>
        </p:scale>
        <p:origin x="372" y="114"/>
      </p:cViewPr>
      <p:guideLst>
        <p:guide orient="horz" pos="2160"/>
        <p:guide pos="2880"/>
      </p:guideLst>
    </p:cSldViewPr>
  </p:slideViewPr>
  <p:outlineViewPr>
    <p:cViewPr>
      <p:scale>
        <a:sx n="50" d="100"/>
        <a:sy n="50" d="100"/>
      </p:scale>
      <p:origin x="0" y="-15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4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4/24/2018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2013,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103.wmf"/><Relationship Id="rId3" Type="http://schemas.openxmlformats.org/officeDocument/2006/relationships/image" Target="../media/image104.png"/><Relationship Id="rId7" Type="http://schemas.openxmlformats.org/officeDocument/2006/relationships/image" Target="../media/image100.wmf"/><Relationship Id="rId12"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vmlDrawing" Target="../drawings/vmlDrawing19.vml"/><Relationship Id="rId6" Type="http://schemas.openxmlformats.org/officeDocument/2006/relationships/oleObject" Target="../embeddings/oleObject42.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101.wmf"/></Relationships>
</file>

<file path=ppt/slides/_rels/slide10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notesSlide" Target="../notesSlides/notesSlide2.xml"/><Relationship Id="rId7" Type="http://schemas.openxmlformats.org/officeDocument/2006/relationships/oleObject" Target="../embeddings/oleObject47.bin"/><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image" Target="../media/image111.wmf"/><Relationship Id="rId5" Type="http://schemas.openxmlformats.org/officeDocument/2006/relationships/oleObject" Target="../embeddings/oleObject46.bin"/><Relationship Id="rId10" Type="http://schemas.openxmlformats.org/officeDocument/2006/relationships/image" Target="../media/image113.wmf"/><Relationship Id="rId4" Type="http://schemas.openxmlformats.org/officeDocument/2006/relationships/image" Target="../media/image114.png"/><Relationship Id="rId9" Type="http://schemas.openxmlformats.org/officeDocument/2006/relationships/oleObject" Target="../embeddings/oleObject48.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120.wmf"/><Relationship Id="rId11" Type="http://schemas.openxmlformats.org/officeDocument/2006/relationships/oleObject" Target="../embeddings/oleObject55.bin"/><Relationship Id="rId5" Type="http://schemas.openxmlformats.org/officeDocument/2006/relationships/oleObject" Target="../embeddings/oleObject50.bin"/><Relationship Id="rId10" Type="http://schemas.openxmlformats.org/officeDocument/2006/relationships/oleObject" Target="../embeddings/oleObject54.bin"/><Relationship Id="rId4" Type="http://schemas.openxmlformats.org/officeDocument/2006/relationships/image" Target="../media/image119.wmf"/><Relationship Id="rId9" Type="http://schemas.openxmlformats.org/officeDocument/2006/relationships/oleObject" Target="../embeddings/oleObject53.bin"/></Relationships>
</file>

<file path=ppt/slides/_rels/slide1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3.pn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2.wmf"/><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image" Target="../media/image29.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3.xml"/><Relationship Id="rId1" Type="http://schemas.openxmlformats.org/officeDocument/2006/relationships/vmlDrawing" Target="../drawings/vmlDrawing7.v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23.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27.bin"/><Relationship Id="rId4" Type="http://schemas.openxmlformats.org/officeDocument/2006/relationships/image" Target="../media/image48.wmf"/></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54.wmf"/><Relationship Id="rId5" Type="http://schemas.openxmlformats.org/officeDocument/2006/relationships/oleObject" Target="../embeddings/oleObject29.bin"/><Relationship Id="rId4" Type="http://schemas.openxmlformats.org/officeDocument/2006/relationships/image" Target="../media/image53.wmf"/></Relationships>
</file>

<file path=ppt/slides/_rels/slide4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31.bin"/><Relationship Id="rId4" Type="http://schemas.openxmlformats.org/officeDocument/2006/relationships/image" Target="../media/image5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0.xml"/><Relationship Id="rId1" Type="http://schemas.openxmlformats.org/officeDocument/2006/relationships/vmlDrawing" Target="../drawings/vmlDrawing12.vml"/><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61.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62.png"/><Relationship Id="rId4" Type="http://schemas.openxmlformats.org/officeDocument/2006/relationships/image" Target="../media/image60.wmf"/></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0.xml"/><Relationship Id="rId1" Type="http://schemas.openxmlformats.org/officeDocument/2006/relationships/vmlDrawing" Target="../drawings/vmlDrawing14.vml"/><Relationship Id="rId5" Type="http://schemas.openxmlformats.org/officeDocument/2006/relationships/image" Target="../media/image69.wmf"/><Relationship Id="rId4" Type="http://schemas.openxmlformats.org/officeDocument/2006/relationships/oleObject" Target="../embeddings/oleObject36.bin"/></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71.wmf"/><Relationship Id="rId4" Type="http://schemas.openxmlformats.org/officeDocument/2006/relationships/oleObject" Target="../embeddings/oleObject37.bin"/></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0.xml"/><Relationship Id="rId1" Type="http://schemas.openxmlformats.org/officeDocument/2006/relationships/vmlDrawing" Target="../drawings/vmlDrawing16.vml"/><Relationship Id="rId4" Type="http://schemas.openxmlformats.org/officeDocument/2006/relationships/image" Target="../media/image8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81.wmf"/></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83.wmf"/><Relationship Id="rId4" Type="http://schemas.openxmlformats.org/officeDocument/2006/relationships/oleObject" Target="../embeddings/oleObject40.bin"/></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90.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6396"/>
            <a:ext cx="8363663" cy="1024714"/>
          </a:xfrm>
        </p:spPr>
        <p:txBody>
          <a:bodyPr anchor="ctr"/>
          <a:lstStyle/>
          <a:p>
            <a:pPr>
              <a:buSzPct val="100000"/>
            </a:pPr>
            <a:r>
              <a:rPr lang="en-US" altLang="en-US" dirty="0">
                <a:solidFill>
                  <a:schemeClr val="tx2"/>
                </a:solidFill>
                <a:latin typeface="Times New Roman" panose="02020603050405020304" pitchFamily="18" charset="0"/>
                <a:ea typeface="Arial"/>
                <a:cs typeface="Times New Roman" panose="02020603050405020304" pitchFamily="18" charset="0"/>
                <a:sym typeface="Arial"/>
              </a:rPr>
              <a:t>Computer Networking: A Top Down Approach</a:t>
            </a:r>
            <a:endParaRPr lang="en-US" dirty="0">
              <a:solidFill>
                <a:schemeClr val="tx2"/>
              </a:solidFill>
              <a:latin typeface="Times New Roman" panose="02020603050405020304" pitchFamily="18" charset="0"/>
              <a:ea typeface="Arial"/>
              <a:cs typeface="Times New Roman" panose="02020603050405020304" pitchFamily="18" charset="0"/>
              <a:sym typeface="Arial"/>
            </a:endParaRPr>
          </a:p>
        </p:txBody>
      </p:sp>
      <p:sp>
        <p:nvSpPr>
          <p:cNvPr id="3" name="Text Placeholder 2"/>
          <p:cNvSpPr>
            <a:spLocks noGrp="1"/>
          </p:cNvSpPr>
          <p:nvPr>
            <p:ph type="body" idx="1"/>
          </p:nvPr>
        </p:nvSpPr>
        <p:spPr>
          <a:xfrm>
            <a:off x="457200" y="1252675"/>
            <a:ext cx="8363662" cy="440017"/>
          </a:xfrm>
        </p:spPr>
        <p:txBody>
          <a:bodyPr/>
          <a:lstStyle/>
          <a:p>
            <a:r>
              <a:rPr lang="en-US" dirty="0" smtClean="0">
                <a:solidFill>
                  <a:schemeClr val="tx2"/>
                </a:solidFill>
                <a:latin typeface="+mn-lt"/>
              </a:rPr>
              <a:t>Seventh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8</a:t>
            </a:r>
            <a:endParaRPr lang="en-US" b="1" dirty="0">
              <a:latin typeface="+mn-lt"/>
            </a:endParaRPr>
          </a:p>
        </p:txBody>
      </p:sp>
      <p:sp>
        <p:nvSpPr>
          <p:cNvPr id="5" name="Text Placeholder 4"/>
          <p:cNvSpPr>
            <a:spLocks noGrp="1"/>
          </p:cNvSpPr>
          <p:nvPr>
            <p:ph type="body" idx="3"/>
          </p:nvPr>
        </p:nvSpPr>
        <p:spPr>
          <a:xfrm>
            <a:off x="4876800" y="3114461"/>
            <a:ext cx="3657600" cy="1235866"/>
          </a:xfrm>
        </p:spPr>
        <p:txBody>
          <a:bodyPr/>
          <a:lstStyle/>
          <a:p>
            <a:pPr algn="ctr"/>
            <a:r>
              <a:rPr lang="en-US" dirty="0">
                <a:solidFill>
                  <a:schemeClr val="tx1"/>
                </a:solidFill>
                <a:latin typeface="+mn-lt"/>
              </a:rPr>
              <a:t>Security </a:t>
            </a:r>
            <a:r>
              <a:rPr lang="en-US" dirty="0" smtClean="0">
                <a:solidFill>
                  <a:schemeClr val="tx1"/>
                </a:solidFill>
                <a:latin typeface="+mn-lt"/>
              </a:rPr>
              <a:t>in Computer Networks</a:t>
            </a:r>
            <a:endParaRPr lang="en-US" dirty="0">
              <a:solidFill>
                <a:schemeClr val="tx1"/>
              </a:solidFill>
              <a:latin typeface="+mn-lt"/>
              <a:cs typeface="Arial" charset="0"/>
            </a:endParaRPr>
          </a:p>
        </p:txBody>
      </p:sp>
      <p:pic>
        <p:nvPicPr>
          <p:cNvPr id="9" name="Picture 1" descr="Front Cover: Computer Networking: A Top Down Approach Seventh Edition by Kurose and 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6" y="1806237"/>
            <a:ext cx="3621420" cy="4515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2013, 2010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Breaking an Encryption Scheme</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533400" y="1600200"/>
            <a:ext cx="3810000" cy="3116207"/>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cipher-text only attack: </a:t>
            </a:r>
            <a:r>
              <a:rPr lang="en-US" sz="2400" dirty="0">
                <a:solidFill>
                  <a:srgbClr val="000000"/>
                </a:solidFill>
                <a:latin typeface="Arial (Body)"/>
                <a:ea typeface="ＭＳ Ｐゴシック" charset="0"/>
              </a:rPr>
              <a:t>Trudy has ciphertext she can analyze</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two approaches: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brute force: search through all </a:t>
            </a:r>
            <a:r>
              <a:rPr lang="en-US" sz="2400" dirty="0" smtClean="0">
                <a:solidFill>
                  <a:srgbClr val="000000"/>
                </a:solidFill>
                <a:latin typeface="Arial (Body)"/>
                <a:ea typeface="ＭＳ Ｐゴシック" charset="0"/>
              </a:rPr>
              <a:t>keys</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statistical </a:t>
            </a:r>
            <a:r>
              <a:rPr lang="en-US" sz="2400" dirty="0" smtClean="0">
                <a:solidFill>
                  <a:srgbClr val="000000"/>
                </a:solidFill>
                <a:latin typeface="Arial (Body)"/>
                <a:ea typeface="ＭＳ Ｐゴシック" charset="0"/>
              </a:rPr>
              <a:t>analysis</a:t>
            </a:r>
          </a:p>
        </p:txBody>
      </p:sp>
      <p:sp>
        <p:nvSpPr>
          <p:cNvPr id="4" name="Content Placeholder 3"/>
          <p:cNvSpPr>
            <a:spLocks noGrp="1"/>
          </p:cNvSpPr>
          <p:nvPr>
            <p:ph idx="13"/>
          </p:nvPr>
        </p:nvSpPr>
        <p:spPr>
          <a:xfrm>
            <a:off x="4495801" y="1600200"/>
            <a:ext cx="4119563" cy="4516591"/>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known-plaintext attack: </a:t>
            </a:r>
            <a:r>
              <a:rPr lang="en-US" sz="2400" dirty="0">
                <a:solidFill>
                  <a:srgbClr val="000000"/>
                </a:solidFill>
                <a:latin typeface="Arial (Body)"/>
                <a:ea typeface="ＭＳ Ｐゴシック" charset="0"/>
              </a:rPr>
              <a:t>Trudy has plaintext corresponding to ciphertext</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e.g., in monoalphabetic cipher, Trudy determines pairings for a,l,i,c,e,b,o,</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chosen-plaintext attack: </a:t>
            </a:r>
            <a:r>
              <a:rPr lang="en-US" sz="2400" dirty="0">
                <a:solidFill>
                  <a:srgbClr val="000000"/>
                </a:solidFill>
                <a:latin typeface="Arial (Body)"/>
                <a:ea typeface="ＭＳ Ｐゴシック" charset="0"/>
              </a:rPr>
              <a:t>Trudy can get ciphertext for chosen </a:t>
            </a:r>
            <a:r>
              <a:rPr lang="en-US" sz="2400" dirty="0" smtClean="0">
                <a:solidFill>
                  <a:srgbClr val="000000"/>
                </a:solidFill>
                <a:latin typeface="Arial (Body)"/>
                <a:ea typeface="ＭＳ Ｐゴシック" charset="0"/>
              </a:rPr>
              <a:t>plaintext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584714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Security Policy Database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D)</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policy: For a given datagram, sending entity needs to know if it should use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Psec</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needs also to know which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 to </a:t>
            </a:r>
            <a:r>
              <a:rPr lang="en-US" sz="2400" dirty="0">
                <a:solidFill>
                  <a:srgbClr val="000000"/>
                </a:solidFill>
                <a:latin typeface="Arial (Body)"/>
                <a:ea typeface="ＭＳ Ｐゴシック" charset="0"/>
              </a:rPr>
              <a:t>use</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may use: source and destination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address</a:t>
            </a:r>
            <a:r>
              <a:rPr lang="en-US" sz="2400" dirty="0">
                <a:solidFill>
                  <a:srgbClr val="000000"/>
                </a:solidFill>
                <a:latin typeface="Arial (Body)"/>
                <a:ea typeface="ＭＳ Ｐゴシック" charset="0"/>
              </a:rPr>
              <a:t>; protocol number</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info in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 indicates “</a:t>
            </a:r>
            <a:r>
              <a:rPr lang="en-US" altLang="ja-JP" sz="2400" dirty="0" smtClean="0">
                <a:solidFill>
                  <a:srgbClr val="000000"/>
                </a:solidFill>
                <a:latin typeface="Arial (Body)"/>
                <a:ea typeface="ＭＳ Ｐゴシック" charset="0"/>
              </a:rPr>
              <a:t>what” </a:t>
            </a:r>
            <a:r>
              <a:rPr lang="en-US" altLang="ja-JP" sz="2400" dirty="0">
                <a:solidFill>
                  <a:srgbClr val="000000"/>
                </a:solidFill>
                <a:latin typeface="Arial (Body)"/>
                <a:ea typeface="ＭＳ Ｐゴシック" charset="0"/>
              </a:rPr>
              <a:t>to do with arriving </a:t>
            </a:r>
            <a:r>
              <a:rPr lang="en-US" altLang="ja-JP" sz="2400" dirty="0" smtClean="0">
                <a:solidFill>
                  <a:srgbClr val="000000"/>
                </a:solidFill>
                <a:latin typeface="Arial (Body)"/>
                <a:ea typeface="ＭＳ Ｐゴシック" charset="0"/>
              </a:rPr>
              <a:t>datagram</a:t>
            </a:r>
            <a:endParaRPr lang="en-US" altLang="ja-JP"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info in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 indicates “</a:t>
            </a:r>
            <a:r>
              <a:rPr lang="en-US" altLang="ja-JP" sz="2400" dirty="0" smtClean="0">
                <a:solidFill>
                  <a:srgbClr val="000000"/>
                </a:solidFill>
                <a:latin typeface="Arial (Body)"/>
                <a:ea typeface="ＭＳ Ｐゴシック" charset="0"/>
              </a:rPr>
              <a:t>how” </a:t>
            </a:r>
            <a:r>
              <a:rPr lang="en-US" altLang="ja-JP" sz="2400" dirty="0">
                <a:solidFill>
                  <a:srgbClr val="000000"/>
                </a:solidFill>
                <a:latin typeface="Arial (Body)"/>
                <a:ea typeface="ＭＳ Ｐゴシック" charset="0"/>
              </a:rPr>
              <a:t>to do </a:t>
            </a:r>
            <a:r>
              <a:rPr lang="en-US" altLang="ja-JP" sz="2400" dirty="0" smtClean="0">
                <a:solidFill>
                  <a:srgbClr val="000000"/>
                </a:solidFill>
                <a:latin typeface="Arial (Body)"/>
                <a:ea typeface="ＭＳ Ｐゴシック" charset="0"/>
              </a:rPr>
              <a:t>it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70591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Summary: 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Psec Services</a:t>
            </a:r>
            <a:endParaRPr lang="en-US" dirty="0">
              <a:latin typeface="Times New Roman" panose="02020603050405020304" pitchFamily="18" charset="0"/>
              <a:ea typeface="ＭＳ Ｐゴシック" charset="0"/>
            </a:endParaRPr>
          </a:p>
        </p:txBody>
      </p:sp>
      <p:pic>
        <p:nvPicPr>
          <p:cNvPr id="7" name="Picture 9" descr="Tr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612" y="1598171"/>
            <a:ext cx="936625"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type="body" idx="1"/>
          </p:nvPr>
        </p:nvSpPr>
        <p:spPr>
          <a:xfrm>
            <a:off x="457200" y="3004467"/>
            <a:ext cx="8229600" cy="320084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suppose Trudy sits somewhere between R1 and R2. she doesn’</a:t>
            </a:r>
            <a:r>
              <a:rPr lang="en-US" altLang="ja-JP" sz="2200" dirty="0">
                <a:solidFill>
                  <a:srgbClr val="000000"/>
                </a:solidFill>
                <a:latin typeface="Arial (Body)"/>
                <a:ea typeface="ＭＳ Ｐゴシック" charset="0"/>
              </a:rPr>
              <a:t>t know the </a:t>
            </a:r>
            <a:r>
              <a:rPr lang="en-US" altLang="ja-JP" sz="2200" dirty="0" smtClean="0">
                <a:solidFill>
                  <a:srgbClr val="000000"/>
                </a:solidFill>
                <a:latin typeface="Arial (Body)"/>
                <a:ea typeface="ＭＳ Ｐゴシック" charset="0"/>
              </a:rPr>
              <a:t>keys.</a:t>
            </a:r>
            <a:endParaRPr lang="en-US" altLang="ja-JP"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will Trudy be able to see original contents of datagram? How about source, dest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address</a:t>
            </a:r>
            <a:r>
              <a:rPr lang="en-US" sz="2200" dirty="0">
                <a:solidFill>
                  <a:srgbClr val="000000"/>
                </a:solidFill>
                <a:latin typeface="Arial (Body)"/>
                <a:ea typeface="ＭＳ Ｐゴシック" charset="0"/>
              </a:rPr>
              <a:t>, transport protocol, application port?</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flip bits without detection?</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masquerade as R1 using </a:t>
            </a:r>
            <a:r>
              <a:rPr lang="en-US" sz="2200" dirty="0" smtClean="0">
                <a:solidFill>
                  <a:srgbClr val="000000"/>
                </a:solidFill>
                <a:latin typeface="Arial (Body)"/>
                <a:ea typeface="ＭＳ Ｐゴシック" charset="0"/>
              </a:rPr>
              <a:t>R1</a:t>
            </a:r>
            <a:r>
              <a:rPr lang="en-US" altLang="ja-JP" sz="2200" dirty="0" smtClean="0">
                <a:solidFill>
                  <a:srgbClr val="000000"/>
                </a:solidFill>
                <a:latin typeface="Arial (Body)"/>
                <a:ea typeface="ＭＳ Ｐゴシック" charset="0"/>
              </a:rPr>
              <a:t>’s I</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P address</a:t>
            </a:r>
            <a:r>
              <a:rPr lang="en-US" altLang="ja-JP" sz="2200" dirty="0">
                <a:solidFill>
                  <a:srgbClr val="000000"/>
                </a:solidFill>
                <a:latin typeface="Arial (Body)"/>
                <a:ea typeface="ＭＳ Ｐゴシック" charset="0"/>
              </a:rPr>
              <a:t>?</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replay a datagram</a:t>
            </a:r>
            <a:r>
              <a:rPr lang="en-US" sz="2200" dirty="0" smtClean="0">
                <a:solidFill>
                  <a:srgbClr val="000000"/>
                </a:solidFill>
                <a:latin typeface="Arial (Body)"/>
                <a:ea typeface="ＭＳ Ｐゴシック" charset="0"/>
              </a:rPr>
              <a:t>?</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5240745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K</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 Internet Key Exchange</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862839"/>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sz="1800" b="1" dirty="0">
                <a:solidFill>
                  <a:srgbClr val="000000"/>
                </a:solidFill>
                <a:latin typeface="Arial (Body)"/>
                <a:ea typeface="ＭＳ Ｐゴシック" charset="0"/>
              </a:rPr>
              <a:t>previous examples: </a:t>
            </a:r>
            <a:r>
              <a:rPr lang="en-US" sz="1800" dirty="0">
                <a:solidFill>
                  <a:srgbClr val="000000"/>
                </a:solidFill>
                <a:latin typeface="Arial (Body)"/>
                <a:ea typeface="ＭＳ Ｐゴシック" charset="0"/>
              </a:rPr>
              <a:t>manual establishment of </a:t>
            </a:r>
            <a:r>
              <a:rPr lang="en-US" sz="1800" dirty="0" smtClean="0">
                <a:solidFill>
                  <a:srgbClr val="000000"/>
                </a:solidFill>
                <a:latin typeface="Arial (Body)"/>
                <a:ea typeface="ＭＳ Ｐゴシック" charset="0"/>
              </a:rPr>
              <a:t>I Psec </a:t>
            </a:r>
            <a:r>
              <a:rPr lang="en-US" sz="1800" dirty="0">
                <a:solidFill>
                  <a:srgbClr val="000000"/>
                </a:solidFill>
                <a:latin typeface="Arial (Body)"/>
                <a:ea typeface="ＭＳ Ｐゴシック" charset="0"/>
              </a:rPr>
              <a:t>SAs in </a:t>
            </a:r>
            <a:r>
              <a:rPr lang="en-US" sz="18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Psec </a:t>
            </a:r>
            <a:r>
              <a:rPr lang="en-US" sz="1800" dirty="0">
                <a:solidFill>
                  <a:srgbClr val="000000"/>
                </a:solidFill>
                <a:latin typeface="Arial (Body)"/>
                <a:ea typeface="ＭＳ Ｐゴシック" charset="0"/>
              </a:rPr>
              <a:t>endpoints:</a:t>
            </a:r>
          </a:p>
          <a:p>
            <a:pPr marL="741600" lvl="2" indent="-284400" eaLnBrk="0" fontAlgn="base" hangingPunct="0">
              <a:spcAft>
                <a:spcPct val="0"/>
              </a:spcAft>
              <a:buFontTx/>
              <a:buChar char="–"/>
            </a:pPr>
            <a:r>
              <a:rPr lang="en-US" sz="1800" b="1" dirty="0">
                <a:solidFill>
                  <a:srgbClr val="000000"/>
                </a:solidFill>
                <a:latin typeface="Arial (Body)"/>
                <a:ea typeface="ＭＳ Ｐゴシック" charset="0"/>
                <a:cs typeface="Arial" charset="0"/>
              </a:rPr>
              <a:t>Example </a:t>
            </a:r>
            <a:r>
              <a:rPr lang="en-US" sz="1800" b="1" dirty="0" smtClean="0">
                <a:solidFill>
                  <a:srgbClr val="000000"/>
                </a:solidFill>
                <a:latin typeface="Arial (Body)"/>
                <a:ea typeface="ＭＳ Ｐゴシック" charset="0"/>
                <a:cs typeface="Arial" charset="0"/>
              </a:rPr>
              <a:t>S</a:t>
            </a:r>
            <a:r>
              <a:rPr lang="en-US" sz="100" b="1" dirty="0" smtClean="0">
                <a:solidFill>
                  <a:srgbClr val="000000"/>
                </a:solidFill>
                <a:latin typeface="Arial (Body)"/>
                <a:ea typeface="ＭＳ Ｐゴシック" charset="0"/>
                <a:cs typeface="Arial" charset="0"/>
              </a:rPr>
              <a:t> </a:t>
            </a:r>
            <a:r>
              <a:rPr lang="en-US" sz="1800" b="1" dirty="0" smtClean="0">
                <a:solidFill>
                  <a:srgbClr val="000000"/>
                </a:solidFill>
                <a:latin typeface="Arial (Body)"/>
                <a:ea typeface="ＭＳ Ｐゴシック" charset="0"/>
                <a:cs typeface="Arial" charset="0"/>
              </a:rPr>
              <a:t>A</a:t>
            </a:r>
            <a:endParaRPr lang="en-US" sz="1800" b="1" dirty="0">
              <a:solidFill>
                <a:srgbClr val="000000"/>
              </a:solidFill>
              <a:latin typeface="Arial (Body)"/>
              <a:ea typeface="ＭＳ Ｐゴシック" charset="0"/>
              <a:cs typeface="Arial" charset="0"/>
            </a:endParaRPr>
          </a:p>
          <a:p>
            <a:pPr marL="1143000" lvl="3" indent="-228600" eaLnBrk="0" fontAlgn="base" hangingPunct="0">
              <a:spcAft>
                <a:spcPct val="0"/>
              </a:spcAft>
              <a:buFontTx/>
              <a:buChar char="▪"/>
            </a:pPr>
            <a:r>
              <a:rPr lang="en-US" sz="1800" dirty="0" smtClean="0">
                <a:solidFill>
                  <a:srgbClr val="000000"/>
                </a:solidFill>
                <a:latin typeface="Arial (Body)"/>
                <a:ea typeface="ＭＳ Ｐゴシック" charset="0"/>
                <a:cs typeface="Arial" charset="0"/>
              </a:rPr>
              <a:t>S</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P</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I: 12345</a:t>
            </a:r>
          </a:p>
          <a:p>
            <a:pPr marL="1143000" lvl="3" indent="-228600" eaLnBrk="0" fontAlgn="base" hangingPunct="0">
              <a:spcAft>
                <a:spcPct val="0"/>
              </a:spcAft>
              <a:buFontTx/>
              <a:buChar char="▪"/>
            </a:pPr>
            <a:r>
              <a:rPr lang="en-US" sz="1800" dirty="0" smtClean="0">
                <a:solidFill>
                  <a:srgbClr val="000000"/>
                </a:solidFill>
                <a:latin typeface="Arial (Body)"/>
                <a:ea typeface="ＭＳ Ｐゴシック" charset="0"/>
                <a:cs typeface="Arial" charset="0"/>
              </a:rPr>
              <a:t>Source I</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P: </a:t>
            </a:r>
            <a:r>
              <a:rPr lang="en-US" sz="1800" dirty="0">
                <a:solidFill>
                  <a:srgbClr val="000000"/>
                </a:solidFill>
                <a:latin typeface="Arial (Body)"/>
                <a:ea typeface="ＭＳ Ｐゴシック" charset="0"/>
                <a:cs typeface="Arial" charset="0"/>
              </a:rPr>
              <a:t>200.168.1.100</a:t>
            </a:r>
          </a:p>
          <a:p>
            <a:pPr marL="1143000" lvl="3" indent="-228600" eaLnBrk="0" fontAlgn="base" hangingPunct="0">
              <a:spcAft>
                <a:spcPct val="0"/>
              </a:spcAft>
              <a:buFontTx/>
              <a:buChar char="▪"/>
            </a:pPr>
            <a:r>
              <a:rPr lang="en-US" sz="1800" dirty="0">
                <a:solidFill>
                  <a:srgbClr val="000000"/>
                </a:solidFill>
                <a:latin typeface="Arial (Body)"/>
                <a:ea typeface="ＭＳ Ｐゴシック" charset="0"/>
                <a:cs typeface="Arial" charset="0"/>
              </a:rPr>
              <a:t>Dest </a:t>
            </a:r>
            <a:r>
              <a:rPr lang="en-US" sz="1800" dirty="0" smtClean="0">
                <a:solidFill>
                  <a:srgbClr val="000000"/>
                </a:solidFill>
                <a:latin typeface="Arial (Body)"/>
                <a:ea typeface="ＭＳ Ｐゴシック" charset="0"/>
                <a:cs typeface="Arial" charset="0"/>
              </a:rPr>
              <a:t>I</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P: 193.68.2.23</a:t>
            </a:r>
            <a:endParaRPr lang="en-US" sz="1800" dirty="0">
              <a:solidFill>
                <a:srgbClr val="000000"/>
              </a:solidFill>
              <a:latin typeface="Arial (Body)"/>
              <a:ea typeface="ＭＳ Ｐゴシック" charset="0"/>
              <a:cs typeface="Arial" charset="0"/>
            </a:endParaRPr>
          </a:p>
          <a:p>
            <a:pPr marL="1143000" lvl="3" indent="-228600" eaLnBrk="0" fontAlgn="base" hangingPunct="0">
              <a:spcAft>
                <a:spcPct val="0"/>
              </a:spcAft>
              <a:buFontTx/>
              <a:buChar char="▪"/>
            </a:pPr>
            <a:r>
              <a:rPr lang="en-US" sz="1800" dirty="0" smtClean="0">
                <a:solidFill>
                  <a:srgbClr val="000000"/>
                </a:solidFill>
                <a:latin typeface="Arial (Body)"/>
                <a:ea typeface="ＭＳ Ｐゴシック" charset="0"/>
                <a:cs typeface="Arial" charset="0"/>
              </a:rPr>
              <a:t>Protocol: E</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S</a:t>
            </a:r>
            <a:r>
              <a:rPr lang="en-US" sz="100" dirty="0" smtClean="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P</a:t>
            </a:r>
          </a:p>
          <a:p>
            <a:pPr marL="1143000" lvl="3" indent="-228600" eaLnBrk="0" fontAlgn="base" hangingPunct="0">
              <a:spcAft>
                <a:spcPct val="0"/>
              </a:spcAft>
              <a:buFontTx/>
              <a:buChar char="▪"/>
            </a:pPr>
            <a:r>
              <a:rPr lang="en-US" sz="1800" dirty="0">
                <a:solidFill>
                  <a:srgbClr val="000000"/>
                </a:solidFill>
                <a:latin typeface="Arial (Body)"/>
                <a:ea typeface="ＭＳ Ｐゴシック" charset="0"/>
                <a:cs typeface="Arial" charset="0"/>
              </a:rPr>
              <a:t>Encryption algorithm: 3D</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E</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S-cbc</a:t>
            </a:r>
          </a:p>
          <a:p>
            <a:pPr marL="1143000" lvl="3" indent="-228600" eaLnBrk="0" fontAlgn="base" hangingPunct="0">
              <a:spcAft>
                <a:spcPct val="0"/>
              </a:spcAft>
              <a:buFontTx/>
              <a:buChar char="▪"/>
            </a:pPr>
            <a:r>
              <a:rPr lang="en-US" sz="1800" dirty="0">
                <a:solidFill>
                  <a:srgbClr val="000000"/>
                </a:solidFill>
                <a:latin typeface="Arial (Body)"/>
                <a:ea typeface="ＭＳ Ｐゴシック" charset="0"/>
                <a:cs typeface="Arial" charset="0"/>
              </a:rPr>
              <a:t>H</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M</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A</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C algorithm: M</a:t>
            </a:r>
            <a:r>
              <a:rPr lang="en-US" sz="100" dirty="0">
                <a:solidFill>
                  <a:srgbClr val="000000"/>
                </a:solidFill>
                <a:latin typeface="Arial (Body)"/>
                <a:ea typeface="ＭＳ Ｐゴシック" charset="0"/>
                <a:cs typeface="Arial" charset="0"/>
              </a:rPr>
              <a:t> </a:t>
            </a:r>
            <a:r>
              <a:rPr lang="en-US" sz="1800" dirty="0" smtClean="0">
                <a:solidFill>
                  <a:srgbClr val="000000"/>
                </a:solidFill>
                <a:latin typeface="Arial (Body)"/>
                <a:ea typeface="ＭＳ Ｐゴシック" charset="0"/>
                <a:cs typeface="Arial" charset="0"/>
              </a:rPr>
              <a:t>D5</a:t>
            </a:r>
          </a:p>
          <a:p>
            <a:pPr marL="1143000" lvl="3" indent="-228600" eaLnBrk="0" fontAlgn="base" hangingPunct="0">
              <a:spcAft>
                <a:spcPct val="0"/>
              </a:spcAft>
              <a:buFontTx/>
              <a:buChar char="▪"/>
            </a:pPr>
            <a:r>
              <a:rPr lang="en-US" sz="1800" dirty="0" smtClean="0">
                <a:solidFill>
                  <a:srgbClr val="000000"/>
                </a:solidFill>
                <a:latin typeface="Arial (Body)"/>
                <a:ea typeface="ＭＳ Ｐゴシック" charset="0"/>
                <a:cs typeface="Arial" charset="0"/>
              </a:rPr>
              <a:t>Encryption </a:t>
            </a:r>
            <a:r>
              <a:rPr lang="en-US" sz="1800" dirty="0">
                <a:solidFill>
                  <a:srgbClr val="000000"/>
                </a:solidFill>
                <a:latin typeface="Arial (Body)"/>
                <a:ea typeface="ＭＳ Ｐゴシック" charset="0"/>
                <a:cs typeface="Arial" charset="0"/>
              </a:rPr>
              <a:t>key: 0x7aeaca…</a:t>
            </a:r>
          </a:p>
          <a:p>
            <a:pPr marL="1143000" lvl="3" indent="-228600" eaLnBrk="0" fontAlgn="base" hangingPunct="0">
              <a:spcAft>
                <a:spcPct val="0"/>
              </a:spcAft>
              <a:buFontTx/>
              <a:buChar char="▪"/>
            </a:pPr>
            <a:r>
              <a:rPr lang="en-US" sz="1800" dirty="0">
                <a:solidFill>
                  <a:srgbClr val="000000"/>
                </a:solidFill>
                <a:latin typeface="Arial (Body)"/>
                <a:ea typeface="ＭＳ Ｐゴシック" charset="0"/>
                <a:cs typeface="Arial" charset="0"/>
              </a:rPr>
              <a:t>H</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M</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A</a:t>
            </a:r>
            <a:r>
              <a:rPr lang="en-US" sz="100" dirty="0">
                <a:solidFill>
                  <a:srgbClr val="000000"/>
                </a:solidFill>
                <a:latin typeface="Arial (Body)"/>
                <a:ea typeface="ＭＳ Ｐゴシック" charset="0"/>
                <a:cs typeface="Arial" charset="0"/>
              </a:rPr>
              <a:t> </a:t>
            </a:r>
            <a:r>
              <a:rPr lang="en-US" sz="1800" dirty="0">
                <a:solidFill>
                  <a:srgbClr val="000000"/>
                </a:solidFill>
                <a:latin typeface="Arial (Body)"/>
                <a:ea typeface="ＭＳ Ｐゴシック" charset="0"/>
                <a:cs typeface="Arial" charset="0"/>
              </a:rPr>
              <a:t>C key:0xc0291f</a:t>
            </a:r>
            <a:r>
              <a:rPr lang="en-US" sz="1800" dirty="0" smtClean="0">
                <a:solidFill>
                  <a:srgbClr val="000000"/>
                </a:solidFill>
                <a:latin typeface="Arial (Body)"/>
                <a:ea typeface="ＭＳ Ｐゴシック" charset="0"/>
                <a:cs typeface="Arial" charset="0"/>
              </a:rPr>
              <a:t>…</a:t>
            </a:r>
          </a:p>
          <a:p>
            <a:pPr eaLnBrk="0" fontAlgn="base" hangingPunct="0">
              <a:spcAft>
                <a:spcPct val="0"/>
              </a:spcAft>
              <a:tabLst/>
            </a:pPr>
            <a:r>
              <a:rPr lang="en-US" sz="1800" dirty="0">
                <a:solidFill>
                  <a:srgbClr val="000000"/>
                </a:solidFill>
                <a:latin typeface="Arial (Body)"/>
                <a:ea typeface="ＭＳ Ｐゴシック" charset="0"/>
              </a:rPr>
              <a:t>manual keying is impractical for V</a:t>
            </a:r>
            <a:r>
              <a:rPr lang="en-US" sz="100" dirty="0">
                <a:solidFill>
                  <a:srgbClr val="000000"/>
                </a:solidFill>
                <a:latin typeface="Arial (Body)"/>
                <a:ea typeface="ＭＳ Ｐゴシック" charset="0"/>
              </a:rPr>
              <a:t> </a:t>
            </a:r>
            <a:r>
              <a:rPr lang="en-US" sz="1800" dirty="0">
                <a:solidFill>
                  <a:srgbClr val="000000"/>
                </a:solidFill>
                <a:latin typeface="Arial (Body)"/>
                <a:ea typeface="ＭＳ Ｐゴシック" charset="0"/>
              </a:rPr>
              <a:t>P</a:t>
            </a:r>
            <a:r>
              <a:rPr lang="en-US" sz="100" dirty="0">
                <a:solidFill>
                  <a:srgbClr val="000000"/>
                </a:solidFill>
                <a:latin typeface="Arial (Body)"/>
                <a:ea typeface="ＭＳ Ｐゴシック" charset="0"/>
              </a:rPr>
              <a:t> </a:t>
            </a:r>
            <a:r>
              <a:rPr lang="en-US" sz="1800" dirty="0">
                <a:solidFill>
                  <a:srgbClr val="000000"/>
                </a:solidFill>
                <a:latin typeface="Arial (Body)"/>
                <a:ea typeface="ＭＳ Ｐゴシック" charset="0"/>
              </a:rPr>
              <a:t>N with 100s of endpoints</a:t>
            </a:r>
          </a:p>
          <a:p>
            <a:pPr eaLnBrk="0" fontAlgn="base" hangingPunct="0">
              <a:spcAft>
                <a:spcPct val="0"/>
              </a:spcAft>
              <a:tabLst/>
            </a:pPr>
            <a:r>
              <a:rPr lang="en-US" sz="1800" dirty="0">
                <a:solidFill>
                  <a:srgbClr val="000000"/>
                </a:solidFill>
                <a:latin typeface="Arial (Body)"/>
                <a:ea typeface="ＭＳ Ｐゴシック" charset="0"/>
              </a:rPr>
              <a:t>instead use </a:t>
            </a:r>
            <a:r>
              <a:rPr lang="en-US" sz="1800" b="1" dirty="0">
                <a:solidFill>
                  <a:srgbClr val="000000"/>
                </a:solidFill>
                <a:latin typeface="Arial (Body)"/>
                <a:ea typeface="ＭＳ Ｐゴシック" charset="0"/>
              </a:rPr>
              <a:t>I</a:t>
            </a:r>
            <a:r>
              <a:rPr lang="en-US" sz="100" b="1" dirty="0">
                <a:solidFill>
                  <a:srgbClr val="000000"/>
                </a:solidFill>
                <a:latin typeface="Arial (Body)"/>
                <a:ea typeface="ＭＳ Ｐゴシック" charset="0"/>
              </a:rPr>
              <a:t> </a:t>
            </a:r>
            <a:r>
              <a:rPr lang="en-US" sz="1800" b="1" dirty="0">
                <a:solidFill>
                  <a:srgbClr val="000000"/>
                </a:solidFill>
                <a:latin typeface="Arial (Body)"/>
                <a:ea typeface="ＭＳ Ｐゴシック" charset="0"/>
              </a:rPr>
              <a:t>Psec I</a:t>
            </a:r>
            <a:r>
              <a:rPr lang="en-US" sz="100" b="1" dirty="0">
                <a:solidFill>
                  <a:srgbClr val="000000"/>
                </a:solidFill>
                <a:latin typeface="Arial (Body)"/>
                <a:ea typeface="ＭＳ Ｐゴシック" charset="0"/>
              </a:rPr>
              <a:t> </a:t>
            </a:r>
            <a:r>
              <a:rPr lang="en-US" sz="1800" b="1" dirty="0">
                <a:solidFill>
                  <a:srgbClr val="000000"/>
                </a:solidFill>
                <a:latin typeface="Arial (Body)"/>
                <a:ea typeface="ＭＳ Ｐゴシック" charset="0"/>
              </a:rPr>
              <a:t>K</a:t>
            </a:r>
            <a:r>
              <a:rPr lang="en-US" sz="100" b="1" dirty="0">
                <a:solidFill>
                  <a:srgbClr val="000000"/>
                </a:solidFill>
                <a:latin typeface="Arial (Body)"/>
                <a:ea typeface="ＭＳ Ｐゴシック" charset="0"/>
              </a:rPr>
              <a:t> </a:t>
            </a:r>
            <a:r>
              <a:rPr lang="en-US" sz="1800" b="1" dirty="0">
                <a:solidFill>
                  <a:srgbClr val="000000"/>
                </a:solidFill>
                <a:latin typeface="Arial (Body)"/>
                <a:ea typeface="ＭＳ Ｐゴシック" charset="0"/>
              </a:rPr>
              <a:t>E (Internet Key Exchange</a:t>
            </a:r>
            <a:r>
              <a:rPr lang="en-US" sz="1800" b="1" dirty="0" smtClean="0">
                <a:solidFill>
                  <a:srgbClr val="000000"/>
                </a:solidFill>
                <a:latin typeface="Arial (Body)"/>
                <a:ea typeface="ＭＳ Ｐゴシック" charset="0"/>
              </a:rPr>
              <a:t>)</a:t>
            </a:r>
            <a:endParaRPr lang="en-US" sz="1800" b="1" dirty="0">
              <a:solidFill>
                <a:srgbClr val="000000"/>
              </a:solidFill>
              <a:latin typeface="Arial (Body)"/>
              <a:ea typeface="ＭＳ Ｐゴシック" charset="0"/>
            </a:endParaRPr>
          </a:p>
        </p:txBody>
      </p:sp>
    </p:spTree>
    <p:extLst>
      <p:ext uri="{BB962C8B-B14F-4D97-AF65-F5344CB8AC3E}">
        <p14:creationId xmlns:p14="http://schemas.microsoft.com/office/powerpoint/2010/main" val="28839608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K</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 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K and 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K</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I</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678173"/>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authentication (prove who you are) with either</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pre-shared secret </a:t>
            </a:r>
            <a:r>
              <a:rPr lang="en-US" sz="22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 or</a:t>
            </a:r>
            <a:endParaRPr lang="en-US"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with </a:t>
            </a:r>
            <a:r>
              <a:rPr lang="en-US" sz="22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I (</a:t>
            </a:r>
            <a:r>
              <a:rPr lang="en-US" sz="2200" dirty="0">
                <a:solidFill>
                  <a:srgbClr val="000000"/>
                </a:solidFill>
                <a:latin typeface="Arial (Body)"/>
                <a:ea typeface="ＭＳ Ｐゴシック" charset="0"/>
              </a:rPr>
              <a:t>pubic/private keys and certificates).</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 </a:t>
            </a:r>
            <a:r>
              <a:rPr lang="en-US" sz="2200" dirty="0">
                <a:solidFill>
                  <a:srgbClr val="000000"/>
                </a:solidFill>
                <a:latin typeface="Arial (Body)"/>
                <a:ea typeface="ＭＳ Ｐゴシック" charset="0"/>
              </a:rPr>
              <a:t>both sides start with secret</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run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 to </a:t>
            </a:r>
            <a:r>
              <a:rPr lang="en-US" sz="2200" dirty="0">
                <a:solidFill>
                  <a:srgbClr val="000000"/>
                </a:solidFill>
                <a:latin typeface="Arial (Body)"/>
                <a:ea typeface="ＭＳ Ｐゴシック" charset="0"/>
              </a:rPr>
              <a:t>authenticate each other and to generate IPsec SAs (one in each direction), including encryption, authentication keys</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I: </a:t>
            </a:r>
            <a:r>
              <a:rPr lang="en-US" sz="2200" dirty="0">
                <a:solidFill>
                  <a:srgbClr val="000000"/>
                </a:solidFill>
                <a:latin typeface="Arial (Body)"/>
                <a:ea typeface="ＭＳ Ｐゴシック" charset="0"/>
              </a:rPr>
              <a:t>both sides start with public/private key pair, certificate</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run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 to </a:t>
            </a:r>
            <a:r>
              <a:rPr lang="en-US" sz="2200" dirty="0">
                <a:solidFill>
                  <a:srgbClr val="000000"/>
                </a:solidFill>
                <a:latin typeface="Arial (Body)"/>
                <a:ea typeface="ＭＳ Ｐゴシック" charset="0"/>
              </a:rPr>
              <a:t>authenticate each other, obtain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Psec 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As </a:t>
            </a:r>
            <a:r>
              <a:rPr lang="en-US" sz="2200" dirty="0">
                <a:solidFill>
                  <a:srgbClr val="000000"/>
                </a:solidFill>
                <a:latin typeface="Arial (Body)"/>
                <a:ea typeface="ＭＳ Ｐゴシック" charset="0"/>
              </a:rPr>
              <a:t>(one in each direction).</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similar with handshake in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L.</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732236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K</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 Phases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199" y="1600200"/>
            <a:ext cx="8441871" cy="3300873"/>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E has </a:t>
            </a:r>
            <a:r>
              <a:rPr lang="en-US" sz="2000" dirty="0">
                <a:solidFill>
                  <a:srgbClr val="000000"/>
                </a:solidFill>
                <a:latin typeface="Arial (Body)"/>
                <a:ea typeface="ＭＳ Ｐゴシック" charset="0"/>
              </a:rPr>
              <a:t>two phases</a:t>
            </a:r>
          </a:p>
          <a:p>
            <a:pPr marL="741600" lvl="1" indent="-284400" eaLnBrk="0" fontAlgn="base" hangingPunct="0">
              <a:spcAft>
                <a:spcPct val="0"/>
              </a:spcAft>
            </a:pPr>
            <a:r>
              <a:rPr lang="en-US" sz="2000" b="1" dirty="0">
                <a:solidFill>
                  <a:srgbClr val="000000"/>
                </a:solidFill>
                <a:latin typeface="Arial (Body)"/>
                <a:ea typeface="ＭＳ Ｐゴシック" charset="0"/>
              </a:rPr>
              <a:t>phase 1: </a:t>
            </a:r>
            <a:r>
              <a:rPr lang="en-US" sz="2000" dirty="0">
                <a:solidFill>
                  <a:srgbClr val="000000"/>
                </a:solidFill>
                <a:latin typeface="Arial (Body)"/>
                <a:ea typeface="ＭＳ Ｐゴシック" charset="0"/>
              </a:rPr>
              <a:t>establish bi-directional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E 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endParaRPr lang="en-US" sz="2000" dirty="0">
              <a:solidFill>
                <a:srgbClr val="000000"/>
              </a:solidFill>
              <a:latin typeface="Arial (Body)"/>
              <a:ea typeface="ＭＳ Ｐゴシック" charset="0"/>
            </a:endParaRPr>
          </a:p>
          <a:p>
            <a:pPr lvl="2" eaLnBrk="0" fontAlgn="base" hangingPunct="0">
              <a:spcAft>
                <a:spcPct val="0"/>
              </a:spcAft>
            </a:pPr>
            <a:r>
              <a:rPr lang="en-US" sz="2000" dirty="0">
                <a:solidFill>
                  <a:srgbClr val="000000"/>
                </a:solidFill>
                <a:latin typeface="Arial (Body)"/>
                <a:ea typeface="ＭＳ Ｐゴシック" charset="0"/>
                <a:cs typeface="Gill Sans MT" charset="0"/>
              </a:rPr>
              <a:t>note: </a:t>
            </a:r>
            <a:r>
              <a:rPr lang="en-US" sz="2000" dirty="0" smtClean="0">
                <a:solidFill>
                  <a:srgbClr val="000000"/>
                </a:solidFill>
                <a:latin typeface="Arial (Body)"/>
                <a:ea typeface="ＭＳ Ｐゴシック" charset="0"/>
                <a:cs typeface="Gill Sans MT" charset="0"/>
              </a:rPr>
              <a:t>I</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K</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E S</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A </a:t>
            </a:r>
            <a:r>
              <a:rPr lang="en-US" sz="2000" dirty="0">
                <a:solidFill>
                  <a:srgbClr val="000000"/>
                </a:solidFill>
                <a:latin typeface="Arial (Body)"/>
                <a:ea typeface="ＭＳ Ｐゴシック" charset="0"/>
                <a:cs typeface="Gill Sans MT" charset="0"/>
              </a:rPr>
              <a:t>different from </a:t>
            </a:r>
            <a:r>
              <a:rPr lang="en-US" sz="2000" dirty="0" smtClean="0">
                <a:solidFill>
                  <a:srgbClr val="000000"/>
                </a:solidFill>
                <a:latin typeface="Arial (Body)"/>
                <a:ea typeface="ＭＳ Ｐゴシック" charset="0"/>
                <a:cs typeface="Gill Sans MT" charset="0"/>
              </a:rPr>
              <a:t>I</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Psec S</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A</a:t>
            </a:r>
            <a:endParaRPr lang="en-US" sz="2000" dirty="0">
              <a:solidFill>
                <a:srgbClr val="000000"/>
              </a:solidFill>
              <a:latin typeface="Arial (Body)"/>
              <a:ea typeface="ＭＳ Ｐゴシック" charset="0"/>
              <a:cs typeface="Gill Sans MT" charset="0"/>
            </a:endParaRPr>
          </a:p>
          <a:p>
            <a:pPr lvl="2" eaLnBrk="0" fontAlgn="base" hangingPunct="0">
              <a:spcAft>
                <a:spcPct val="0"/>
              </a:spcAft>
            </a:pPr>
            <a:r>
              <a:rPr lang="en-US" sz="2000" dirty="0">
                <a:solidFill>
                  <a:srgbClr val="000000"/>
                </a:solidFill>
                <a:latin typeface="Arial (Body)"/>
                <a:ea typeface="ＭＳ Ｐゴシック" charset="0"/>
                <a:cs typeface="Gill Sans MT" charset="0"/>
              </a:rPr>
              <a:t>aka </a:t>
            </a:r>
            <a:r>
              <a:rPr lang="en-US" sz="2000" dirty="0" smtClean="0">
                <a:solidFill>
                  <a:srgbClr val="000000"/>
                </a:solidFill>
                <a:latin typeface="Arial (Body)"/>
                <a:ea typeface="ＭＳ Ｐゴシック" charset="0"/>
                <a:cs typeface="Gill Sans MT" charset="0"/>
              </a:rPr>
              <a:t>I</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S</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A</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K</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M</a:t>
            </a:r>
            <a:r>
              <a:rPr lang="en-US" sz="100" dirty="0" smtClean="0">
                <a:solidFill>
                  <a:srgbClr val="000000"/>
                </a:solidFill>
                <a:latin typeface="Arial (Body)"/>
                <a:ea typeface="ＭＳ Ｐゴシック" charset="0"/>
                <a:cs typeface="Gill Sans MT" charset="0"/>
              </a:rPr>
              <a:t> </a:t>
            </a:r>
            <a:r>
              <a:rPr lang="en-US" sz="2000" dirty="0" smtClean="0">
                <a:solidFill>
                  <a:srgbClr val="000000"/>
                </a:solidFill>
                <a:latin typeface="Arial (Body)"/>
                <a:ea typeface="ＭＳ Ｐゴシック" charset="0"/>
                <a:cs typeface="Gill Sans MT" charset="0"/>
              </a:rPr>
              <a:t>P security </a:t>
            </a:r>
            <a:r>
              <a:rPr lang="en-US" sz="2000" dirty="0">
                <a:solidFill>
                  <a:srgbClr val="000000"/>
                </a:solidFill>
                <a:latin typeface="Arial (Body)"/>
                <a:ea typeface="ＭＳ Ｐゴシック" charset="0"/>
                <a:cs typeface="Gill Sans MT" charset="0"/>
              </a:rPr>
              <a:t>association</a:t>
            </a:r>
          </a:p>
          <a:p>
            <a:pPr marL="741600" lvl="1" indent="-284400" eaLnBrk="0" fontAlgn="base" hangingPunct="0">
              <a:spcAft>
                <a:spcPct val="0"/>
              </a:spcAft>
            </a:pPr>
            <a:r>
              <a:rPr lang="en-US" sz="2000" b="1" dirty="0">
                <a:solidFill>
                  <a:srgbClr val="000000"/>
                </a:solidFill>
                <a:latin typeface="Arial (Body)"/>
                <a:ea typeface="ＭＳ Ｐゴシック" charset="0"/>
              </a:rPr>
              <a:t>phase 2: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is </a:t>
            </a:r>
            <a:r>
              <a:rPr lang="en-US" sz="2000" dirty="0">
                <a:solidFill>
                  <a:srgbClr val="000000"/>
                </a:solidFill>
                <a:latin typeface="Arial (Body)"/>
                <a:ea typeface="ＭＳ Ｐゴシック" charset="0"/>
              </a:rPr>
              <a:t>used to securely negotiate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Psec </a:t>
            </a:r>
            <a:r>
              <a:rPr lang="en-US" sz="2000" dirty="0">
                <a:solidFill>
                  <a:srgbClr val="000000"/>
                </a:solidFill>
                <a:latin typeface="Arial (Body)"/>
                <a:ea typeface="ＭＳ Ｐゴシック" charset="0"/>
              </a:rPr>
              <a:t>pair of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As</a:t>
            </a:r>
            <a:endParaRPr lang="en-US" sz="2000" dirty="0">
              <a:solidFill>
                <a:srgbClr val="000000"/>
              </a:solidFill>
              <a:latin typeface="Arial (Body)"/>
              <a:ea typeface="ＭＳ Ｐゴシック" charset="0"/>
            </a:endParaRPr>
          </a:p>
          <a:p>
            <a:pPr eaLnBrk="0" fontAlgn="base" hangingPunct="0">
              <a:spcAft>
                <a:spcPct val="0"/>
              </a:spcAft>
            </a:pPr>
            <a:r>
              <a:rPr lang="en-US" sz="2000" dirty="0">
                <a:solidFill>
                  <a:srgbClr val="000000"/>
                </a:solidFill>
                <a:latin typeface="Arial (Body)"/>
                <a:ea typeface="ＭＳ Ｐゴシック" charset="0"/>
              </a:rPr>
              <a:t>phase 1 has two modes: aggressive mode and main mode</a:t>
            </a:r>
          </a:p>
          <a:p>
            <a:pPr marL="741600" lvl="1" indent="-284400"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aggressive mode uses fewer messages</a:t>
            </a:r>
          </a:p>
          <a:p>
            <a:pPr marL="741600" lvl="1" indent="-284400"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main mode provides identity protection and is more </a:t>
            </a:r>
            <a:r>
              <a:rPr lang="en-US" sz="2000" dirty="0" smtClean="0">
                <a:solidFill>
                  <a:srgbClr val="000000"/>
                </a:solidFill>
                <a:latin typeface="Arial (Body)"/>
                <a:ea typeface="ＭＳ Ｐゴシック" charset="0"/>
              </a:rPr>
              <a:t>flexible</a:t>
            </a:r>
            <a:endParaRPr lang="en-US" sz="2000" dirty="0">
              <a:solidFill>
                <a:srgbClr val="000000"/>
              </a:solidFill>
              <a:latin typeface="Arial (Body)"/>
              <a:ea typeface="ＭＳ Ｐゴシック" charset="0"/>
            </a:endParaRPr>
          </a:p>
        </p:txBody>
      </p:sp>
    </p:spTree>
    <p:extLst>
      <p:ext uri="{BB962C8B-B14F-4D97-AF65-F5344CB8AC3E}">
        <p14:creationId xmlns:p14="http://schemas.microsoft.com/office/powerpoint/2010/main" val="32918137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Psec Summary</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533400" y="1600199"/>
            <a:ext cx="7772400" cy="4047232"/>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 message </a:t>
            </a:r>
            <a:r>
              <a:rPr lang="en-US" sz="2400" dirty="0">
                <a:solidFill>
                  <a:srgbClr val="000000"/>
                </a:solidFill>
                <a:latin typeface="Arial (Body)"/>
                <a:ea typeface="ＭＳ Ｐゴシック" charset="0"/>
              </a:rPr>
              <a:t>exchange for algorithms, secret keys,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 </a:t>
            </a:r>
            <a:r>
              <a:rPr lang="en-US" sz="2400" dirty="0">
                <a:solidFill>
                  <a:srgbClr val="000000"/>
                </a:solidFill>
                <a:latin typeface="Arial (Body)"/>
                <a:ea typeface="ＭＳ Ｐゴシック" charset="0"/>
              </a:rPr>
              <a:t>numbers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either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 or 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protocol (</a:t>
            </a:r>
            <a:r>
              <a:rPr lang="en-US" sz="2400" dirty="0">
                <a:solidFill>
                  <a:srgbClr val="000000"/>
                </a:solidFill>
                <a:latin typeface="Arial (Body)"/>
                <a:ea typeface="ＭＳ Ｐゴシック" charset="0"/>
              </a:rPr>
              <a:t>or both)</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 provides </a:t>
            </a:r>
            <a:r>
              <a:rPr lang="en-US" sz="2400" dirty="0">
                <a:solidFill>
                  <a:srgbClr val="000000"/>
                </a:solidFill>
                <a:latin typeface="Arial (Body)"/>
                <a:ea typeface="ＭＳ Ｐゴシック" charset="0"/>
              </a:rPr>
              <a:t>integrity, source authentication</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protocol </a:t>
            </a:r>
            <a:r>
              <a:rPr lang="en-US" sz="2400" dirty="0">
                <a:solidFill>
                  <a:srgbClr val="000000"/>
                </a:solidFill>
                <a:latin typeface="Arial (Body)"/>
                <a:ea typeface="ＭＳ Ｐゴシック" charset="0"/>
              </a:rPr>
              <a:t>(with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 </a:t>
            </a:r>
            <a:r>
              <a:rPr lang="en-US" sz="2400" dirty="0">
                <a:solidFill>
                  <a:srgbClr val="000000"/>
                </a:solidFill>
                <a:latin typeface="Arial (Body)"/>
                <a:ea typeface="ＭＳ Ｐゴシック" charset="0"/>
              </a:rPr>
              <a:t>additionally provides encryption</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IPsec peers can be two end systems, two routers/firewalls, or a router/firewall and an end system</a:t>
            </a:r>
          </a:p>
        </p:txBody>
      </p:sp>
    </p:spTree>
    <p:extLst>
      <p:ext uri="{BB962C8B-B14F-4D97-AF65-F5344CB8AC3E}">
        <p14:creationId xmlns:p14="http://schemas.microsoft.com/office/powerpoint/2010/main" val="42517511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(8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a:t>
            </a:r>
            <a:r>
              <a:rPr lang="en-US" sz="2400" b="1" dirty="0">
                <a:solidFill>
                  <a:srgbClr val="000000"/>
                </a:solidFill>
                <a:latin typeface="+mn-lt"/>
                <a:ea typeface="ＭＳ Ｐゴシック" charset="0"/>
              </a:rPr>
              <a:t>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31762280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Design Goals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3984171" cy="1752600"/>
          </a:xfrm>
        </p:spPr>
        <p:txBody>
          <a:bodyPr wrap="square" lIns="91425" tIns="91425" rIns="91425" bIns="91425">
            <a:spAutoFit/>
          </a:bodyPr>
          <a:lstStyle/>
          <a:p>
            <a:pPr indent="-256032" eaLnBrk="0" fontAlgn="base" hangingPunct="0">
              <a:spcAft>
                <a:spcPct val="0"/>
              </a:spcAft>
            </a:pPr>
            <a:r>
              <a:rPr lang="en-US" sz="2200" dirty="0">
                <a:solidFill>
                  <a:srgbClr val="000000"/>
                </a:solidFill>
                <a:latin typeface="Arial (Body)"/>
                <a:ea typeface="ＭＳ Ｐゴシック" charset="0"/>
              </a:rPr>
              <a:t>symmetric key crypto</a:t>
            </a:r>
          </a:p>
          <a:p>
            <a:pPr marL="741600" lvl="1" indent="-284400" eaLnBrk="0" fontAlgn="base" hangingPunct="0">
              <a:spcAft>
                <a:spcPct val="0"/>
              </a:spcAft>
            </a:pPr>
            <a:r>
              <a:rPr lang="en-US" sz="2200" dirty="0">
                <a:solidFill>
                  <a:srgbClr val="000000"/>
                </a:solidFill>
                <a:latin typeface="Arial (Body)"/>
                <a:ea typeface="ＭＳ Ｐゴシック" charset="0"/>
              </a:rPr>
              <a:t>confidentiality</a:t>
            </a:r>
          </a:p>
          <a:p>
            <a:pPr marL="741600" lvl="1" indent="-284400" eaLnBrk="0" fontAlgn="base" hangingPunct="0">
              <a:spcAft>
                <a:spcPct val="0"/>
              </a:spcAft>
            </a:pPr>
            <a:r>
              <a:rPr lang="en-US" sz="2200" dirty="0">
                <a:solidFill>
                  <a:srgbClr val="000000"/>
                </a:solidFill>
                <a:latin typeface="Arial (Body)"/>
                <a:ea typeface="ＭＳ Ｐゴシック" charset="0"/>
              </a:rPr>
              <a:t>end host authorization</a:t>
            </a:r>
          </a:p>
          <a:p>
            <a:pPr marL="741600" lvl="1" indent="-284400" eaLnBrk="0" fontAlgn="base" hangingPunct="0">
              <a:spcAft>
                <a:spcPct val="0"/>
              </a:spcAft>
            </a:pPr>
            <a:r>
              <a:rPr lang="en-US" sz="2200" dirty="0">
                <a:solidFill>
                  <a:srgbClr val="000000"/>
                </a:solidFill>
                <a:latin typeface="Arial (Body)"/>
                <a:ea typeface="ＭＳ Ｐゴシック" charset="0"/>
              </a:rPr>
              <a:t>data </a:t>
            </a:r>
            <a:r>
              <a:rPr lang="en-US" sz="2200" dirty="0" smtClean="0">
                <a:solidFill>
                  <a:srgbClr val="000000"/>
                </a:solidFill>
                <a:latin typeface="Arial (Body)"/>
                <a:ea typeface="ＭＳ Ｐゴシック" charset="0"/>
              </a:rPr>
              <a:t>integrity</a:t>
            </a:r>
            <a:endParaRPr lang="en-US" sz="2200" dirty="0">
              <a:solidFill>
                <a:srgbClr val="000000"/>
              </a:solidFill>
              <a:latin typeface="Arial (Body)"/>
              <a:ea typeface="ＭＳ Ｐゴシック" charset="0"/>
            </a:endParaRPr>
          </a:p>
        </p:txBody>
      </p:sp>
      <p:pic>
        <p:nvPicPr>
          <p:cNvPr id="11" name="Picture 10" descr="Two wireless devices, a wireless router and a wireless lap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043" y="1620861"/>
            <a:ext cx="2943853" cy="1111581"/>
          </a:xfrm>
          <a:prstGeom prst="rect">
            <a:avLst/>
          </a:prstGeom>
        </p:spPr>
      </p:pic>
      <p:sp>
        <p:nvSpPr>
          <p:cNvPr id="10" name="Content Placeholder 9"/>
          <p:cNvSpPr>
            <a:spLocks noGrp="1"/>
          </p:cNvSpPr>
          <p:nvPr>
            <p:ph idx="13"/>
          </p:nvPr>
        </p:nvSpPr>
        <p:spPr>
          <a:xfrm>
            <a:off x="457200" y="3341909"/>
            <a:ext cx="8229600" cy="2521857"/>
          </a:xfrm>
        </p:spPr>
        <p:txBody>
          <a:bodyPr/>
          <a:lstStyle/>
          <a:p>
            <a:pPr marL="255600" indent="-255600" eaLnBrk="0" fontAlgn="base" hangingPunct="0">
              <a:spcAft>
                <a:spcPct val="0"/>
              </a:spcAft>
            </a:pPr>
            <a:r>
              <a:rPr lang="en-US" sz="2200" dirty="0">
                <a:solidFill>
                  <a:srgbClr val="000000"/>
                </a:solidFill>
                <a:latin typeface="Arial (Body)"/>
                <a:ea typeface="ＭＳ Ｐゴシック" charset="0"/>
              </a:rPr>
              <a:t>self-synchronizing: each packet separately encrypted</a:t>
            </a:r>
          </a:p>
          <a:p>
            <a:pPr marL="741600" lvl="1" indent="-284400" eaLnBrk="0" fontAlgn="base" hangingPunct="0">
              <a:spcAft>
                <a:spcPct val="0"/>
              </a:spcAft>
            </a:pPr>
            <a:r>
              <a:rPr lang="en-US" sz="2200" dirty="0">
                <a:solidFill>
                  <a:srgbClr val="000000"/>
                </a:solidFill>
                <a:latin typeface="Arial (Body)"/>
                <a:ea typeface="ＭＳ Ｐゴシック" charset="0"/>
              </a:rPr>
              <a:t>given encrypted packet and key, can decrypt; can continue to decrypt packets when preceding packet was lost (unlike Cipher Block Chaining (C</a:t>
            </a:r>
            <a:r>
              <a:rPr lang="en-US" sz="100" dirty="0">
                <a:solidFill>
                  <a:srgbClr val="000000"/>
                </a:solidFill>
                <a:latin typeface="Arial (Body)"/>
                <a:ea typeface="ＭＳ Ｐゴシック" charset="0"/>
              </a:rPr>
              <a:t> </a:t>
            </a:r>
            <a:r>
              <a:rPr lang="en-US" sz="2200" dirty="0">
                <a:solidFill>
                  <a:srgbClr val="000000"/>
                </a:solidFill>
                <a:latin typeface="Arial (Body)"/>
                <a:ea typeface="ＭＳ Ｐゴシック" charset="0"/>
              </a:rPr>
              <a:t>B</a:t>
            </a:r>
            <a:r>
              <a:rPr lang="en-US" sz="100" dirty="0">
                <a:solidFill>
                  <a:srgbClr val="000000"/>
                </a:solidFill>
                <a:latin typeface="Arial (Body)"/>
                <a:ea typeface="ＭＳ Ｐゴシック" charset="0"/>
              </a:rPr>
              <a:t> </a:t>
            </a:r>
            <a:r>
              <a:rPr lang="en-US" sz="2200" dirty="0">
                <a:solidFill>
                  <a:srgbClr val="000000"/>
                </a:solidFill>
                <a:latin typeface="Arial (Body)"/>
                <a:ea typeface="ＭＳ Ｐゴシック" charset="0"/>
              </a:rPr>
              <a:t>C) in block ciphers)</a:t>
            </a:r>
          </a:p>
          <a:p>
            <a:pPr marL="255600" lvl="0" indent="-255600"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Efficient</a:t>
            </a:r>
          </a:p>
          <a:p>
            <a:pPr marL="741600" lvl="1" indent="-284400" eaLnBrk="0" fontAlgn="base" hangingPunct="0">
              <a:spcAft>
                <a:spcPct val="0"/>
              </a:spcAft>
            </a:pPr>
            <a:r>
              <a:rPr lang="en-US" sz="2200" dirty="0">
                <a:solidFill>
                  <a:srgbClr val="000000"/>
                </a:solidFill>
                <a:latin typeface="Arial (Body)"/>
                <a:ea typeface="ＭＳ Ｐゴシック" charset="0"/>
              </a:rPr>
              <a:t>implementable in hardware or </a:t>
            </a:r>
            <a:r>
              <a:rPr lang="en-US" sz="2200" dirty="0" smtClean="0">
                <a:solidFill>
                  <a:srgbClr val="000000"/>
                </a:solidFill>
                <a:latin typeface="Arial (Body)"/>
                <a:ea typeface="ＭＳ Ｐゴシック" charset="0"/>
              </a:rPr>
              <a:t>software</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37825136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Review: Symmetric Stream Ciphers</a:t>
            </a:r>
            <a:endParaRPr lang="en-US" dirty="0"/>
          </a:p>
        </p:txBody>
      </p:sp>
      <p:pic>
        <p:nvPicPr>
          <p:cNvPr id="20" name="Picture 19" descr="A diagram has 3 connected parts. 1, key. 2, keystream generator. 3, keystream."/>
          <p:cNvPicPr>
            <a:picLocks noChangeAspect="1"/>
          </p:cNvPicPr>
          <p:nvPr/>
        </p:nvPicPr>
        <p:blipFill>
          <a:blip r:embed="rId3"/>
          <a:stretch>
            <a:fillRect/>
          </a:stretch>
        </p:blipFill>
        <p:spPr>
          <a:xfrm>
            <a:off x="2362535" y="1401619"/>
            <a:ext cx="4418929" cy="774713"/>
          </a:xfrm>
          <a:prstGeom prst="rect">
            <a:avLst/>
          </a:prstGeom>
        </p:spPr>
      </p:pic>
      <p:sp>
        <p:nvSpPr>
          <p:cNvPr id="3" name="Text Placeholder 2"/>
          <p:cNvSpPr>
            <a:spLocks noGrp="1"/>
          </p:cNvSpPr>
          <p:nvPr>
            <p:ph type="body" idx="1"/>
          </p:nvPr>
        </p:nvSpPr>
        <p:spPr>
          <a:xfrm>
            <a:off x="457200" y="2250930"/>
            <a:ext cx="8229600" cy="739659"/>
          </a:xfrm>
        </p:spPr>
        <p:txBody>
          <a:bodyPr/>
          <a:lstStyle/>
          <a:p>
            <a:r>
              <a:rPr lang="en-US" sz="2200" b="1" dirty="0">
                <a:solidFill>
                  <a:schemeClr val="tx1"/>
                </a:solidFill>
                <a:latin typeface="+mn-lt"/>
              </a:rPr>
              <a:t>combine each byte of keystream with byte of plaintext to get ciphertext</a:t>
            </a:r>
            <a:r>
              <a:rPr lang="en-US" sz="2200" b="1" dirty="0" smtClean="0">
                <a:solidFill>
                  <a:schemeClr val="tx1"/>
                </a:solidFill>
                <a:latin typeface="+mn-lt"/>
              </a:rPr>
              <a:t>:</a:t>
            </a:r>
            <a:endParaRPr lang="en-US" sz="2200" b="1" dirty="0">
              <a:solidFill>
                <a:schemeClr val="tx1"/>
              </a:solidFill>
              <a:latin typeface="+mn-lt"/>
            </a:endParaRPr>
          </a:p>
        </p:txBody>
      </p:sp>
      <p:sp>
        <p:nvSpPr>
          <p:cNvPr id="4" name="Content Placeholder 3"/>
          <p:cNvSpPr>
            <a:spLocks noGrp="1"/>
          </p:cNvSpPr>
          <p:nvPr>
            <p:ph sz="quarter" idx="13"/>
          </p:nvPr>
        </p:nvSpPr>
        <p:spPr>
          <a:xfrm>
            <a:off x="631368" y="2957946"/>
            <a:ext cx="936171" cy="461818"/>
          </a:xfrm>
        </p:spPr>
        <p:txBody>
          <a:bodyPr/>
          <a:lstStyle/>
          <a:p>
            <a:pPr marL="742950" indent="-285750">
              <a:spcBef>
                <a:spcPts val="600"/>
              </a:spcBef>
              <a:buFont typeface="Arial" panose="020B0604020202020204" pitchFamily="34" charset="0"/>
              <a:buChar char="–"/>
            </a:pPr>
            <a:r>
              <a:rPr lang="en-US" sz="2400" dirty="0" smtClean="0">
                <a:latin typeface="+mn-lt"/>
              </a:rPr>
              <a:t> </a:t>
            </a:r>
            <a:endParaRPr lang="en-US" sz="2400" dirty="0">
              <a:latin typeface="+mn-lt"/>
            </a:endParaRPr>
          </a:p>
        </p:txBody>
      </p:sp>
      <p:graphicFrame>
        <p:nvGraphicFramePr>
          <p:cNvPr id="15" name="Object 14" descr="M left parenthesis i right parenthesis = i t h unit of message."/>
          <p:cNvGraphicFramePr>
            <a:graphicFrameLocks noChangeAspect="1"/>
          </p:cNvGraphicFramePr>
          <p:nvPr>
            <p:extLst>
              <p:ext uri="{D42A27DB-BD31-4B8C-83A1-F6EECF244321}">
                <p14:modId xmlns:p14="http://schemas.microsoft.com/office/powerpoint/2010/main" val="1333835837"/>
              </p:ext>
            </p:extLst>
          </p:nvPr>
        </p:nvGraphicFramePr>
        <p:xfrm>
          <a:off x="1608530" y="3032448"/>
          <a:ext cx="2951329" cy="434018"/>
        </p:xfrm>
        <a:graphic>
          <a:graphicData uri="http://schemas.openxmlformats.org/presentationml/2006/ole">
            <mc:AlternateContent xmlns:mc="http://schemas.openxmlformats.org/markup-compatibility/2006">
              <mc:Choice xmlns:v="urn:schemas-microsoft-com:vml" Requires="v">
                <p:oleObj spid="_x0000_s41134" name="Equation" r:id="rId4" imgW="1726920" imgH="253800" progId="Equation.DSMT4">
                  <p:embed/>
                </p:oleObj>
              </mc:Choice>
              <mc:Fallback>
                <p:oleObj name="Equation" r:id="rId4" imgW="1726920" imgH="253800" progId="Equation.DSMT4">
                  <p:embed/>
                  <p:pic>
                    <p:nvPicPr>
                      <p:cNvPr id="0" name=""/>
                      <p:cNvPicPr/>
                      <p:nvPr/>
                    </p:nvPicPr>
                    <p:blipFill>
                      <a:blip r:embed="rId5"/>
                      <a:stretch>
                        <a:fillRect/>
                      </a:stretch>
                    </p:blipFill>
                    <p:spPr>
                      <a:xfrm>
                        <a:off x="1608530" y="3032448"/>
                        <a:ext cx="2951329" cy="434018"/>
                      </a:xfrm>
                      <a:prstGeom prst="rect">
                        <a:avLst/>
                      </a:prstGeom>
                    </p:spPr>
                  </p:pic>
                </p:oleObj>
              </mc:Fallback>
            </mc:AlternateContent>
          </a:graphicData>
        </a:graphic>
      </p:graphicFrame>
      <p:sp>
        <p:nvSpPr>
          <p:cNvPr id="5" name="Content Placeholder 4"/>
          <p:cNvSpPr>
            <a:spLocks noGrp="1"/>
          </p:cNvSpPr>
          <p:nvPr>
            <p:ph sz="quarter" idx="14"/>
          </p:nvPr>
        </p:nvSpPr>
        <p:spPr>
          <a:xfrm>
            <a:off x="631369" y="3553043"/>
            <a:ext cx="936532" cy="516604"/>
          </a:xfrm>
        </p:spPr>
        <p:txBody>
          <a:bodyPr/>
          <a:lstStyle/>
          <a:p>
            <a:pPr marL="742950" indent="-285750">
              <a:spcBef>
                <a:spcPts val="600"/>
              </a:spcBef>
              <a:buFont typeface="Arial" panose="020B0604020202020204" pitchFamily="34" charset="0"/>
              <a:buChar char="–"/>
            </a:pPr>
            <a:r>
              <a:rPr lang="en-US" sz="2400" dirty="0" smtClean="0">
                <a:latin typeface="+mn-lt"/>
              </a:rPr>
              <a:t> </a:t>
            </a:r>
            <a:endParaRPr lang="en-US" sz="2400" dirty="0">
              <a:latin typeface="+mn-lt"/>
            </a:endParaRPr>
          </a:p>
        </p:txBody>
      </p:sp>
      <p:graphicFrame>
        <p:nvGraphicFramePr>
          <p:cNvPr id="16" name="Object 15" descr="K s left parenthesis i right parenthesis = i t h unit of keystream."/>
          <p:cNvGraphicFramePr>
            <a:graphicFrameLocks noChangeAspect="1"/>
          </p:cNvGraphicFramePr>
          <p:nvPr>
            <p:extLst>
              <p:ext uri="{D42A27DB-BD31-4B8C-83A1-F6EECF244321}">
                <p14:modId xmlns:p14="http://schemas.microsoft.com/office/powerpoint/2010/main" val="257885754"/>
              </p:ext>
            </p:extLst>
          </p:nvPr>
        </p:nvGraphicFramePr>
        <p:xfrm>
          <a:off x="1571930" y="3653761"/>
          <a:ext cx="3601687" cy="463848"/>
        </p:xfrm>
        <a:graphic>
          <a:graphicData uri="http://schemas.openxmlformats.org/presentationml/2006/ole">
            <mc:AlternateContent xmlns:mc="http://schemas.openxmlformats.org/markup-compatibility/2006">
              <mc:Choice xmlns:v="urn:schemas-microsoft-com:vml" Requires="v">
                <p:oleObj spid="_x0000_s41135" name="Equation" r:id="rId6" imgW="1841400" imgH="253800" progId="Equation.DSMT4">
                  <p:embed/>
                </p:oleObj>
              </mc:Choice>
              <mc:Fallback>
                <p:oleObj name="Equation" r:id="rId6" imgW="1841400" imgH="253800" progId="Equation.DSMT4">
                  <p:embed/>
                  <p:pic>
                    <p:nvPicPr>
                      <p:cNvPr id="15" name="Object 14"/>
                      <p:cNvPicPr/>
                      <p:nvPr/>
                    </p:nvPicPr>
                    <p:blipFill>
                      <a:blip r:embed="rId7"/>
                      <a:stretch>
                        <a:fillRect/>
                      </a:stretch>
                    </p:blipFill>
                    <p:spPr>
                      <a:xfrm>
                        <a:off x="1571930" y="3653761"/>
                        <a:ext cx="3601687" cy="463848"/>
                      </a:xfrm>
                      <a:prstGeom prst="rect">
                        <a:avLst/>
                      </a:prstGeom>
                    </p:spPr>
                  </p:pic>
                </p:oleObj>
              </mc:Fallback>
            </mc:AlternateContent>
          </a:graphicData>
        </a:graphic>
      </p:graphicFrame>
      <p:sp>
        <p:nvSpPr>
          <p:cNvPr id="6" name="Content Placeholder 5"/>
          <p:cNvSpPr>
            <a:spLocks noGrp="1"/>
          </p:cNvSpPr>
          <p:nvPr>
            <p:ph sz="quarter" idx="15"/>
          </p:nvPr>
        </p:nvSpPr>
        <p:spPr>
          <a:xfrm>
            <a:off x="631368" y="4202540"/>
            <a:ext cx="936171" cy="378226"/>
          </a:xfrm>
        </p:spPr>
        <p:txBody>
          <a:bodyPr/>
          <a:lstStyle/>
          <a:p>
            <a:pPr marL="742950" indent="-285750">
              <a:spcBef>
                <a:spcPts val="600"/>
              </a:spcBef>
              <a:buFont typeface="Arial" panose="020B0604020202020204" pitchFamily="34" charset="0"/>
              <a:buChar char="–"/>
            </a:pPr>
            <a:r>
              <a:rPr lang="en-US" sz="2400" dirty="0" smtClean="0">
                <a:latin typeface="+mn-lt"/>
              </a:rPr>
              <a:t> </a:t>
            </a:r>
            <a:endParaRPr lang="en-US" sz="2400" dirty="0">
              <a:latin typeface="+mn-lt"/>
            </a:endParaRPr>
          </a:p>
        </p:txBody>
      </p:sp>
      <p:graphicFrame>
        <p:nvGraphicFramePr>
          <p:cNvPr id="17" name="Object 16" descr="C left parenthesis i right parenthesis = i t h unit of cipher text."/>
          <p:cNvGraphicFramePr>
            <a:graphicFrameLocks noChangeAspect="1"/>
          </p:cNvGraphicFramePr>
          <p:nvPr>
            <p:extLst>
              <p:ext uri="{D42A27DB-BD31-4B8C-83A1-F6EECF244321}">
                <p14:modId xmlns:p14="http://schemas.microsoft.com/office/powerpoint/2010/main" val="2791944453"/>
              </p:ext>
            </p:extLst>
          </p:nvPr>
        </p:nvGraphicFramePr>
        <p:xfrm>
          <a:off x="1571930" y="4251727"/>
          <a:ext cx="4082123" cy="454020"/>
        </p:xfrm>
        <a:graphic>
          <a:graphicData uri="http://schemas.openxmlformats.org/presentationml/2006/ole">
            <mc:AlternateContent xmlns:mc="http://schemas.openxmlformats.org/markup-compatibility/2006">
              <mc:Choice xmlns:v="urn:schemas-microsoft-com:vml" Requires="v">
                <p:oleObj spid="_x0000_s41136" name="Equation" r:id="rId8" imgW="1726920" imgH="253800" progId="Equation.DSMT4">
                  <p:embed/>
                </p:oleObj>
              </mc:Choice>
              <mc:Fallback>
                <p:oleObj name="Equation" r:id="rId8" imgW="1726920" imgH="253800" progId="Equation.DSMT4">
                  <p:embed/>
                  <p:pic>
                    <p:nvPicPr>
                      <p:cNvPr id="16" name="Object 15"/>
                      <p:cNvPicPr/>
                      <p:nvPr/>
                    </p:nvPicPr>
                    <p:blipFill>
                      <a:blip r:embed="rId9"/>
                      <a:stretch>
                        <a:fillRect/>
                      </a:stretch>
                    </p:blipFill>
                    <p:spPr>
                      <a:xfrm>
                        <a:off x="1571930" y="4251727"/>
                        <a:ext cx="4082123" cy="454020"/>
                      </a:xfrm>
                      <a:prstGeom prst="rect">
                        <a:avLst/>
                      </a:prstGeom>
                    </p:spPr>
                  </p:pic>
                </p:oleObj>
              </mc:Fallback>
            </mc:AlternateContent>
          </a:graphicData>
        </a:graphic>
      </p:graphicFrame>
      <p:sp>
        <p:nvSpPr>
          <p:cNvPr id="7" name="Content Placeholder 6"/>
          <p:cNvSpPr>
            <a:spLocks noGrp="1"/>
          </p:cNvSpPr>
          <p:nvPr>
            <p:ph sz="quarter" idx="16"/>
          </p:nvPr>
        </p:nvSpPr>
        <p:spPr>
          <a:xfrm>
            <a:off x="631368" y="4780345"/>
            <a:ext cx="936171" cy="498904"/>
          </a:xfrm>
        </p:spPr>
        <p:txBody>
          <a:bodyPr/>
          <a:lstStyle/>
          <a:p>
            <a:pPr marL="742950" indent="-285750">
              <a:spcBef>
                <a:spcPts val="600"/>
              </a:spcBef>
              <a:buFont typeface="Arial" panose="020B0604020202020204" pitchFamily="34" charset="0"/>
              <a:buChar char="–"/>
            </a:pPr>
            <a:r>
              <a:rPr lang="en-US" sz="2200" dirty="0" smtClean="0">
                <a:latin typeface="+mn-lt"/>
              </a:rPr>
              <a:t> </a:t>
            </a:r>
            <a:endParaRPr lang="en-US" sz="2200" dirty="0">
              <a:latin typeface="+mn-lt"/>
            </a:endParaRPr>
          </a:p>
        </p:txBody>
      </p:sp>
      <p:graphicFrame>
        <p:nvGraphicFramePr>
          <p:cNvPr id="18" name="Object 17" descr="C left parenthesis i right parenthesis = k s left parenthesis i right parenthesis exclusive or m left parenthesis i right parenthesis."/>
          <p:cNvGraphicFramePr>
            <a:graphicFrameLocks noChangeAspect="1"/>
          </p:cNvGraphicFramePr>
          <p:nvPr>
            <p:extLst>
              <p:ext uri="{D42A27DB-BD31-4B8C-83A1-F6EECF244321}">
                <p14:modId xmlns:p14="http://schemas.microsoft.com/office/powerpoint/2010/main" val="3877162535"/>
              </p:ext>
            </p:extLst>
          </p:nvPr>
        </p:nvGraphicFramePr>
        <p:xfrm>
          <a:off x="1571930" y="4851899"/>
          <a:ext cx="4817003" cy="422712"/>
        </p:xfrm>
        <a:graphic>
          <a:graphicData uri="http://schemas.openxmlformats.org/presentationml/2006/ole">
            <mc:AlternateContent xmlns:mc="http://schemas.openxmlformats.org/markup-compatibility/2006">
              <mc:Choice xmlns:v="urn:schemas-microsoft-com:vml" Requires="v">
                <p:oleObj spid="_x0000_s41137" name="Equation" r:id="rId10" imgW="2438280" imgH="253800" progId="Equation.DSMT4">
                  <p:embed/>
                </p:oleObj>
              </mc:Choice>
              <mc:Fallback>
                <p:oleObj name="Equation" r:id="rId10" imgW="2438280" imgH="253800" progId="Equation.DSMT4">
                  <p:embed/>
                  <p:pic>
                    <p:nvPicPr>
                      <p:cNvPr id="17" name="Object 16"/>
                      <p:cNvPicPr/>
                      <p:nvPr/>
                    </p:nvPicPr>
                    <p:blipFill>
                      <a:blip r:embed="rId11"/>
                      <a:stretch>
                        <a:fillRect/>
                      </a:stretch>
                    </p:blipFill>
                    <p:spPr>
                      <a:xfrm>
                        <a:off x="1571930" y="4851899"/>
                        <a:ext cx="4817003" cy="422712"/>
                      </a:xfrm>
                      <a:prstGeom prst="rect">
                        <a:avLst/>
                      </a:prstGeom>
                    </p:spPr>
                  </p:pic>
                </p:oleObj>
              </mc:Fallback>
            </mc:AlternateContent>
          </a:graphicData>
        </a:graphic>
      </p:graphicFrame>
      <p:sp>
        <p:nvSpPr>
          <p:cNvPr id="8" name="Content Placeholder 7"/>
          <p:cNvSpPr>
            <a:spLocks noGrp="1"/>
          </p:cNvSpPr>
          <p:nvPr>
            <p:ph sz="quarter" idx="17"/>
          </p:nvPr>
        </p:nvSpPr>
        <p:spPr>
          <a:xfrm>
            <a:off x="631368" y="5373108"/>
            <a:ext cx="936171" cy="411018"/>
          </a:xfrm>
        </p:spPr>
        <p:txBody>
          <a:bodyPr/>
          <a:lstStyle/>
          <a:p>
            <a:pPr marL="742950" indent="-285750">
              <a:spcBef>
                <a:spcPts val="600"/>
              </a:spcBef>
              <a:buFont typeface="Arial" panose="020B0604020202020204" pitchFamily="34" charset="0"/>
              <a:buChar char="–"/>
            </a:pPr>
            <a:r>
              <a:rPr lang="en-US" sz="2200" dirty="0" smtClean="0">
                <a:latin typeface="+mn-lt"/>
              </a:rPr>
              <a:t> </a:t>
            </a:r>
            <a:endParaRPr lang="en-US" sz="2200" dirty="0">
              <a:latin typeface="+mn-lt"/>
            </a:endParaRPr>
          </a:p>
        </p:txBody>
      </p:sp>
      <p:graphicFrame>
        <p:nvGraphicFramePr>
          <p:cNvPr id="19" name="Object 18" descr="M left parenthesis i right parenthesis = k s left parenthesis i right parenthesis exclusive or c left parenthesis i right parenthesis."/>
          <p:cNvGraphicFramePr>
            <a:graphicFrameLocks noChangeAspect="1"/>
          </p:cNvGraphicFramePr>
          <p:nvPr>
            <p:extLst>
              <p:ext uri="{D42A27DB-BD31-4B8C-83A1-F6EECF244321}">
                <p14:modId xmlns:p14="http://schemas.microsoft.com/office/powerpoint/2010/main" val="2225729852"/>
              </p:ext>
            </p:extLst>
          </p:nvPr>
        </p:nvGraphicFramePr>
        <p:xfrm>
          <a:off x="1571930" y="5421328"/>
          <a:ext cx="2310107" cy="449882"/>
        </p:xfrm>
        <a:graphic>
          <a:graphicData uri="http://schemas.openxmlformats.org/presentationml/2006/ole">
            <mc:AlternateContent xmlns:mc="http://schemas.openxmlformats.org/markup-compatibility/2006">
              <mc:Choice xmlns:v="urn:schemas-microsoft-com:vml" Requires="v">
                <p:oleObj spid="_x0000_s41138" name="Equation" r:id="rId12" imgW="1180800" imgH="253800" progId="Equation.DSMT4">
                  <p:embed/>
                </p:oleObj>
              </mc:Choice>
              <mc:Fallback>
                <p:oleObj name="Equation" r:id="rId12" imgW="1180800" imgH="253800" progId="Equation.DSMT4">
                  <p:embed/>
                  <p:pic>
                    <p:nvPicPr>
                      <p:cNvPr id="18" name="Object 17"/>
                      <p:cNvPicPr/>
                      <p:nvPr/>
                    </p:nvPicPr>
                    <p:blipFill>
                      <a:blip r:embed="rId13"/>
                      <a:stretch>
                        <a:fillRect/>
                      </a:stretch>
                    </p:blipFill>
                    <p:spPr>
                      <a:xfrm>
                        <a:off x="1571930" y="5421328"/>
                        <a:ext cx="2310107" cy="449882"/>
                      </a:xfrm>
                      <a:prstGeom prst="rect">
                        <a:avLst/>
                      </a:prstGeom>
                    </p:spPr>
                  </p:pic>
                </p:oleObj>
              </mc:Fallback>
            </mc:AlternateContent>
          </a:graphicData>
        </a:graphic>
      </p:graphicFrame>
      <p:sp>
        <p:nvSpPr>
          <p:cNvPr id="9" name="Content Placeholder 8"/>
          <p:cNvSpPr>
            <a:spLocks noGrp="1"/>
          </p:cNvSpPr>
          <p:nvPr>
            <p:ph sz="quarter" idx="18"/>
          </p:nvPr>
        </p:nvSpPr>
        <p:spPr>
          <a:xfrm>
            <a:off x="457201" y="5926828"/>
            <a:ext cx="8229600" cy="415636"/>
          </a:xfrm>
        </p:spPr>
        <p:txBody>
          <a:bodyPr/>
          <a:lstStyle/>
          <a:p>
            <a:pPr indent="-256032"/>
            <a:r>
              <a:rPr lang="en-US" sz="2200" dirty="0" smtClean="0">
                <a:latin typeface="+mn-lt"/>
              </a:rPr>
              <a:t>W</a:t>
            </a:r>
            <a:r>
              <a:rPr lang="en-US" sz="100" dirty="0" smtClean="0">
                <a:latin typeface="+mn-lt"/>
              </a:rPr>
              <a:t> </a:t>
            </a:r>
            <a:r>
              <a:rPr lang="en-US" sz="2200" dirty="0" smtClean="0">
                <a:latin typeface="+mn-lt"/>
              </a:rPr>
              <a:t>E</a:t>
            </a:r>
            <a:r>
              <a:rPr lang="en-US" sz="100" dirty="0" smtClean="0">
                <a:latin typeface="+mn-lt"/>
              </a:rPr>
              <a:t> </a:t>
            </a:r>
            <a:r>
              <a:rPr lang="en-US" sz="2200" dirty="0" smtClean="0">
                <a:latin typeface="+mn-lt"/>
              </a:rPr>
              <a:t>P </a:t>
            </a:r>
            <a:r>
              <a:rPr lang="en-US" sz="2200" dirty="0">
                <a:latin typeface="+mn-lt"/>
              </a:rPr>
              <a:t>uses </a:t>
            </a:r>
            <a:r>
              <a:rPr lang="en-US" sz="2200" dirty="0" smtClean="0">
                <a:latin typeface="+mn-lt"/>
              </a:rPr>
              <a:t>R</a:t>
            </a:r>
            <a:r>
              <a:rPr lang="en-US" sz="100" dirty="0" smtClean="0">
                <a:latin typeface="+mn-lt"/>
              </a:rPr>
              <a:t> </a:t>
            </a:r>
            <a:r>
              <a:rPr lang="en-US" sz="2200" dirty="0" smtClean="0">
                <a:latin typeface="+mn-lt"/>
              </a:rPr>
              <a:t>C4</a:t>
            </a:r>
            <a:endParaRPr lang="en-US" sz="2200" dirty="0">
              <a:latin typeface="+mn-lt"/>
            </a:endParaRPr>
          </a:p>
        </p:txBody>
      </p:sp>
    </p:spTree>
    <p:extLst>
      <p:ext uri="{BB962C8B-B14F-4D97-AF65-F5344CB8AC3E}">
        <p14:creationId xmlns:p14="http://schemas.microsoft.com/office/powerpoint/2010/main" val="10022222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Stream Cipher and Packet Independence</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2862292"/>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recall design goal: each packet separately encrypted</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if for frame n+1, use keystream from where we left off for frame n, then each frame is not separately encrypted</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need to know where we left off for packet n</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W</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approach</a:t>
            </a:r>
            <a:r>
              <a:rPr lang="en-US" sz="2400" dirty="0">
                <a:solidFill>
                  <a:srgbClr val="000000"/>
                </a:solidFill>
                <a:latin typeface="Arial (Body)"/>
                <a:ea typeface="ＭＳ Ｐゴシック" charset="0"/>
              </a:rPr>
              <a:t>: initialize keystream with key + new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V for </a:t>
            </a:r>
            <a:r>
              <a:rPr lang="en-US" sz="2400" dirty="0">
                <a:solidFill>
                  <a:srgbClr val="000000"/>
                </a:solidFill>
                <a:latin typeface="Arial (Body)"/>
                <a:ea typeface="ＭＳ Ｐゴシック" charset="0"/>
              </a:rPr>
              <a:t>each packet</a:t>
            </a:r>
            <a:r>
              <a:rPr lang="en-US" sz="2400" dirty="0" smtClean="0">
                <a:solidFill>
                  <a:srgbClr val="000000"/>
                </a:solidFill>
                <a:latin typeface="Arial (Body)"/>
                <a:ea typeface="ＭＳ Ｐゴシック" charset="0"/>
              </a:rPr>
              <a:t>:</a:t>
            </a:r>
          </a:p>
        </p:txBody>
      </p:sp>
      <p:pic>
        <p:nvPicPr>
          <p:cNvPr id="11" name="Picture 10" descr="A diagram has 3 connected parts. 1, Key + I V sub packet. 2, keystream generator. 3, keystream sub packet."/>
          <p:cNvPicPr>
            <a:picLocks noChangeAspect="1"/>
          </p:cNvPicPr>
          <p:nvPr/>
        </p:nvPicPr>
        <p:blipFill>
          <a:blip r:embed="rId2"/>
          <a:stretch>
            <a:fillRect/>
          </a:stretch>
        </p:blipFill>
        <p:spPr>
          <a:xfrm>
            <a:off x="1353033" y="4750042"/>
            <a:ext cx="6437934" cy="926672"/>
          </a:xfrm>
          <a:prstGeom prst="rect">
            <a:avLst/>
          </a:prstGeom>
        </p:spPr>
      </p:pic>
    </p:spTree>
    <p:extLst>
      <p:ext uri="{BB962C8B-B14F-4D97-AF65-F5344CB8AC3E}">
        <p14:creationId xmlns:p14="http://schemas.microsoft.com/office/powerpoint/2010/main" val="90186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Symmetric K</a:t>
            </a:r>
            <a:r>
              <a:rPr lang="en-US" dirty="0" smtClean="0">
                <a:latin typeface="Times New Roman" panose="02020603050405020304" pitchFamily="18" charset="0"/>
                <a:cs typeface="Times New Roman" panose="02020603050405020304" pitchFamily="18" charset="0"/>
              </a:rPr>
              <a:t>ey Cryptography</a:t>
            </a:r>
            <a:endParaRPr lang="en-US" dirty="0">
              <a:latin typeface="Times New Roman" panose="02020603050405020304" pitchFamily="18" charset="0"/>
              <a:cs typeface="Times New Roman" panose="02020603050405020304" pitchFamily="18" charset="0"/>
            </a:endParaRPr>
          </a:p>
        </p:txBody>
      </p:sp>
      <p:pic>
        <p:nvPicPr>
          <p:cNvPr id="5" name="Picture 4" descr="A diagram connects 2 people, Alice and Bob. Alice uses an encryption algorithm and a K sub A encryption key to send an encrypted plain text message, m, to Bob. Bob’s encryption algorithm uses a decryption key, K sub S, to translate cipher text, k sub s of m, to plain text. M = K sub s left parenthesis K sub s of m right parenthesis."/>
          <p:cNvPicPr>
            <a:picLocks noChangeAspect="1"/>
          </p:cNvPicPr>
          <p:nvPr/>
        </p:nvPicPr>
        <p:blipFill>
          <a:blip r:embed="rId2"/>
          <a:stretch>
            <a:fillRect/>
          </a:stretch>
        </p:blipFill>
        <p:spPr>
          <a:xfrm>
            <a:off x="1030333" y="1688702"/>
            <a:ext cx="7083333" cy="1827459"/>
          </a:xfrm>
          <a:prstGeom prst="rect">
            <a:avLst/>
          </a:prstGeom>
        </p:spPr>
      </p:pic>
      <p:sp>
        <p:nvSpPr>
          <p:cNvPr id="3" name="Text Placeholder 2"/>
          <p:cNvSpPr>
            <a:spLocks noGrp="1"/>
          </p:cNvSpPr>
          <p:nvPr>
            <p:ph type="body" idx="1"/>
          </p:nvPr>
        </p:nvSpPr>
        <p:spPr>
          <a:xfrm>
            <a:off x="457200" y="3707945"/>
            <a:ext cx="8229600" cy="1805751"/>
          </a:xfrm>
        </p:spPr>
        <p:txBody>
          <a:bodyPr/>
          <a:lstStyle/>
          <a:p>
            <a:pPr marL="0" indent="0">
              <a:buFont typeface="Wingdings" charset="0"/>
              <a:buNone/>
              <a:tabLst/>
            </a:pPr>
            <a:r>
              <a:rPr lang="en-US" sz="2400" b="1" dirty="0">
                <a:solidFill>
                  <a:schemeClr val="tx1"/>
                </a:solidFill>
                <a:latin typeface="+mn-lt"/>
              </a:rPr>
              <a:t>symmetric key crypto: </a:t>
            </a:r>
            <a:r>
              <a:rPr lang="en-US" sz="2400" dirty="0">
                <a:latin typeface="+mn-lt"/>
              </a:rPr>
              <a:t>Bob and Alice share </a:t>
            </a:r>
            <a:r>
              <a:rPr lang="en-US" sz="2400" dirty="0" smtClean="0">
                <a:latin typeface="+mn-lt"/>
              </a:rPr>
              <a:t>same (symmetric</a:t>
            </a:r>
            <a:r>
              <a:rPr lang="en-US" sz="2400" dirty="0">
                <a:latin typeface="+mn-lt"/>
              </a:rPr>
              <a:t>) key: </a:t>
            </a:r>
            <a:r>
              <a:rPr lang="en-US" sz="2400" dirty="0" smtClean="0">
                <a:latin typeface="+mn-lt"/>
              </a:rPr>
              <a:t>K</a:t>
            </a:r>
            <a:r>
              <a:rPr lang="en-US" sz="2400" baseline="-25000" dirty="0" smtClean="0">
                <a:latin typeface="+mn-lt"/>
              </a:rPr>
              <a:t>s</a:t>
            </a:r>
            <a:endParaRPr lang="en-US" sz="2400" baseline="-25000" dirty="0">
              <a:latin typeface="+mn-lt"/>
            </a:endParaRPr>
          </a:p>
          <a:p>
            <a:r>
              <a:rPr lang="en-US" sz="2400" dirty="0">
                <a:latin typeface="+mn-lt"/>
              </a:rPr>
              <a:t>e.g., key is knowing substitution pattern in mono alphabetic substitution </a:t>
            </a:r>
            <a:r>
              <a:rPr lang="en-US" sz="2400" dirty="0" smtClean="0">
                <a:latin typeface="+mn-lt"/>
              </a:rPr>
              <a:t>cipher</a:t>
            </a:r>
            <a:endParaRPr lang="en-US" sz="2400" dirty="0">
              <a:latin typeface="+mn-lt"/>
            </a:endParaRPr>
          </a:p>
        </p:txBody>
      </p:sp>
      <p:sp>
        <p:nvSpPr>
          <p:cNvPr id="4" name="Text Placeholder 3"/>
          <p:cNvSpPr>
            <a:spLocks noGrp="1"/>
          </p:cNvSpPr>
          <p:nvPr>
            <p:ph type="body" idx="2"/>
          </p:nvPr>
        </p:nvSpPr>
        <p:spPr>
          <a:xfrm>
            <a:off x="457200" y="5627999"/>
            <a:ext cx="8229600" cy="612467"/>
          </a:xfrm>
        </p:spPr>
        <p:txBody>
          <a:bodyPr/>
          <a:lstStyle/>
          <a:p>
            <a:pPr marL="0" indent="0">
              <a:buNone/>
            </a:pPr>
            <a:r>
              <a:rPr lang="en-US" sz="2400" b="1" dirty="0">
                <a:latin typeface="+mn-lt"/>
              </a:rPr>
              <a:t>Q:</a:t>
            </a:r>
            <a:r>
              <a:rPr lang="en-US" sz="2400" dirty="0">
                <a:latin typeface="+mn-lt"/>
              </a:rPr>
              <a:t> how do Bob and Alice agree on key value?</a:t>
            </a:r>
          </a:p>
        </p:txBody>
      </p:sp>
    </p:spTree>
    <p:extLst>
      <p:ext uri="{BB962C8B-B14F-4D97-AF65-F5344CB8AC3E}">
        <p14:creationId xmlns:p14="http://schemas.microsoft.com/office/powerpoint/2010/main" val="32765697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Encryption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13271" cy="3662511"/>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sender calculates Integrity Check Value (</a:t>
            </a:r>
            <a:r>
              <a:rPr lang="en-US" sz="22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2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200" dirty="0" smtClean="0">
                <a:solidFill>
                  <a:srgbClr val="000000"/>
                </a:solidFill>
                <a:latin typeface="+mn-lt"/>
                <a:ea typeface="ＭＳ Ｐゴシック" charset="0"/>
              </a:rPr>
              <a:t>V</a:t>
            </a:r>
            <a:r>
              <a:rPr lang="en-US" sz="2200" dirty="0">
                <a:solidFill>
                  <a:srgbClr val="000000"/>
                </a:solidFill>
                <a:latin typeface="+mn-lt"/>
                <a:ea typeface="ＭＳ Ｐゴシック" charset="0"/>
              </a:rPr>
              <a:t>, four-byte </a:t>
            </a:r>
            <a:r>
              <a:rPr lang="pt-BR" sz="2200" dirty="0" smtClean="0">
                <a:solidFill>
                  <a:srgbClr val="000000"/>
                </a:solidFill>
                <a:latin typeface="+mn-lt"/>
                <a:ea typeface="ＭＳ Ｐゴシック" charset="0"/>
              </a:rPr>
              <a:t>hash/C</a:t>
            </a:r>
            <a:r>
              <a:rPr lang="pt-BR" sz="100" dirty="0" smtClean="0">
                <a:solidFill>
                  <a:srgbClr val="000000"/>
                </a:solidFill>
                <a:latin typeface="+mn-lt"/>
                <a:ea typeface="ＭＳ Ｐゴシック" charset="0"/>
              </a:rPr>
              <a:t> </a:t>
            </a:r>
            <a:r>
              <a:rPr lang="pt-BR" sz="2200" dirty="0" smtClean="0">
                <a:solidFill>
                  <a:srgbClr val="000000"/>
                </a:solidFill>
                <a:latin typeface="+mn-lt"/>
                <a:ea typeface="ＭＳ Ｐゴシック" charset="0"/>
              </a:rPr>
              <a:t>R</a:t>
            </a:r>
            <a:r>
              <a:rPr lang="pt-BR" sz="100" dirty="0" smtClean="0">
                <a:solidFill>
                  <a:srgbClr val="000000"/>
                </a:solidFill>
                <a:latin typeface="+mn-lt"/>
                <a:ea typeface="ＭＳ Ｐゴシック" charset="0"/>
              </a:rPr>
              <a:t> </a:t>
            </a:r>
            <a:r>
              <a:rPr lang="pt-BR" sz="2200" dirty="0" smtClean="0">
                <a:solidFill>
                  <a:srgbClr val="000000"/>
                </a:solidFill>
                <a:latin typeface="+mn-lt"/>
                <a:ea typeface="ＭＳ Ｐゴシック" charset="0"/>
              </a:rPr>
              <a:t>C </a:t>
            </a:r>
            <a:r>
              <a:rPr lang="en-US" sz="2200" dirty="0" smtClean="0">
                <a:solidFill>
                  <a:srgbClr val="000000"/>
                </a:solidFill>
                <a:latin typeface="+mn-lt"/>
                <a:ea typeface="ＭＳ Ｐゴシック" charset="0"/>
              </a:rPr>
              <a:t>over </a:t>
            </a:r>
            <a:r>
              <a:rPr lang="en-US" sz="2200" dirty="0">
                <a:solidFill>
                  <a:srgbClr val="000000"/>
                </a:solidFill>
                <a:latin typeface="+mn-lt"/>
                <a:ea typeface="ＭＳ Ｐゴシック" charset="0"/>
              </a:rPr>
              <a:t>data</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each side has 104-bit shared key</a:t>
            </a:r>
          </a:p>
          <a:p>
            <a:pPr marL="255651" lvl="0" indent="-255651" eaLnBrk="0" fontAlgn="base" hangingPunct="0">
              <a:spcAft>
                <a:spcPct val="0"/>
              </a:spcAft>
            </a:pPr>
            <a:r>
              <a:rPr lang="en-US" sz="2200" dirty="0">
                <a:solidFill>
                  <a:srgbClr val="000000"/>
                </a:solidFill>
                <a:latin typeface="+mn-lt"/>
                <a:ea typeface="ＭＳ Ｐゴシック" charset="0"/>
              </a:rPr>
              <a:t>sender creates 24-bit initialization vector</a:t>
            </a:r>
            <a:r>
              <a:rPr lang="en-US" sz="2400" dirty="0">
                <a:solidFill>
                  <a:srgbClr val="000000"/>
                </a:solidFill>
                <a:latin typeface="+mn-lt"/>
                <a:ea typeface="ＭＳ Ｐゴシック" charset="0"/>
              </a:rPr>
              <a:t> </a:t>
            </a:r>
            <a:r>
              <a:rPr lang="en-US" sz="2400" dirty="0" smtClean="0">
                <a:solidFill>
                  <a:srgbClr val="000000"/>
                </a:solidFill>
                <a:latin typeface="+mn-lt"/>
                <a:ea typeface="ＭＳ Ｐゴシック" charset="0"/>
              </a:rPr>
              <a:t>(</a:t>
            </a:r>
            <a:r>
              <a:rPr lang="en-US" sz="2200" dirty="0" smtClean="0">
                <a:latin typeface="+mn-lt"/>
              </a:rPr>
              <a:t>I</a:t>
            </a:r>
            <a:r>
              <a:rPr lang="en-US" sz="100" dirty="0" smtClean="0">
                <a:latin typeface="+mn-lt"/>
              </a:rPr>
              <a:t> </a:t>
            </a:r>
            <a:r>
              <a:rPr lang="en-US" sz="2200" dirty="0" smtClean="0">
                <a:latin typeface="+mn-lt"/>
              </a:rPr>
              <a:t>V</a:t>
            </a:r>
            <a:r>
              <a:rPr lang="en-US" sz="2200" dirty="0" smtClean="0">
                <a:solidFill>
                  <a:srgbClr val="000000"/>
                </a:solidFill>
                <a:latin typeface="+mn-lt"/>
                <a:ea typeface="ＭＳ Ｐゴシック" charset="0"/>
              </a:rPr>
              <a:t>), </a:t>
            </a:r>
            <a:r>
              <a:rPr lang="en-US" sz="2200" dirty="0">
                <a:solidFill>
                  <a:srgbClr val="000000"/>
                </a:solidFill>
                <a:latin typeface="+mn-lt"/>
                <a:ea typeface="ＭＳ Ｐゴシック" charset="0"/>
              </a:rPr>
              <a:t>appends to key: gives 128-bit key</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sender also appends </a:t>
            </a:r>
            <a:r>
              <a:rPr lang="en-US" sz="2200" dirty="0" smtClean="0">
                <a:solidFill>
                  <a:srgbClr val="000000"/>
                </a:solidFill>
                <a:latin typeface="+mn-lt"/>
                <a:ea typeface="ＭＳ Ｐゴシック" charset="0"/>
              </a:rPr>
              <a:t>keyI</a:t>
            </a:r>
            <a:r>
              <a:rPr lang="en-US" sz="100" dirty="0" smtClean="0">
                <a:solidFill>
                  <a:srgbClr val="000000"/>
                </a:solidFill>
                <a:latin typeface="+mn-lt"/>
                <a:ea typeface="ＭＳ Ｐゴシック" charset="0"/>
              </a:rPr>
              <a:t> </a:t>
            </a:r>
            <a:r>
              <a:rPr lang="en-US" sz="2200" dirty="0" smtClean="0">
                <a:solidFill>
                  <a:srgbClr val="000000"/>
                </a:solidFill>
                <a:latin typeface="+mn-lt"/>
                <a:ea typeface="ＭＳ Ｐゴシック" charset="0"/>
              </a:rPr>
              <a:t>D </a:t>
            </a:r>
            <a:r>
              <a:rPr lang="en-US" sz="2200" dirty="0">
                <a:solidFill>
                  <a:srgbClr val="000000"/>
                </a:solidFill>
                <a:latin typeface="+mn-lt"/>
                <a:ea typeface="ＭＳ Ｐゴシック" charset="0"/>
              </a:rPr>
              <a:t>(in 8-bit field</a:t>
            </a:r>
            <a:r>
              <a:rPr lang="en-US" sz="2200" dirty="0" smtClean="0">
                <a:solidFill>
                  <a:srgbClr val="000000"/>
                </a:solidFill>
                <a:latin typeface="+mn-lt"/>
                <a:ea typeface="ＭＳ Ｐゴシック" charset="0"/>
              </a:rPr>
              <a:t>)</a:t>
            </a:r>
          </a:p>
          <a:p>
            <a:pPr marL="255651" indent="-255651" eaLnBrk="0" fontAlgn="base" hangingPunct="0">
              <a:spcAft>
                <a:spcPct val="0"/>
              </a:spcAft>
            </a:pPr>
            <a:r>
              <a:rPr lang="en-US" sz="2200" dirty="0">
                <a:solidFill>
                  <a:srgbClr val="000000"/>
                </a:solidFill>
                <a:latin typeface="+mn-lt"/>
                <a:ea typeface="ＭＳ Ｐゴシック" charset="0"/>
              </a:rPr>
              <a:t>128-bit key inputted into pseudo random number generator to get </a:t>
            </a:r>
            <a:r>
              <a:rPr lang="en-US" sz="2200" dirty="0" smtClean="0">
                <a:solidFill>
                  <a:srgbClr val="000000"/>
                </a:solidFill>
                <a:latin typeface="+mn-lt"/>
                <a:ea typeface="ＭＳ Ｐゴシック" charset="0"/>
              </a:rPr>
              <a:t>keystream</a:t>
            </a:r>
            <a:endParaRPr lang="en-US" sz="2200" dirty="0">
              <a:solidFill>
                <a:srgbClr val="000000"/>
              </a:solidFill>
              <a:latin typeface="+mn-lt"/>
              <a:ea typeface="ＭＳ Ｐゴシック" charset="0"/>
            </a:endParaRPr>
          </a:p>
        </p:txBody>
      </p:sp>
    </p:spTree>
    <p:extLst>
      <p:ext uri="{BB962C8B-B14F-4D97-AF65-F5344CB8AC3E}">
        <p14:creationId xmlns:p14="http://schemas.microsoft.com/office/powerpoint/2010/main" val="40642429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Encryption </a:t>
            </a:r>
            <a:r>
              <a:rPr lang="en-US" sz="2000" b="0" dirty="0" smtClean="0">
                <a:latin typeface="Times New Roman" panose="02020603050405020304" pitchFamily="18" charset="0"/>
                <a:ea typeface="ＭＳ Ｐゴシック" charset="0"/>
              </a:rPr>
              <a:t>(2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210823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data </a:t>
            </a:r>
            <a:r>
              <a:rPr lang="en-US" sz="2200" dirty="0">
                <a:solidFill>
                  <a:srgbClr val="000000"/>
                </a:solidFill>
                <a:latin typeface="Arial (Body)"/>
                <a:ea typeface="ＭＳ Ｐゴシック" charset="0"/>
              </a:rPr>
              <a:t>in frame +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V is </a:t>
            </a:r>
            <a:r>
              <a:rPr lang="en-US" sz="2200" dirty="0">
                <a:solidFill>
                  <a:srgbClr val="000000"/>
                </a:solidFill>
                <a:latin typeface="Arial (Body)"/>
                <a:ea typeface="ＭＳ Ｐゴシック" charset="0"/>
              </a:rPr>
              <a:t>encrypted with </a:t>
            </a:r>
            <a:r>
              <a:rPr lang="en-US" sz="2200" dirty="0" smtClean="0">
                <a:solidFill>
                  <a:srgbClr val="000000"/>
                </a:solidFill>
                <a:latin typeface="Arial (Body)"/>
                <a:ea typeface="ＭＳ Ｐゴシック" charset="0"/>
              </a:rPr>
              <a:t>R</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C4</a:t>
            </a:r>
            <a:r>
              <a:rPr lang="en-US" sz="2200" dirty="0">
                <a:solidFill>
                  <a:srgbClr val="000000"/>
                </a:solidFill>
                <a:latin typeface="Arial (Body)"/>
                <a:ea typeface="ＭＳ Ｐゴシック" charset="0"/>
              </a:rPr>
              <a:t>:</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bytes of keystream are </a:t>
            </a:r>
            <a:r>
              <a:rPr lang="en-US" sz="2200" dirty="0" smtClean="0">
                <a:solidFill>
                  <a:srgbClr val="000000"/>
                </a:solidFill>
                <a:latin typeface="Arial (Body)"/>
                <a:ea typeface="ＭＳ Ｐゴシック" charset="0"/>
              </a:rPr>
              <a:t>X</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O</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Red </a:t>
            </a:r>
            <a:r>
              <a:rPr lang="en-US" sz="2200" dirty="0">
                <a:solidFill>
                  <a:srgbClr val="000000"/>
                </a:solidFill>
                <a:latin typeface="Arial (Body)"/>
                <a:ea typeface="ＭＳ Ｐゴシック" charset="0"/>
              </a:rPr>
              <a:t>with bytes of data &amp;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V</a:t>
            </a:r>
            <a:endParaRPr lang="en-US"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V &amp; keyI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D </a:t>
            </a:r>
            <a:r>
              <a:rPr lang="en-US" sz="2200" dirty="0">
                <a:solidFill>
                  <a:srgbClr val="000000"/>
                </a:solidFill>
                <a:latin typeface="Arial (Body)"/>
                <a:ea typeface="ＭＳ Ｐゴシック" charset="0"/>
              </a:rPr>
              <a:t>are appended to encrypted data to create payload</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payload inserted into 802.11 </a:t>
            </a:r>
            <a:r>
              <a:rPr lang="en-US" sz="2200" dirty="0" smtClean="0">
                <a:solidFill>
                  <a:srgbClr val="000000"/>
                </a:solidFill>
                <a:latin typeface="Arial (Body)"/>
                <a:ea typeface="ＭＳ Ｐゴシック" charset="0"/>
              </a:rPr>
              <a:t>frame</a:t>
            </a:r>
          </a:p>
        </p:txBody>
      </p:sp>
      <p:pic>
        <p:nvPicPr>
          <p:cNvPr id="4" name="Picture 3" descr="A bar has 4 parts. Part 3 is the longest. Encrypted, parts 3 and 4. M A C payload, parts 1 through 4. Part 1, I V. Part 2, Key I D. Part 3, data. Part 4, I C V."/>
          <p:cNvPicPr>
            <a:picLocks noChangeAspect="1"/>
          </p:cNvPicPr>
          <p:nvPr/>
        </p:nvPicPr>
        <p:blipFill>
          <a:blip r:embed="rId2"/>
          <a:stretch>
            <a:fillRect/>
          </a:stretch>
        </p:blipFill>
        <p:spPr>
          <a:xfrm>
            <a:off x="2276657" y="3995989"/>
            <a:ext cx="4590686" cy="1713124"/>
          </a:xfrm>
          <a:prstGeom prst="rect">
            <a:avLst/>
          </a:prstGeom>
        </p:spPr>
      </p:pic>
    </p:spTree>
    <p:extLst>
      <p:ext uri="{BB962C8B-B14F-4D97-AF65-F5344CB8AC3E}">
        <p14:creationId xmlns:p14="http://schemas.microsoft.com/office/powerpoint/2010/main" val="5672375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Encryption 2</a:t>
            </a:r>
            <a:endParaRPr lang="en-US" dirty="0">
              <a:latin typeface="Times New Roman" panose="02020603050405020304" pitchFamily="18" charset="0"/>
              <a:ea typeface="ＭＳ Ｐゴシック" charset="0"/>
            </a:endParaRPr>
          </a:p>
        </p:txBody>
      </p:sp>
      <p:pic>
        <p:nvPicPr>
          <p:cNvPr id="5" name="Picture 4" descr="A diagram has a bar at the top, key sequence generator, for give K sub s, I V. Below the bar are 6 arrows drawing down with 3 parts each. Beside the diagram is a bar with 3 parts. 1, 802 period 11 header. 2, I V. 3, W E P encrypted data plus C R C. I V, per frame, the top bar, and part 2 of bar 2. K sub S, 40 bit secret symmetric, top bar. Parts 1 of the 6 arrows. 1, K sub 1 to the I V power. 2, K sub 2 to the I V power. 3, K sub 3 to the I V power. 4, K sub N to the I V power. 5, K sub N + 1 to the I V power. 6, K sub N + 4 to the I V power. Parts 2. 1, d sub 1. 2, d sub 2. 3, d sub 3. 4, d sub N. 5, C R C sub 1. 6, C R C 4. These parts are plaintext frame data plus C R C. Parts 3. 1, C sub 1. 2, C sub 2. 3, C sub 3. 4, C sub N. 5, C sub N + 1. 6, C sub N + 4. These parts point to bar 2 part 3, W E P encrypted data plus C R C."/>
          <p:cNvPicPr>
            <a:picLocks noChangeAspect="1"/>
          </p:cNvPicPr>
          <p:nvPr/>
        </p:nvPicPr>
        <p:blipFill>
          <a:blip r:embed="rId2"/>
          <a:stretch>
            <a:fillRect/>
          </a:stretch>
        </p:blipFill>
        <p:spPr>
          <a:xfrm>
            <a:off x="617233" y="2311326"/>
            <a:ext cx="7909534" cy="1979783"/>
          </a:xfrm>
          <a:prstGeom prst="rect">
            <a:avLst/>
          </a:prstGeom>
        </p:spPr>
      </p:pic>
      <p:sp>
        <p:nvSpPr>
          <p:cNvPr id="3" name="Content Placeholder 2"/>
          <p:cNvSpPr>
            <a:spLocks noGrp="1"/>
          </p:cNvSpPr>
          <p:nvPr>
            <p:ph idx="1"/>
          </p:nvPr>
        </p:nvSpPr>
        <p:spPr>
          <a:xfrm>
            <a:off x="3263447" y="4632187"/>
            <a:ext cx="3104695" cy="923299"/>
          </a:xfrm>
        </p:spPr>
        <p:txBody>
          <a:bodyPr wrap="square" lIns="91425" tIns="91425" rIns="91425" bIns="91425">
            <a:spAutoFit/>
          </a:bodyPr>
          <a:lstStyle/>
          <a:p>
            <a:pPr marL="0" lvl="0" indent="0" eaLnBrk="0" fontAlgn="base" hangingPunct="0">
              <a:spcAft>
                <a:spcPct val="0"/>
              </a:spcAft>
              <a:buNone/>
            </a:pPr>
            <a:r>
              <a:rPr lang="en-US" sz="2400" b="1" kern="1200" dirty="0">
                <a:solidFill>
                  <a:srgbClr val="000000"/>
                </a:solidFill>
                <a:latin typeface="Arial (Body)"/>
                <a:ea typeface="ＭＳ Ｐゴシック" charset="0"/>
                <a:cs typeface="Gill Sans MT" charset="0"/>
              </a:rPr>
              <a:t>new </a:t>
            </a:r>
            <a:r>
              <a:rPr lang="en-US" sz="2400" b="1" kern="1200" dirty="0" smtClean="0">
                <a:solidFill>
                  <a:srgbClr val="000000"/>
                </a:solidFill>
                <a:latin typeface="Arial (Body)"/>
                <a:ea typeface="ＭＳ Ｐゴシック" charset="0"/>
                <a:cs typeface="Gill Sans MT" charset="0"/>
              </a:rPr>
              <a:t>I</a:t>
            </a:r>
            <a:r>
              <a:rPr lang="en-US" sz="100" b="1" kern="1200" dirty="0" smtClean="0">
                <a:solidFill>
                  <a:srgbClr val="000000"/>
                </a:solidFill>
                <a:latin typeface="Arial (Body)"/>
                <a:ea typeface="ＭＳ Ｐゴシック" charset="0"/>
                <a:cs typeface="Gill Sans MT" charset="0"/>
              </a:rPr>
              <a:t> </a:t>
            </a:r>
            <a:r>
              <a:rPr lang="en-US" sz="2400" b="1" kern="1200" dirty="0" smtClean="0">
                <a:solidFill>
                  <a:srgbClr val="000000"/>
                </a:solidFill>
                <a:latin typeface="Arial (Body)"/>
                <a:ea typeface="ＭＳ Ｐゴシック" charset="0"/>
                <a:cs typeface="Gill Sans MT" charset="0"/>
              </a:rPr>
              <a:t>V for </a:t>
            </a:r>
            <a:r>
              <a:rPr lang="en-US" sz="2400" b="1" kern="1200" dirty="0">
                <a:solidFill>
                  <a:srgbClr val="000000"/>
                </a:solidFill>
                <a:latin typeface="Arial (Body)"/>
                <a:ea typeface="ＭＳ Ｐゴシック" charset="0"/>
                <a:cs typeface="Gill Sans MT" charset="0"/>
              </a:rPr>
              <a:t>each </a:t>
            </a:r>
            <a:r>
              <a:rPr lang="en-US" sz="2400" b="1" kern="1200" dirty="0" smtClean="0">
                <a:solidFill>
                  <a:srgbClr val="000000"/>
                </a:solidFill>
                <a:latin typeface="Arial (Body)"/>
                <a:ea typeface="ＭＳ Ｐゴシック" charset="0"/>
                <a:cs typeface="Gill Sans MT" charset="0"/>
              </a:rPr>
              <a:t>frame</a:t>
            </a:r>
            <a:endParaRPr lang="en-US" sz="2400" b="1" kern="1200" dirty="0">
              <a:solidFill>
                <a:srgbClr val="000000"/>
              </a:solidFill>
              <a:latin typeface="Arial (Body)"/>
              <a:ea typeface="ＭＳ Ｐゴシック" charset="0"/>
              <a:cs typeface="Gill Sans MT" charset="0"/>
            </a:endParaRPr>
          </a:p>
        </p:txBody>
      </p:sp>
    </p:spTree>
    <p:extLst>
      <p:ext uri="{BB962C8B-B14F-4D97-AF65-F5344CB8AC3E}">
        <p14:creationId xmlns:p14="http://schemas.microsoft.com/office/powerpoint/2010/main" val="8794324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Decryption Overview</a:t>
            </a:r>
            <a:endParaRPr lang="en-US" dirty="0">
              <a:latin typeface="Times New Roman" panose="02020603050405020304" pitchFamily="18" charset="0"/>
              <a:ea typeface="ＭＳ Ｐゴシック" charset="0"/>
            </a:endParaRPr>
          </a:p>
        </p:txBody>
      </p:sp>
      <p:pic>
        <p:nvPicPr>
          <p:cNvPr id="5" name="Picture 4" descr="A bar has 4 parts. Part 3 is the longest. Encrypted, parts 3 and 4. M A C payload, parts 1 through 4. Part 1, I V. Part 2, Key I D. Part 3, data. Part 4, I C V."/>
          <p:cNvPicPr>
            <a:picLocks noChangeAspect="1"/>
          </p:cNvPicPr>
          <p:nvPr/>
        </p:nvPicPr>
        <p:blipFill>
          <a:blip r:embed="rId2"/>
          <a:stretch>
            <a:fillRect/>
          </a:stretch>
        </p:blipFill>
        <p:spPr>
          <a:xfrm>
            <a:off x="2302401" y="1432939"/>
            <a:ext cx="4539197" cy="1696162"/>
          </a:xfrm>
          <a:prstGeom prst="rect">
            <a:avLst/>
          </a:prstGeom>
        </p:spPr>
      </p:pic>
      <p:sp>
        <p:nvSpPr>
          <p:cNvPr id="3" name="Content Placeholder 2"/>
          <p:cNvSpPr>
            <a:spLocks noGrp="1"/>
          </p:cNvSpPr>
          <p:nvPr>
            <p:ph type="body" idx="1"/>
          </p:nvPr>
        </p:nvSpPr>
        <p:spPr>
          <a:xfrm>
            <a:off x="457200" y="3249390"/>
            <a:ext cx="8229600" cy="2993097"/>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receiver extracts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V</a:t>
            </a:r>
            <a:endParaRPr lang="en-US" sz="20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inputs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V, </a:t>
            </a:r>
            <a:r>
              <a:rPr lang="en-US" sz="2000" dirty="0">
                <a:solidFill>
                  <a:srgbClr val="000000"/>
                </a:solidFill>
                <a:latin typeface="Arial (Body)"/>
                <a:ea typeface="ＭＳ Ｐゴシック" charset="0"/>
              </a:rPr>
              <a:t>shared secret key into pseudo random generator, gets keystream</a:t>
            </a:r>
          </a:p>
          <a:p>
            <a:pPr marL="255651" lvl="0" indent="-255651"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X</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O</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Rs </a:t>
            </a:r>
            <a:r>
              <a:rPr lang="en-US" sz="2000" dirty="0">
                <a:solidFill>
                  <a:srgbClr val="000000"/>
                </a:solidFill>
                <a:latin typeface="Arial (Body)"/>
                <a:ea typeface="ＭＳ Ｐゴシック" charset="0"/>
              </a:rPr>
              <a:t>keystream with encrypted data to decrypt data +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V</a:t>
            </a:r>
            <a:endParaRPr lang="en-US" sz="20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verifies integrity of data with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V</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note: message integrity approach used here is different from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a:t>
            </a:r>
            <a:r>
              <a:rPr lang="en-US" sz="2000" dirty="0">
                <a:solidFill>
                  <a:srgbClr val="000000"/>
                </a:solidFill>
                <a:latin typeface="Arial (Body)"/>
                <a:ea typeface="ＭＳ Ｐゴシック" charset="0"/>
              </a:rPr>
              <a:t>message authentication code) and signatures (using </a:t>
            </a:r>
            <a:r>
              <a:rPr lang="en-US" sz="20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I).</a:t>
            </a:r>
            <a:endParaRPr lang="en-US" sz="2000" dirty="0">
              <a:solidFill>
                <a:srgbClr val="000000"/>
              </a:solidFill>
              <a:latin typeface="Arial (Body)"/>
              <a:ea typeface="ＭＳ Ｐゴシック" charset="0"/>
            </a:endParaRPr>
          </a:p>
        </p:txBody>
      </p:sp>
    </p:spTree>
    <p:extLst>
      <p:ext uri="{BB962C8B-B14F-4D97-AF65-F5344CB8AC3E}">
        <p14:creationId xmlns:p14="http://schemas.microsoft.com/office/powerpoint/2010/main" val="3337214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End-Point Authentication </a:t>
            </a:r>
            <a:r>
              <a:rPr lang="en-US" dirty="0" smtClean="0">
                <a:latin typeface="Times New Roman" panose="02020603050405020304" pitchFamily="18" charset="0"/>
                <a:ea typeface="ＭＳ Ｐゴシック" charset="0"/>
              </a:rPr>
              <a:t>W/ </a:t>
            </a:r>
            <a:r>
              <a:rPr lang="en-US" dirty="0">
                <a:latin typeface="Times New Roman" panose="02020603050405020304" pitchFamily="18" charset="0"/>
                <a:ea typeface="ＭＳ Ｐゴシック" charset="0"/>
              </a:rPr>
              <a:t>Nonce</a:t>
            </a:r>
            <a:endParaRPr lang="en-US" dirty="0"/>
          </a:p>
        </p:txBody>
      </p:sp>
      <p:sp>
        <p:nvSpPr>
          <p:cNvPr id="3" name="Text Placeholder 2"/>
          <p:cNvSpPr>
            <a:spLocks noGrp="1"/>
          </p:cNvSpPr>
          <p:nvPr>
            <p:ph type="body" idx="1"/>
          </p:nvPr>
        </p:nvSpPr>
        <p:spPr>
          <a:xfrm>
            <a:off x="457200" y="1600201"/>
            <a:ext cx="8229600" cy="1600200"/>
          </a:xfrm>
        </p:spPr>
        <p:txBody>
          <a:bodyPr/>
          <a:lstStyle/>
          <a:p>
            <a:pPr marL="0" indent="0">
              <a:buNone/>
            </a:pPr>
            <a:r>
              <a:rPr lang="en-US" sz="2400" b="1" dirty="0">
                <a:solidFill>
                  <a:schemeClr val="tx1"/>
                </a:solidFill>
                <a:latin typeface="+mn-lt"/>
                <a:cs typeface="Gill Sans MT" charset="0"/>
              </a:rPr>
              <a:t>Nonce: </a:t>
            </a:r>
            <a:r>
              <a:rPr lang="en-US" sz="2400" dirty="0">
                <a:latin typeface="+mn-lt"/>
                <a:cs typeface="Gill Sans MT" charset="0"/>
              </a:rPr>
              <a:t>number (R) used only </a:t>
            </a:r>
            <a:r>
              <a:rPr lang="en-US" sz="2400" b="1" dirty="0">
                <a:latin typeface="+mn-lt"/>
                <a:cs typeface="Gill Sans MT" charset="0"/>
              </a:rPr>
              <a:t>once –in-a-lifetime</a:t>
            </a:r>
          </a:p>
          <a:p>
            <a:pPr marL="0" indent="0">
              <a:buNone/>
            </a:pPr>
            <a:r>
              <a:rPr lang="en-US" sz="2400" b="1" dirty="0">
                <a:solidFill>
                  <a:schemeClr val="tx1"/>
                </a:solidFill>
                <a:latin typeface="+mn-lt"/>
                <a:cs typeface="Gill Sans MT" charset="0"/>
              </a:rPr>
              <a:t>How to prove Alice </a:t>
            </a:r>
            <a:r>
              <a:rPr lang="en-US" sz="2400" b="1" dirty="0" smtClean="0">
                <a:solidFill>
                  <a:schemeClr val="tx1"/>
                </a:solidFill>
                <a:latin typeface="+mn-lt"/>
                <a:cs typeface="Gill Sans MT" charset="0"/>
              </a:rPr>
              <a:t>“</a:t>
            </a:r>
            <a:r>
              <a:rPr lang="en-US" altLang="ja-JP" sz="2400" b="1" dirty="0" smtClean="0">
                <a:solidFill>
                  <a:schemeClr val="tx1"/>
                </a:solidFill>
                <a:latin typeface="+mn-lt"/>
                <a:cs typeface="Gill Sans MT" charset="0"/>
              </a:rPr>
              <a:t>live”: </a:t>
            </a:r>
            <a:r>
              <a:rPr lang="en-US" altLang="ja-JP" sz="2400" dirty="0" smtClean="0">
                <a:latin typeface="+mn-lt"/>
                <a:cs typeface="Gill Sans MT" charset="0"/>
              </a:rPr>
              <a:t>Bob </a:t>
            </a:r>
            <a:r>
              <a:rPr lang="en-US" altLang="ja-JP" sz="2400" dirty="0">
                <a:latin typeface="+mn-lt"/>
                <a:cs typeface="Gill Sans MT" charset="0"/>
              </a:rPr>
              <a:t>sends Alice </a:t>
            </a:r>
            <a:r>
              <a:rPr lang="en-US" altLang="ja-JP" sz="2400" b="1" dirty="0">
                <a:solidFill>
                  <a:schemeClr val="tx1"/>
                </a:solidFill>
                <a:latin typeface="+mn-lt"/>
                <a:cs typeface="Gill Sans MT" charset="0"/>
              </a:rPr>
              <a:t>nonce, </a:t>
            </a:r>
            <a:r>
              <a:rPr lang="en-US" altLang="ja-JP" sz="2400" dirty="0">
                <a:latin typeface="+mn-lt"/>
                <a:cs typeface="Gill Sans MT" charset="0"/>
              </a:rPr>
              <a:t>R</a:t>
            </a:r>
            <a:r>
              <a:rPr lang="en-US" altLang="ja-JP" sz="2400" dirty="0" smtClean="0">
                <a:latin typeface="+mn-lt"/>
                <a:cs typeface="Gill Sans MT" charset="0"/>
              </a:rPr>
              <a:t>. Alice </a:t>
            </a:r>
            <a:r>
              <a:rPr lang="en-US" sz="2400" dirty="0" smtClean="0">
                <a:latin typeface="+mn-lt"/>
                <a:cs typeface="Gill Sans MT" charset="0"/>
              </a:rPr>
              <a:t>must </a:t>
            </a:r>
            <a:r>
              <a:rPr lang="en-US" sz="2400" dirty="0">
                <a:latin typeface="+mn-lt"/>
                <a:cs typeface="Gill Sans MT" charset="0"/>
              </a:rPr>
              <a:t>return R, encrypted with shared secret </a:t>
            </a:r>
            <a:r>
              <a:rPr lang="en-US" sz="2400" dirty="0" smtClean="0">
                <a:latin typeface="+mn-lt"/>
                <a:cs typeface="Gill Sans MT" charset="0"/>
              </a:rPr>
              <a:t>key</a:t>
            </a:r>
            <a:endParaRPr lang="en-US" sz="2400" dirty="0">
              <a:latin typeface="+mn-lt"/>
              <a:cs typeface="Gill Sans MT" charset="0"/>
            </a:endParaRPr>
          </a:p>
        </p:txBody>
      </p:sp>
      <p:pic>
        <p:nvPicPr>
          <p:cNvPr id="4" name="Picture 3" descr="Alice and Bob are beside each other. There are 3 arrows bouncing between them like zig zags. Alice, arrow 1. I am Alice. Bob, arrow 2. R. Alice, arrow 3. K sub A minus B, left parenthesis R right parenthesis. Arrow points to, Alice is live, and only Alice knows key to encrypt nonce, so it must be Alice."/>
          <p:cNvPicPr>
            <a:picLocks noChangeAspect="1"/>
          </p:cNvPicPr>
          <p:nvPr/>
        </p:nvPicPr>
        <p:blipFill>
          <a:blip r:embed="rId2"/>
          <a:stretch>
            <a:fillRect/>
          </a:stretch>
        </p:blipFill>
        <p:spPr>
          <a:xfrm>
            <a:off x="1346603" y="3455294"/>
            <a:ext cx="6450793" cy="2641270"/>
          </a:xfrm>
          <a:prstGeom prst="rect">
            <a:avLst/>
          </a:prstGeom>
        </p:spPr>
      </p:pic>
    </p:spTree>
    <p:extLst>
      <p:ext uri="{BB962C8B-B14F-4D97-AF65-F5344CB8AC3E}">
        <p14:creationId xmlns:p14="http://schemas.microsoft.com/office/powerpoint/2010/main" val="31164541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W</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E</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P Authentication</a:t>
            </a:r>
            <a:endParaRPr lang="en-US" dirty="0"/>
          </a:p>
        </p:txBody>
      </p:sp>
      <p:pic>
        <p:nvPicPr>
          <p:cNvPr id="4" name="Picture 3" descr="A laptop and wifi router are beside each other. There are 4 arrows between them. Laptop, arrow 1. Authentication request. Router, arrow 2. Nonce, 128 bytes. Laptop, arrow 3. Nonce encrypted shared key. Router, arrow 4. Success if decrypted value equals nonce."/>
          <p:cNvPicPr>
            <a:picLocks noChangeAspect="1"/>
          </p:cNvPicPr>
          <p:nvPr/>
        </p:nvPicPr>
        <p:blipFill>
          <a:blip r:embed="rId2"/>
          <a:stretch>
            <a:fillRect/>
          </a:stretch>
        </p:blipFill>
        <p:spPr>
          <a:xfrm>
            <a:off x="1693621" y="1489819"/>
            <a:ext cx="5756757" cy="2431483"/>
          </a:xfrm>
          <a:prstGeom prst="rect">
            <a:avLst/>
          </a:prstGeom>
        </p:spPr>
      </p:pic>
      <p:sp>
        <p:nvSpPr>
          <p:cNvPr id="3" name="Text Placeholder 2"/>
          <p:cNvSpPr>
            <a:spLocks noGrp="1"/>
          </p:cNvSpPr>
          <p:nvPr>
            <p:ph type="body" idx="1"/>
          </p:nvPr>
        </p:nvSpPr>
        <p:spPr>
          <a:xfrm>
            <a:off x="457200" y="4098471"/>
            <a:ext cx="8229600" cy="2027692"/>
          </a:xfrm>
        </p:spPr>
        <p:txBody>
          <a:bodyPr/>
          <a:lstStyle/>
          <a:p>
            <a:pPr marL="0" indent="0">
              <a:buClr>
                <a:schemeClr val="tx2"/>
              </a:buClr>
              <a:buSzPct val="74000"/>
              <a:buNone/>
              <a:defRPr/>
            </a:pPr>
            <a:r>
              <a:rPr lang="en-US" sz="2200" b="1" dirty="0">
                <a:solidFill>
                  <a:schemeClr val="tx1"/>
                </a:solidFill>
                <a:latin typeface="+mn-lt"/>
                <a:cs typeface="Gill Sans MT"/>
              </a:rPr>
              <a:t>Notes:</a:t>
            </a:r>
          </a:p>
          <a:p>
            <a:pPr>
              <a:buClr>
                <a:schemeClr val="tx2"/>
              </a:buClr>
              <a:defRPr/>
            </a:pPr>
            <a:r>
              <a:rPr lang="en-US" sz="2200" dirty="0">
                <a:latin typeface="+mn-lt"/>
                <a:cs typeface="Gill Sans MT"/>
              </a:rPr>
              <a:t>not all </a:t>
            </a:r>
            <a:r>
              <a:rPr lang="en-US" sz="2200" dirty="0" smtClean="0">
                <a:latin typeface="+mn-lt"/>
                <a:cs typeface="Gill Sans MT"/>
              </a:rPr>
              <a:t>A</a:t>
            </a:r>
            <a:r>
              <a:rPr lang="en-US" sz="100" dirty="0" smtClean="0">
                <a:latin typeface="+mn-lt"/>
                <a:cs typeface="Gill Sans MT"/>
              </a:rPr>
              <a:t> </a:t>
            </a:r>
            <a:r>
              <a:rPr lang="en-US" sz="2200" dirty="0" smtClean="0">
                <a:latin typeface="+mn-lt"/>
                <a:cs typeface="Gill Sans MT"/>
              </a:rPr>
              <a:t>Ps </a:t>
            </a:r>
            <a:r>
              <a:rPr lang="en-US" sz="2200" dirty="0">
                <a:latin typeface="+mn-lt"/>
                <a:cs typeface="Gill Sans MT"/>
              </a:rPr>
              <a:t>do it, even if </a:t>
            </a:r>
            <a:r>
              <a:rPr lang="en-US" sz="2200" dirty="0" smtClean="0">
                <a:latin typeface="+mn-lt"/>
                <a:cs typeface="Gill Sans MT"/>
              </a:rPr>
              <a:t>W</a:t>
            </a:r>
            <a:r>
              <a:rPr lang="en-US" sz="100" dirty="0" smtClean="0">
                <a:latin typeface="+mn-lt"/>
                <a:cs typeface="Gill Sans MT"/>
              </a:rPr>
              <a:t> </a:t>
            </a:r>
            <a:r>
              <a:rPr lang="en-US" sz="2200" dirty="0" smtClean="0">
                <a:latin typeface="+mn-lt"/>
                <a:cs typeface="Gill Sans MT"/>
              </a:rPr>
              <a:t>E</a:t>
            </a:r>
            <a:r>
              <a:rPr lang="en-US" sz="100" dirty="0" smtClean="0">
                <a:latin typeface="+mn-lt"/>
                <a:cs typeface="Gill Sans MT"/>
              </a:rPr>
              <a:t> </a:t>
            </a:r>
            <a:r>
              <a:rPr lang="en-US" sz="2200" dirty="0" smtClean="0">
                <a:latin typeface="+mn-lt"/>
                <a:cs typeface="Gill Sans MT"/>
              </a:rPr>
              <a:t>P </a:t>
            </a:r>
            <a:r>
              <a:rPr lang="en-US" sz="2200" dirty="0">
                <a:latin typeface="+mn-lt"/>
                <a:cs typeface="Gill Sans MT"/>
              </a:rPr>
              <a:t>is being used</a:t>
            </a:r>
          </a:p>
          <a:p>
            <a:pPr>
              <a:buClr>
                <a:schemeClr val="tx2"/>
              </a:buClr>
              <a:defRPr/>
            </a:pPr>
            <a:r>
              <a:rPr lang="en-US" sz="2200" dirty="0" smtClean="0">
                <a:latin typeface="+mn-lt"/>
                <a:cs typeface="Gill Sans MT"/>
              </a:rPr>
              <a:t>A</a:t>
            </a:r>
            <a:r>
              <a:rPr lang="en-US" sz="100" dirty="0" smtClean="0">
                <a:latin typeface="+mn-lt"/>
                <a:cs typeface="Gill Sans MT"/>
              </a:rPr>
              <a:t> </a:t>
            </a:r>
            <a:r>
              <a:rPr lang="en-US" sz="2200" dirty="0" smtClean="0">
                <a:latin typeface="+mn-lt"/>
                <a:cs typeface="Gill Sans MT"/>
              </a:rPr>
              <a:t>P </a:t>
            </a:r>
            <a:r>
              <a:rPr lang="en-US" sz="2200" dirty="0">
                <a:latin typeface="+mn-lt"/>
                <a:cs typeface="Gill Sans MT"/>
              </a:rPr>
              <a:t>indicates if authentication is necessary in beacon frame</a:t>
            </a:r>
          </a:p>
          <a:p>
            <a:pPr>
              <a:buClr>
                <a:schemeClr val="tx2"/>
              </a:buClr>
              <a:defRPr/>
            </a:pPr>
            <a:r>
              <a:rPr lang="en-US" sz="2200" dirty="0">
                <a:latin typeface="+mn-lt"/>
                <a:cs typeface="Gill Sans MT"/>
              </a:rPr>
              <a:t>done before </a:t>
            </a:r>
            <a:r>
              <a:rPr lang="en-US" sz="2200" dirty="0" smtClean="0">
                <a:latin typeface="+mn-lt"/>
                <a:cs typeface="Gill Sans MT"/>
              </a:rPr>
              <a:t>association</a:t>
            </a:r>
            <a:endParaRPr lang="en-US" sz="2200" dirty="0">
              <a:latin typeface="+mn-lt"/>
              <a:cs typeface="Gill Sans MT"/>
            </a:endParaRPr>
          </a:p>
        </p:txBody>
      </p:sp>
    </p:spTree>
    <p:extLst>
      <p:ext uri="{BB962C8B-B14F-4D97-AF65-F5344CB8AC3E}">
        <p14:creationId xmlns:p14="http://schemas.microsoft.com/office/powerpoint/2010/main" val="3050849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Breaking 802.11 W</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 Encryption</a:t>
            </a:r>
            <a:endParaRPr lang="en-US" dirty="0">
              <a:latin typeface="Times New Roman" panose="02020603050405020304" pitchFamily="18" charset="0"/>
              <a:ea typeface="ＭＳ Ｐゴシック" charset="0"/>
            </a:endParaRPr>
          </a:p>
        </p:txBody>
      </p:sp>
      <p:sp>
        <p:nvSpPr>
          <p:cNvPr id="6" name="Text Placeholder 5"/>
          <p:cNvSpPr>
            <a:spLocks noGrp="1"/>
          </p:cNvSpPr>
          <p:nvPr>
            <p:ph type="body" idx="1"/>
          </p:nvPr>
        </p:nvSpPr>
        <p:spPr>
          <a:xfrm>
            <a:off x="457200" y="1600201"/>
            <a:ext cx="3547040" cy="832756"/>
          </a:xfrm>
        </p:spPr>
        <p:txBody>
          <a:bodyPr/>
          <a:lstStyle/>
          <a:p>
            <a:pPr>
              <a:buFont typeface="Wingdings" charset="0"/>
              <a:buNone/>
              <a:defRPr/>
            </a:pPr>
            <a:r>
              <a:rPr lang="en-US" sz="2000" b="1" dirty="0">
                <a:solidFill>
                  <a:schemeClr val="tx1"/>
                </a:solidFill>
                <a:latin typeface="+mn-lt"/>
              </a:rPr>
              <a:t>security hole: </a:t>
            </a:r>
          </a:p>
          <a:p>
            <a:pPr>
              <a:defRPr/>
            </a:pPr>
            <a:r>
              <a:rPr lang="en-US" sz="2000" dirty="0" smtClean="0">
                <a:latin typeface="+mn-lt"/>
              </a:rPr>
              <a:t>24-bit I</a:t>
            </a:r>
            <a:r>
              <a:rPr lang="en-US" sz="100" dirty="0" smtClean="0">
                <a:latin typeface="+mn-lt"/>
              </a:rPr>
              <a:t> </a:t>
            </a:r>
            <a:r>
              <a:rPr lang="en-US" sz="2000" dirty="0" smtClean="0">
                <a:latin typeface="+mn-lt"/>
              </a:rPr>
              <a:t>V</a:t>
            </a:r>
            <a:r>
              <a:rPr lang="en-US" sz="2000" dirty="0">
                <a:latin typeface="+mn-lt"/>
              </a:rPr>
              <a:t>, one </a:t>
            </a:r>
            <a:r>
              <a:rPr lang="en-US" sz="2000" dirty="0" smtClean="0">
                <a:latin typeface="+mn-lt"/>
              </a:rPr>
              <a:t>I</a:t>
            </a:r>
            <a:r>
              <a:rPr lang="en-US" sz="100" dirty="0" smtClean="0">
                <a:latin typeface="+mn-lt"/>
              </a:rPr>
              <a:t> </a:t>
            </a:r>
            <a:r>
              <a:rPr lang="en-US" sz="2000" dirty="0" smtClean="0">
                <a:latin typeface="+mn-lt"/>
              </a:rPr>
              <a:t>V </a:t>
            </a:r>
            <a:r>
              <a:rPr lang="en-US" sz="2000" dirty="0">
                <a:latin typeface="+mn-lt"/>
              </a:rPr>
              <a:t>per frame</a:t>
            </a:r>
            <a:r>
              <a:rPr lang="en-US" sz="2000" dirty="0" smtClean="0">
                <a:latin typeface="+mn-lt"/>
              </a:rPr>
              <a:t>,</a:t>
            </a:r>
            <a:endParaRPr lang="en-US" sz="2000" dirty="0">
              <a:latin typeface="+mn-lt"/>
            </a:endParaRPr>
          </a:p>
        </p:txBody>
      </p:sp>
      <p:pic>
        <p:nvPicPr>
          <p:cNvPr id="17" name="Picture 16" descr="An arrow pointing right."/>
          <p:cNvPicPr>
            <a:picLocks noChangeAspect="1"/>
          </p:cNvPicPr>
          <p:nvPr/>
        </p:nvPicPr>
        <p:blipFill rotWithShape="1">
          <a:blip r:embed="rId4"/>
          <a:srcRect l="31876" t="10434"/>
          <a:stretch/>
        </p:blipFill>
        <p:spPr>
          <a:xfrm>
            <a:off x="3823297" y="2109333"/>
            <a:ext cx="660934" cy="574951"/>
          </a:xfrm>
          <a:prstGeom prst="rect">
            <a:avLst/>
          </a:prstGeom>
        </p:spPr>
      </p:pic>
      <p:sp>
        <p:nvSpPr>
          <p:cNvPr id="7" name="Content Placeholder 6"/>
          <p:cNvSpPr>
            <a:spLocks noGrp="1"/>
          </p:cNvSpPr>
          <p:nvPr>
            <p:ph sz="quarter" idx="13"/>
          </p:nvPr>
        </p:nvSpPr>
        <p:spPr>
          <a:xfrm>
            <a:off x="4353636" y="2061047"/>
            <a:ext cx="2686927" cy="426311"/>
          </a:xfrm>
        </p:spPr>
        <p:txBody>
          <a:bodyPr/>
          <a:lstStyle/>
          <a:p>
            <a:pPr marL="0" indent="0">
              <a:buNone/>
            </a:pPr>
            <a:r>
              <a:rPr lang="en-US" sz="2000" dirty="0" smtClean="0">
                <a:latin typeface="+mn-lt"/>
              </a:rPr>
              <a:t>I</a:t>
            </a:r>
            <a:r>
              <a:rPr lang="en-US" sz="100" dirty="0" smtClean="0">
                <a:latin typeface="+mn-lt"/>
              </a:rPr>
              <a:t> </a:t>
            </a:r>
            <a:r>
              <a:rPr lang="en-US" sz="2000" dirty="0" smtClean="0">
                <a:latin typeface="+mn-lt"/>
              </a:rPr>
              <a:t>V</a:t>
            </a:r>
            <a:r>
              <a:rPr lang="ja-JP" altLang="en-US" sz="2000" dirty="0">
                <a:latin typeface="+mn-lt"/>
              </a:rPr>
              <a:t>’</a:t>
            </a:r>
            <a:r>
              <a:rPr lang="en-US" sz="2000" dirty="0">
                <a:latin typeface="+mn-lt"/>
              </a:rPr>
              <a:t>s eventually reused</a:t>
            </a:r>
          </a:p>
        </p:txBody>
      </p:sp>
      <p:sp>
        <p:nvSpPr>
          <p:cNvPr id="8" name="Content Placeholder 7"/>
          <p:cNvSpPr>
            <a:spLocks noGrp="1"/>
          </p:cNvSpPr>
          <p:nvPr>
            <p:ph sz="quarter" idx="14"/>
          </p:nvPr>
        </p:nvSpPr>
        <p:spPr>
          <a:xfrm>
            <a:off x="457200" y="2546113"/>
            <a:ext cx="3333439" cy="609600"/>
          </a:xfrm>
        </p:spPr>
        <p:txBody>
          <a:bodyPr/>
          <a:lstStyle/>
          <a:p>
            <a:r>
              <a:rPr lang="en-US" sz="2000" dirty="0" smtClean="0">
                <a:latin typeface="+mn-lt"/>
              </a:rPr>
              <a:t>I</a:t>
            </a:r>
            <a:r>
              <a:rPr lang="en-US" sz="100" dirty="0" smtClean="0">
                <a:latin typeface="+mn-lt"/>
              </a:rPr>
              <a:t> </a:t>
            </a:r>
            <a:r>
              <a:rPr lang="en-US" sz="2000" dirty="0" smtClean="0">
                <a:latin typeface="+mn-lt"/>
              </a:rPr>
              <a:t>V </a:t>
            </a:r>
            <a:r>
              <a:rPr lang="en-US" sz="2000" dirty="0">
                <a:latin typeface="+mn-lt"/>
              </a:rPr>
              <a:t>transmitted in </a:t>
            </a:r>
            <a:r>
              <a:rPr lang="en-US" sz="2000" dirty="0" smtClean="0">
                <a:latin typeface="+mn-lt"/>
              </a:rPr>
              <a:t>plaintext</a:t>
            </a:r>
            <a:endParaRPr lang="en-US" sz="2000" dirty="0">
              <a:latin typeface="+mn-lt"/>
            </a:endParaRPr>
          </a:p>
        </p:txBody>
      </p:sp>
      <p:pic>
        <p:nvPicPr>
          <p:cNvPr id="19" name="Picture 18" descr="An arrow pointing right."/>
          <p:cNvPicPr>
            <a:picLocks noChangeAspect="1"/>
          </p:cNvPicPr>
          <p:nvPr/>
        </p:nvPicPr>
        <p:blipFill rotWithShape="1">
          <a:blip r:embed="rId4"/>
          <a:srcRect l="31876" t="10434"/>
          <a:stretch/>
        </p:blipFill>
        <p:spPr>
          <a:xfrm>
            <a:off x="3692702" y="2571006"/>
            <a:ext cx="660934" cy="574951"/>
          </a:xfrm>
          <a:prstGeom prst="rect">
            <a:avLst/>
          </a:prstGeom>
        </p:spPr>
      </p:pic>
      <p:sp>
        <p:nvSpPr>
          <p:cNvPr id="9" name="Content Placeholder 8"/>
          <p:cNvSpPr>
            <a:spLocks noGrp="1"/>
          </p:cNvSpPr>
          <p:nvPr>
            <p:ph sz="quarter" idx="15"/>
          </p:nvPr>
        </p:nvSpPr>
        <p:spPr>
          <a:xfrm>
            <a:off x="4353636" y="2541805"/>
            <a:ext cx="3575713" cy="550863"/>
          </a:xfrm>
        </p:spPr>
        <p:txBody>
          <a:bodyPr/>
          <a:lstStyle/>
          <a:p>
            <a:pPr marL="0" indent="0">
              <a:buNone/>
            </a:pPr>
            <a:r>
              <a:rPr lang="en-US" sz="2000" dirty="0" smtClean="0">
                <a:latin typeface="+mn-lt"/>
              </a:rPr>
              <a:t>I</a:t>
            </a:r>
            <a:r>
              <a:rPr lang="en-US" sz="100" dirty="0" smtClean="0">
                <a:latin typeface="+mn-lt"/>
              </a:rPr>
              <a:t> </a:t>
            </a:r>
            <a:r>
              <a:rPr lang="en-US" sz="2000" dirty="0" smtClean="0">
                <a:latin typeface="+mn-lt"/>
              </a:rPr>
              <a:t>V </a:t>
            </a:r>
            <a:r>
              <a:rPr lang="en-US" sz="2000" dirty="0">
                <a:latin typeface="+mn-lt"/>
              </a:rPr>
              <a:t>reuse </a:t>
            </a:r>
            <a:r>
              <a:rPr lang="en-US" sz="2000" dirty="0" smtClean="0">
                <a:latin typeface="+mn-lt"/>
              </a:rPr>
              <a:t>detected</a:t>
            </a:r>
            <a:endParaRPr lang="en-US" sz="2000" dirty="0">
              <a:latin typeface="+mn-lt"/>
            </a:endParaRPr>
          </a:p>
        </p:txBody>
      </p:sp>
      <p:sp>
        <p:nvSpPr>
          <p:cNvPr id="10" name="Content Placeholder 9"/>
          <p:cNvSpPr>
            <a:spLocks noGrp="1"/>
          </p:cNvSpPr>
          <p:nvPr>
            <p:ph sz="quarter" idx="16"/>
          </p:nvPr>
        </p:nvSpPr>
        <p:spPr>
          <a:xfrm>
            <a:off x="457200" y="3023275"/>
            <a:ext cx="8229600" cy="1335514"/>
          </a:xfrm>
        </p:spPr>
        <p:txBody>
          <a:bodyPr/>
          <a:lstStyle/>
          <a:p>
            <a:pPr marL="0" indent="0">
              <a:buFont typeface="Wingdings" charset="0"/>
              <a:buNone/>
              <a:defRPr/>
            </a:pPr>
            <a:r>
              <a:rPr lang="en-US" sz="2000" b="1" dirty="0">
                <a:solidFill>
                  <a:schemeClr val="tx1"/>
                </a:solidFill>
                <a:latin typeface="+mn-lt"/>
              </a:rPr>
              <a:t>attack:</a:t>
            </a:r>
          </a:p>
          <a:p>
            <a:pPr lvl="1">
              <a:defRPr/>
            </a:pPr>
            <a:r>
              <a:rPr lang="en-US" sz="2000" dirty="0">
                <a:latin typeface="+mn-lt"/>
              </a:rPr>
              <a:t>Trudy causes Alice to encrypt known plaintext d</a:t>
            </a:r>
            <a:r>
              <a:rPr lang="en-US" sz="2000" baseline="-25000" dirty="0">
                <a:latin typeface="+mn-lt"/>
              </a:rPr>
              <a:t>1</a:t>
            </a:r>
            <a:r>
              <a:rPr lang="en-US" sz="2000" dirty="0">
                <a:latin typeface="+mn-lt"/>
              </a:rPr>
              <a:t> d</a:t>
            </a:r>
            <a:r>
              <a:rPr lang="en-US" sz="2000" baseline="-25000" dirty="0">
                <a:latin typeface="+mn-lt"/>
              </a:rPr>
              <a:t>2</a:t>
            </a:r>
            <a:r>
              <a:rPr lang="en-US" sz="2000" dirty="0">
                <a:latin typeface="+mn-lt"/>
              </a:rPr>
              <a:t> d</a:t>
            </a:r>
            <a:r>
              <a:rPr lang="en-US" sz="2000" baseline="-25000" dirty="0">
                <a:latin typeface="+mn-lt"/>
              </a:rPr>
              <a:t>3</a:t>
            </a:r>
            <a:r>
              <a:rPr lang="en-US" sz="2000" dirty="0">
                <a:latin typeface="+mn-lt"/>
              </a:rPr>
              <a:t> d</a:t>
            </a:r>
            <a:r>
              <a:rPr lang="en-US" sz="2000" baseline="-25000" dirty="0">
                <a:latin typeface="+mn-lt"/>
              </a:rPr>
              <a:t>4</a:t>
            </a:r>
            <a:r>
              <a:rPr lang="en-US" sz="2000" dirty="0">
                <a:latin typeface="+mn-lt"/>
              </a:rPr>
              <a:t> </a:t>
            </a:r>
            <a:r>
              <a:rPr lang="en-US" sz="2000" dirty="0" smtClean="0">
                <a:latin typeface="+mn-lt"/>
              </a:rPr>
              <a:t>…</a:t>
            </a:r>
            <a:endParaRPr lang="en-US" sz="2000" dirty="0">
              <a:latin typeface="+mn-lt"/>
            </a:endParaRPr>
          </a:p>
          <a:p>
            <a:pPr lvl="1">
              <a:defRPr/>
            </a:pPr>
            <a:r>
              <a:rPr lang="en-US" sz="2000" dirty="0">
                <a:latin typeface="+mn-lt"/>
              </a:rPr>
              <a:t>Trudy sees</a:t>
            </a:r>
            <a:r>
              <a:rPr lang="en-US" sz="2000" dirty="0" smtClean="0">
                <a:latin typeface="+mn-lt"/>
              </a:rPr>
              <a:t>: </a:t>
            </a:r>
            <a:r>
              <a:rPr lang="en-US" sz="2000" dirty="0">
                <a:latin typeface="+mn-lt"/>
              </a:rPr>
              <a:t>c</a:t>
            </a:r>
            <a:r>
              <a:rPr lang="en-US" sz="2000" baseline="-25000" dirty="0">
                <a:latin typeface="+mn-lt"/>
              </a:rPr>
              <a:t>i</a:t>
            </a:r>
            <a:r>
              <a:rPr lang="en-US" sz="2000" i="1" dirty="0">
                <a:latin typeface="+mn-lt"/>
              </a:rPr>
              <a:t> = </a:t>
            </a:r>
            <a:r>
              <a:rPr lang="en-US" sz="2000" dirty="0">
                <a:latin typeface="+mn-lt"/>
              </a:rPr>
              <a:t>d</a:t>
            </a:r>
            <a:r>
              <a:rPr lang="en-US" sz="2000" baseline="-25000" dirty="0">
                <a:latin typeface="+mn-lt"/>
              </a:rPr>
              <a:t>i</a:t>
            </a:r>
            <a:r>
              <a:rPr lang="en-US" sz="2000" i="1" dirty="0">
                <a:latin typeface="+mn-lt"/>
              </a:rPr>
              <a:t> </a:t>
            </a:r>
            <a:r>
              <a:rPr lang="en-US" sz="2000" dirty="0" smtClean="0">
                <a:latin typeface="+mn-lt"/>
              </a:rPr>
              <a:t>XOR</a:t>
            </a:r>
            <a:endParaRPr lang="en-US" sz="2000" dirty="0">
              <a:latin typeface="+mn-lt"/>
            </a:endParaRPr>
          </a:p>
        </p:txBody>
      </p:sp>
      <p:graphicFrame>
        <p:nvGraphicFramePr>
          <p:cNvPr id="21" name="Object 20" descr="K sub i to the I V power."/>
          <p:cNvGraphicFramePr>
            <a:graphicFrameLocks noChangeAspect="1"/>
          </p:cNvGraphicFramePr>
          <p:nvPr>
            <p:extLst>
              <p:ext uri="{D42A27DB-BD31-4B8C-83A1-F6EECF244321}">
                <p14:modId xmlns:p14="http://schemas.microsoft.com/office/powerpoint/2010/main" val="2182680037"/>
              </p:ext>
            </p:extLst>
          </p:nvPr>
        </p:nvGraphicFramePr>
        <p:xfrm>
          <a:off x="4004240" y="3795816"/>
          <a:ext cx="449709" cy="474686"/>
        </p:xfrm>
        <a:graphic>
          <a:graphicData uri="http://schemas.openxmlformats.org/presentationml/2006/ole">
            <mc:AlternateContent xmlns:mc="http://schemas.openxmlformats.org/markup-compatibility/2006">
              <mc:Choice xmlns:v="urn:schemas-microsoft-com:vml" Requires="v">
                <p:oleObj spid="_x0000_s37114" name="Equation" r:id="rId5" imgW="228600" imgH="241200" progId="Equation.DSMT4">
                  <p:embed/>
                </p:oleObj>
              </mc:Choice>
              <mc:Fallback>
                <p:oleObj name="Equation" r:id="rId5" imgW="228600" imgH="241200" progId="Equation.DSMT4">
                  <p:embed/>
                  <p:pic>
                    <p:nvPicPr>
                      <p:cNvPr id="0" name=""/>
                      <p:cNvPicPr/>
                      <p:nvPr/>
                    </p:nvPicPr>
                    <p:blipFill>
                      <a:blip r:embed="rId6"/>
                      <a:stretch>
                        <a:fillRect/>
                      </a:stretch>
                    </p:blipFill>
                    <p:spPr>
                      <a:xfrm>
                        <a:off x="4004240" y="3795816"/>
                        <a:ext cx="449709" cy="474686"/>
                      </a:xfrm>
                      <a:prstGeom prst="rect">
                        <a:avLst/>
                      </a:prstGeom>
                    </p:spPr>
                  </p:pic>
                </p:oleObj>
              </mc:Fallback>
            </mc:AlternateContent>
          </a:graphicData>
        </a:graphic>
      </p:graphicFrame>
      <p:sp>
        <p:nvSpPr>
          <p:cNvPr id="11" name="Content Placeholder 10"/>
          <p:cNvSpPr>
            <a:spLocks noGrp="1"/>
          </p:cNvSpPr>
          <p:nvPr>
            <p:ph sz="quarter" idx="17"/>
          </p:nvPr>
        </p:nvSpPr>
        <p:spPr>
          <a:xfrm>
            <a:off x="457200" y="4316177"/>
            <a:ext cx="8229600" cy="500063"/>
          </a:xfrm>
        </p:spPr>
        <p:txBody>
          <a:bodyPr/>
          <a:lstStyle/>
          <a:p>
            <a:pPr marL="741600" indent="-284400">
              <a:spcBef>
                <a:spcPts val="600"/>
              </a:spcBef>
              <a:buFont typeface="Arial" panose="020B0604020202020204" pitchFamily="34" charset="0"/>
              <a:buChar char="–"/>
            </a:pPr>
            <a:r>
              <a:rPr lang="en-US" sz="2000" dirty="0" smtClean="0">
                <a:latin typeface="+mn-lt"/>
              </a:rPr>
              <a:t>Trudy </a:t>
            </a:r>
            <a:r>
              <a:rPr lang="en-US" sz="2000" dirty="0">
                <a:latin typeface="+mn-lt"/>
              </a:rPr>
              <a:t>knows c</a:t>
            </a:r>
            <a:r>
              <a:rPr lang="en-US" sz="2000" baseline="-25000" dirty="0">
                <a:latin typeface="+mn-lt"/>
              </a:rPr>
              <a:t>i</a:t>
            </a:r>
            <a:r>
              <a:rPr lang="en-US" sz="2000" dirty="0">
                <a:latin typeface="+mn-lt"/>
              </a:rPr>
              <a:t> d</a:t>
            </a:r>
            <a:r>
              <a:rPr lang="en-US" sz="2000" baseline="-25000" dirty="0">
                <a:latin typeface="+mn-lt"/>
              </a:rPr>
              <a:t>i</a:t>
            </a:r>
            <a:r>
              <a:rPr lang="en-US" sz="2000" dirty="0">
                <a:latin typeface="+mn-lt"/>
              </a:rPr>
              <a:t>, so can compute</a:t>
            </a:r>
          </a:p>
        </p:txBody>
      </p:sp>
      <p:graphicFrame>
        <p:nvGraphicFramePr>
          <p:cNvPr id="22" name="Object 21" descr="K sub i to the I V power."/>
          <p:cNvGraphicFramePr>
            <a:graphicFrameLocks noChangeAspect="1"/>
          </p:cNvGraphicFramePr>
          <p:nvPr>
            <p:extLst>
              <p:ext uri="{D42A27DB-BD31-4B8C-83A1-F6EECF244321}">
                <p14:modId xmlns:p14="http://schemas.microsoft.com/office/powerpoint/2010/main" val="829574889"/>
              </p:ext>
            </p:extLst>
          </p:nvPr>
        </p:nvGraphicFramePr>
        <p:xfrm>
          <a:off x="5227638" y="4338638"/>
          <a:ext cx="436562" cy="460375"/>
        </p:xfrm>
        <a:graphic>
          <a:graphicData uri="http://schemas.openxmlformats.org/presentationml/2006/ole">
            <mc:AlternateContent xmlns:mc="http://schemas.openxmlformats.org/markup-compatibility/2006">
              <mc:Choice xmlns:v="urn:schemas-microsoft-com:vml" Requires="v">
                <p:oleObj spid="_x0000_s37115" name="Equation" r:id="rId7" imgW="228600" imgH="241200" progId="Equation.DSMT4">
                  <p:embed/>
                </p:oleObj>
              </mc:Choice>
              <mc:Fallback>
                <p:oleObj name="Equation" r:id="rId7" imgW="228600" imgH="241200" progId="Equation.DSMT4">
                  <p:embed/>
                  <p:pic>
                    <p:nvPicPr>
                      <p:cNvPr id="21" name="Object 20"/>
                      <p:cNvPicPr/>
                      <p:nvPr/>
                    </p:nvPicPr>
                    <p:blipFill>
                      <a:blip r:embed="rId8"/>
                      <a:stretch>
                        <a:fillRect/>
                      </a:stretch>
                    </p:blipFill>
                    <p:spPr>
                      <a:xfrm>
                        <a:off x="5227638" y="4338638"/>
                        <a:ext cx="436562" cy="460375"/>
                      </a:xfrm>
                      <a:prstGeom prst="rect">
                        <a:avLst/>
                      </a:prstGeom>
                    </p:spPr>
                  </p:pic>
                </p:oleObj>
              </mc:Fallback>
            </mc:AlternateContent>
          </a:graphicData>
        </a:graphic>
      </p:graphicFrame>
      <p:sp>
        <p:nvSpPr>
          <p:cNvPr id="12" name="Content Placeholder 11"/>
          <p:cNvSpPr>
            <a:spLocks noGrp="1"/>
          </p:cNvSpPr>
          <p:nvPr>
            <p:ph sz="quarter" idx="18"/>
          </p:nvPr>
        </p:nvSpPr>
        <p:spPr>
          <a:xfrm>
            <a:off x="457200" y="4806933"/>
            <a:ext cx="8229600" cy="457200"/>
          </a:xfrm>
        </p:spPr>
        <p:txBody>
          <a:bodyPr/>
          <a:lstStyle/>
          <a:p>
            <a:pPr marL="741600" indent="-284400">
              <a:spcBef>
                <a:spcPts val="600"/>
              </a:spcBef>
              <a:buFont typeface="Arial" panose="020B0604020202020204" pitchFamily="34" charset="0"/>
              <a:buChar char="–"/>
            </a:pPr>
            <a:r>
              <a:rPr lang="en-US" sz="2000" dirty="0" smtClean="0">
                <a:latin typeface="+mn-lt"/>
              </a:rPr>
              <a:t>Trudy </a:t>
            </a:r>
            <a:r>
              <a:rPr lang="en-US" sz="2000" dirty="0">
                <a:latin typeface="+mn-lt"/>
              </a:rPr>
              <a:t>knows encrypting key sequence</a:t>
            </a:r>
          </a:p>
        </p:txBody>
      </p:sp>
      <p:graphicFrame>
        <p:nvGraphicFramePr>
          <p:cNvPr id="23" name="Object 22" descr="K sub 1 to the I V power, k sub 2 to the I V power, k sub to the I V power, and so on."/>
          <p:cNvGraphicFramePr>
            <a:graphicFrameLocks noChangeAspect="1"/>
          </p:cNvGraphicFramePr>
          <p:nvPr>
            <p:extLst>
              <p:ext uri="{D42A27DB-BD31-4B8C-83A1-F6EECF244321}">
                <p14:modId xmlns:p14="http://schemas.microsoft.com/office/powerpoint/2010/main" val="1591057696"/>
              </p:ext>
            </p:extLst>
          </p:nvPr>
        </p:nvGraphicFramePr>
        <p:xfrm>
          <a:off x="5641975" y="4833938"/>
          <a:ext cx="1398588" cy="488950"/>
        </p:xfrm>
        <a:graphic>
          <a:graphicData uri="http://schemas.openxmlformats.org/presentationml/2006/ole">
            <mc:AlternateContent xmlns:mc="http://schemas.openxmlformats.org/markup-compatibility/2006">
              <mc:Choice xmlns:v="urn:schemas-microsoft-com:vml" Requires="v">
                <p:oleObj spid="_x0000_s37116" name="Equation" r:id="rId9" imgW="901440" imgH="241200" progId="Equation.DSMT4">
                  <p:embed/>
                </p:oleObj>
              </mc:Choice>
              <mc:Fallback>
                <p:oleObj name="Equation" r:id="rId9" imgW="901440" imgH="241200" progId="Equation.DSMT4">
                  <p:embed/>
                  <p:pic>
                    <p:nvPicPr>
                      <p:cNvPr id="22" name="Object 21"/>
                      <p:cNvPicPr/>
                      <p:nvPr/>
                    </p:nvPicPr>
                    <p:blipFill>
                      <a:blip r:embed="rId10"/>
                      <a:stretch>
                        <a:fillRect/>
                      </a:stretch>
                    </p:blipFill>
                    <p:spPr>
                      <a:xfrm>
                        <a:off x="5641975" y="4833938"/>
                        <a:ext cx="1398588" cy="488950"/>
                      </a:xfrm>
                      <a:prstGeom prst="rect">
                        <a:avLst/>
                      </a:prstGeom>
                    </p:spPr>
                  </p:pic>
                </p:oleObj>
              </mc:Fallback>
            </mc:AlternateContent>
          </a:graphicData>
        </a:graphic>
      </p:graphicFrame>
      <p:sp>
        <p:nvSpPr>
          <p:cNvPr id="13" name="Content Placeholder 12"/>
          <p:cNvSpPr>
            <a:spLocks noGrp="1"/>
          </p:cNvSpPr>
          <p:nvPr>
            <p:ph sz="quarter" idx="19"/>
          </p:nvPr>
        </p:nvSpPr>
        <p:spPr>
          <a:xfrm>
            <a:off x="457200" y="5326125"/>
            <a:ext cx="7102929" cy="573089"/>
          </a:xfrm>
        </p:spPr>
        <p:txBody>
          <a:bodyPr/>
          <a:lstStyle/>
          <a:p>
            <a:pPr marL="741600" lvl="1" indent="-284400"/>
            <a:r>
              <a:rPr lang="en-US" sz="2000" dirty="0" smtClean="0">
                <a:latin typeface="+mn-lt"/>
              </a:rPr>
              <a:t>Next </a:t>
            </a:r>
            <a:r>
              <a:rPr lang="en-US" sz="2000" dirty="0">
                <a:latin typeface="+mn-lt"/>
              </a:rPr>
              <a:t>time </a:t>
            </a:r>
            <a:r>
              <a:rPr lang="en-US" sz="2000" dirty="0" smtClean="0">
                <a:latin typeface="+mn-lt"/>
              </a:rPr>
              <a:t>I</a:t>
            </a:r>
            <a:r>
              <a:rPr lang="en-US" sz="100" dirty="0" smtClean="0">
                <a:latin typeface="+mn-lt"/>
              </a:rPr>
              <a:t> </a:t>
            </a:r>
            <a:r>
              <a:rPr lang="en-US" sz="2000" dirty="0" smtClean="0">
                <a:latin typeface="+mn-lt"/>
              </a:rPr>
              <a:t>V </a:t>
            </a:r>
            <a:r>
              <a:rPr lang="en-US" sz="2000" dirty="0">
                <a:latin typeface="+mn-lt"/>
              </a:rPr>
              <a:t>is used, Trudy can decrypt</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20812646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a:latin typeface="Times New Roman" panose="02020603050405020304" pitchFamily="18" charset="0"/>
                <a:ea typeface="ＭＳ Ｐゴシック" charset="0"/>
              </a:rPr>
              <a:t>802.11i: Improved Security</a:t>
            </a: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numerous (stronger) forms of encryption possible</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provides key distribution</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uses authentication server separate from access point</a:t>
            </a:r>
          </a:p>
        </p:txBody>
      </p:sp>
    </p:spTree>
    <p:extLst>
      <p:ext uri="{BB962C8B-B14F-4D97-AF65-F5344CB8AC3E}">
        <p14:creationId xmlns:p14="http://schemas.microsoft.com/office/powerpoint/2010/main" val="28892434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802.11i: Four Phases of Operation</a:t>
            </a:r>
            <a:endParaRPr lang="en-US" dirty="0">
              <a:latin typeface="Times New Roman" panose="02020603050405020304" pitchFamily="18" charset="0"/>
              <a:ea typeface="ＭＳ Ｐゴシック" charset="0"/>
            </a:endParaRPr>
          </a:p>
        </p:txBody>
      </p:sp>
      <p:pic>
        <p:nvPicPr>
          <p:cNvPr id="11" name="Picture 10" descr="The top of a diagram has 3 devices. 1, P C. S T A, client station. 2, wifi router. A P, access point. 3, server. A S, authentication server. A P and A S link through a wired network. There are 4 numbered arrows below. 1, S T A to A P. Discovery of security capabilities. 2, S T A to A S. S T A and A S mutually authenticate, together generate Master Key, M K. A P serves as, pass through. 3, under S T A. S T A derives Pairwise Master Key, P M K. 3, from A S to A P. A S derives same P M K sends to A P. 4, S T A to A P. S T A, A P use P M K to derive Temporai Key, T K, used for a message encryption, integrity."/>
          <p:cNvPicPr>
            <a:picLocks noChangeAspect="1"/>
          </p:cNvPicPr>
          <p:nvPr/>
        </p:nvPicPr>
        <p:blipFill>
          <a:blip r:embed="rId2"/>
          <a:stretch>
            <a:fillRect/>
          </a:stretch>
        </p:blipFill>
        <p:spPr>
          <a:xfrm>
            <a:off x="1296521" y="1681100"/>
            <a:ext cx="6550958" cy="4109540"/>
          </a:xfrm>
          <a:prstGeom prst="rect">
            <a:avLst/>
          </a:prstGeom>
        </p:spPr>
      </p:pic>
    </p:spTree>
    <p:extLst>
      <p:ext uri="{BB962C8B-B14F-4D97-AF65-F5344CB8AC3E}">
        <p14:creationId xmlns:p14="http://schemas.microsoft.com/office/powerpoint/2010/main" val="16166249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a:latin typeface="Times New Roman" panose="02020603050405020304" pitchFamily="18" charset="0"/>
                <a:ea typeface="ＭＳ Ｐゴシック" charset="0"/>
              </a:rPr>
              <a:t>E</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A</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P: Extensible Authentication Protocol</a:t>
            </a:r>
          </a:p>
        </p:txBody>
      </p:sp>
      <p:sp>
        <p:nvSpPr>
          <p:cNvPr id="3" name="Text Placeholder 2"/>
          <p:cNvSpPr>
            <a:spLocks noGrp="1"/>
          </p:cNvSpPr>
          <p:nvPr>
            <p:ph type="body" idx="1"/>
          </p:nvPr>
        </p:nvSpPr>
        <p:spPr>
          <a:xfrm>
            <a:off x="457200" y="1600200"/>
            <a:ext cx="8229600" cy="2380448"/>
          </a:xfrm>
        </p:spPr>
        <p:txBody>
          <a:bodyPr/>
          <a:lstStyle/>
          <a:p>
            <a:r>
              <a:rPr lang="en-US" sz="2400" dirty="0" smtClean="0">
                <a:latin typeface="+mn-lt"/>
              </a:rPr>
              <a:t>E</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P</a:t>
            </a:r>
            <a:r>
              <a:rPr lang="en-US" sz="2400" dirty="0">
                <a:latin typeface="+mn-lt"/>
              </a:rPr>
              <a:t>: end-end client (mobile) to authentication server protocol</a:t>
            </a:r>
          </a:p>
          <a:p>
            <a:r>
              <a:rPr lang="en-US" sz="2400" dirty="0" smtClean="0">
                <a:latin typeface="+mn-lt"/>
              </a:rPr>
              <a:t>E</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P </a:t>
            </a:r>
            <a:r>
              <a:rPr lang="en-US" sz="2400" dirty="0">
                <a:latin typeface="+mn-lt"/>
              </a:rPr>
              <a:t>sent over separate </a:t>
            </a:r>
            <a:r>
              <a:rPr lang="en-US" sz="2400" dirty="0" smtClean="0">
                <a:latin typeface="+mn-lt"/>
              </a:rPr>
              <a:t>“</a:t>
            </a:r>
            <a:r>
              <a:rPr lang="en-US" altLang="ja-JP" sz="2400" dirty="0" smtClean="0">
                <a:latin typeface="+mn-lt"/>
              </a:rPr>
              <a:t>links”</a:t>
            </a:r>
            <a:endParaRPr lang="en-US" altLang="ja-JP" sz="2400" dirty="0">
              <a:latin typeface="+mn-lt"/>
            </a:endParaRPr>
          </a:p>
          <a:p>
            <a:pPr lvl="1"/>
            <a:r>
              <a:rPr lang="en-US" sz="2400" dirty="0" smtClean="0">
                <a:latin typeface="+mn-lt"/>
              </a:rPr>
              <a:t>mobile-to-A</a:t>
            </a:r>
            <a:r>
              <a:rPr lang="en-US" sz="100" dirty="0" smtClean="0">
                <a:latin typeface="+mn-lt"/>
              </a:rPr>
              <a:t> </a:t>
            </a:r>
            <a:r>
              <a:rPr lang="en-US" sz="2400" dirty="0" smtClean="0">
                <a:latin typeface="+mn-lt"/>
              </a:rPr>
              <a:t>P </a:t>
            </a:r>
            <a:r>
              <a:rPr lang="en-US" sz="2400" dirty="0">
                <a:latin typeface="+mn-lt"/>
              </a:rPr>
              <a:t>(</a:t>
            </a:r>
            <a:r>
              <a:rPr lang="en-US" sz="2400" dirty="0" smtClean="0">
                <a:latin typeface="+mn-lt"/>
              </a:rPr>
              <a:t>E</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P </a:t>
            </a:r>
            <a:r>
              <a:rPr lang="en-US" sz="2400" dirty="0">
                <a:latin typeface="+mn-lt"/>
              </a:rPr>
              <a:t>over </a:t>
            </a:r>
            <a:r>
              <a:rPr lang="en-US" sz="2400" dirty="0" smtClean="0">
                <a:latin typeface="+mn-lt"/>
              </a:rPr>
              <a:t>L</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N</a:t>
            </a:r>
            <a:r>
              <a:rPr lang="en-US" sz="2400" dirty="0">
                <a:latin typeface="+mn-lt"/>
              </a:rPr>
              <a:t>)</a:t>
            </a:r>
          </a:p>
          <a:p>
            <a:pPr lvl="1"/>
            <a:r>
              <a:rPr lang="en-US" sz="2400" dirty="0" smtClean="0">
                <a:latin typeface="+mn-lt"/>
              </a:rPr>
              <a:t>A</a:t>
            </a:r>
            <a:r>
              <a:rPr lang="en-US" sz="100" dirty="0" smtClean="0">
                <a:latin typeface="+mn-lt"/>
              </a:rPr>
              <a:t> </a:t>
            </a:r>
            <a:r>
              <a:rPr lang="en-US" sz="2400" dirty="0" smtClean="0">
                <a:latin typeface="+mn-lt"/>
              </a:rPr>
              <a:t>P </a:t>
            </a:r>
            <a:r>
              <a:rPr lang="en-US" sz="2400" dirty="0">
                <a:latin typeface="+mn-lt"/>
              </a:rPr>
              <a:t>to authentication server (RADIUS over </a:t>
            </a:r>
            <a:r>
              <a:rPr lang="en-US" sz="2400" dirty="0" smtClean="0">
                <a:latin typeface="+mn-lt"/>
              </a:rPr>
              <a:t>U</a:t>
            </a:r>
            <a:r>
              <a:rPr lang="en-US" sz="100" dirty="0" smtClean="0">
                <a:latin typeface="+mn-lt"/>
              </a:rPr>
              <a:t> </a:t>
            </a:r>
            <a:r>
              <a:rPr lang="en-US" sz="2400" dirty="0" smtClean="0">
                <a:latin typeface="+mn-lt"/>
              </a:rPr>
              <a:t>D</a:t>
            </a:r>
            <a:r>
              <a:rPr lang="en-US" sz="100" dirty="0" smtClean="0">
                <a:latin typeface="+mn-lt"/>
              </a:rPr>
              <a:t> </a:t>
            </a:r>
            <a:r>
              <a:rPr lang="en-US" sz="2400" dirty="0" smtClean="0">
                <a:latin typeface="+mn-lt"/>
              </a:rPr>
              <a:t>P)</a:t>
            </a:r>
            <a:endParaRPr lang="en-US" sz="2400" dirty="0">
              <a:latin typeface="+mn-lt"/>
            </a:endParaRPr>
          </a:p>
        </p:txBody>
      </p:sp>
      <p:pic>
        <p:nvPicPr>
          <p:cNvPr id="4" name="Picture 3" descr="There are 3 devices at the top of a diagram. 1, laptop. 2, wifi router. 3, server. 2 and 3 are connected via wired network. There are 4 rows of bars below. Row 1. Laptop to server. E A P T L S. Row 2. Laptop to server. E A P. Row 3, 2 bars. 1, laptop to router. E A P over L A N left parenthesis E A P o L right parenthesis. 2, router to server. RADIUS. Row 4, 2 parts. 1, laptop to router. I E E E 802 period 11. 2, router to server. U D P forward slash I P."/>
          <p:cNvPicPr>
            <a:picLocks noChangeAspect="1"/>
          </p:cNvPicPr>
          <p:nvPr/>
        </p:nvPicPr>
        <p:blipFill>
          <a:blip r:embed="rId2"/>
          <a:stretch>
            <a:fillRect/>
          </a:stretch>
        </p:blipFill>
        <p:spPr>
          <a:xfrm>
            <a:off x="1669714" y="4062293"/>
            <a:ext cx="5804572" cy="2313946"/>
          </a:xfrm>
          <a:prstGeom prst="rect">
            <a:avLst/>
          </a:prstGeom>
        </p:spPr>
      </p:pic>
    </p:spTree>
    <p:extLst>
      <p:ext uri="{BB962C8B-B14F-4D97-AF65-F5344CB8AC3E}">
        <p14:creationId xmlns:p14="http://schemas.microsoft.com/office/powerpoint/2010/main" val="265476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Simple Encryption Scheme</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1115660"/>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substitution cipher: </a:t>
            </a:r>
            <a:r>
              <a:rPr lang="en-US" sz="2400" dirty="0">
                <a:solidFill>
                  <a:srgbClr val="000000"/>
                </a:solidFill>
                <a:latin typeface="Arial (Body)"/>
                <a:ea typeface="ＭＳ Ｐゴシック" charset="0"/>
              </a:rPr>
              <a:t>substituting one thing for </a:t>
            </a:r>
            <a:r>
              <a:rPr lang="en-US" sz="2400" dirty="0" smtClean="0">
                <a:solidFill>
                  <a:srgbClr val="000000"/>
                </a:solidFill>
                <a:latin typeface="Arial (Body)"/>
                <a:ea typeface="ＭＳ Ｐゴシック" charset="0"/>
              </a:rPr>
              <a:t>another</a:t>
            </a:r>
          </a:p>
          <a:p>
            <a:pPr marL="255600" indent="-255600" eaLnBrk="0" fontAlgn="base" hangingPunct="0">
              <a:spcAft>
                <a:spcPct val="0"/>
              </a:spcAft>
            </a:pPr>
            <a:r>
              <a:rPr lang="en-US" sz="2400" dirty="0" smtClean="0">
                <a:solidFill>
                  <a:srgbClr val="000000"/>
                </a:solidFill>
                <a:latin typeface="Arial (Body)"/>
                <a:ea typeface="ＭＳ Ｐゴシック" charset="0"/>
              </a:rPr>
              <a:t>monoalphabetic </a:t>
            </a:r>
            <a:r>
              <a:rPr lang="en-US" sz="2400" dirty="0">
                <a:solidFill>
                  <a:srgbClr val="000000"/>
                </a:solidFill>
                <a:latin typeface="Arial (Body)"/>
                <a:ea typeface="ＭＳ Ｐゴシック" charset="0"/>
              </a:rPr>
              <a:t>cipher: substitute one letter for </a:t>
            </a:r>
            <a:r>
              <a:rPr lang="en-US" sz="2400" dirty="0" smtClean="0">
                <a:solidFill>
                  <a:srgbClr val="000000"/>
                </a:solidFill>
                <a:latin typeface="Arial (Body)"/>
                <a:ea typeface="ＭＳ Ｐゴシック" charset="0"/>
              </a:rPr>
              <a:t>another</a:t>
            </a:r>
          </a:p>
        </p:txBody>
      </p:sp>
      <p:pic>
        <p:nvPicPr>
          <p:cNvPr id="17" name="Picture 16" descr="2 rows of text, plaintext and cipher text. The first row indicates to the second. Row 1, plaintext. A b c d e f g h I j k l m n o p q r s t u v w x y z. Row 2, cipher text. Corresponding letters are as follows. m n b c v x z a s d f g h j k l p o I u y t r e w q."/>
          <p:cNvPicPr>
            <a:picLocks noChangeAspect="1"/>
          </p:cNvPicPr>
          <p:nvPr/>
        </p:nvPicPr>
        <p:blipFill>
          <a:blip r:embed="rId2"/>
          <a:stretch>
            <a:fillRect/>
          </a:stretch>
        </p:blipFill>
        <p:spPr>
          <a:xfrm>
            <a:off x="770075" y="2932648"/>
            <a:ext cx="6222222" cy="888889"/>
          </a:xfrm>
          <a:prstGeom prst="rect">
            <a:avLst/>
          </a:prstGeom>
        </p:spPr>
      </p:pic>
      <p:sp>
        <p:nvSpPr>
          <p:cNvPr id="18" name="Content Placeholder 17"/>
          <p:cNvSpPr>
            <a:spLocks noGrp="1"/>
          </p:cNvSpPr>
          <p:nvPr>
            <p:ph idx="13"/>
          </p:nvPr>
        </p:nvSpPr>
        <p:spPr>
          <a:xfrm>
            <a:off x="713906" y="3984203"/>
            <a:ext cx="931999" cy="507609"/>
          </a:xfrm>
        </p:spPr>
        <p:txBody>
          <a:bodyPr/>
          <a:lstStyle/>
          <a:p>
            <a:pPr marL="101600" indent="0">
              <a:buNone/>
            </a:pPr>
            <a:r>
              <a:rPr lang="en-US" sz="2400" dirty="0" smtClean="0">
                <a:latin typeface="+mn-lt"/>
              </a:rPr>
              <a:t>e.g.:</a:t>
            </a:r>
            <a:endParaRPr lang="en-US" sz="2400" dirty="0">
              <a:latin typeface="+mn-lt"/>
            </a:endParaRPr>
          </a:p>
        </p:txBody>
      </p:sp>
      <p:pic>
        <p:nvPicPr>
          <p:cNvPr id="20" name="Picture 19" descr="2 rows of text, plaintext and cipher text. Row 1, plaintext. bob. I love you. alice. Row 2, cipher text. N k n. s g k t c w k y. m g s b c."/>
          <p:cNvPicPr>
            <a:picLocks noChangeAspect="1"/>
          </p:cNvPicPr>
          <p:nvPr/>
        </p:nvPicPr>
        <p:blipFill>
          <a:blip r:embed="rId3"/>
          <a:stretch>
            <a:fillRect/>
          </a:stretch>
        </p:blipFill>
        <p:spPr>
          <a:xfrm>
            <a:off x="2125323" y="4201198"/>
            <a:ext cx="5573438" cy="614693"/>
          </a:xfrm>
          <a:prstGeom prst="rect">
            <a:avLst/>
          </a:prstGeom>
        </p:spPr>
      </p:pic>
      <p:pic>
        <p:nvPicPr>
          <p:cNvPr id="21" name="Picture 25" descr="A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936715" y="5428394"/>
            <a:ext cx="645932" cy="33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Content Placeholder 18"/>
          <p:cNvSpPr>
            <a:spLocks noGrp="1"/>
          </p:cNvSpPr>
          <p:nvPr>
            <p:ph idx="14"/>
          </p:nvPr>
        </p:nvSpPr>
        <p:spPr>
          <a:xfrm>
            <a:off x="1698172" y="5271272"/>
            <a:ext cx="7005148" cy="919336"/>
          </a:xfrm>
        </p:spPr>
        <p:txBody>
          <a:bodyPr/>
          <a:lstStyle/>
          <a:p>
            <a:pPr marL="101600" indent="0">
              <a:buNone/>
            </a:pPr>
            <a:r>
              <a:rPr lang="en-US" sz="2400" b="1" dirty="0">
                <a:solidFill>
                  <a:schemeClr val="tx1"/>
                </a:solidFill>
                <a:latin typeface="+mn-lt"/>
              </a:rPr>
              <a:t>Encryption key: </a:t>
            </a:r>
            <a:r>
              <a:rPr lang="en-US" sz="2400" dirty="0">
                <a:latin typeface="+mn-lt"/>
              </a:rPr>
              <a:t>mapping from set of 26 </a:t>
            </a:r>
            <a:r>
              <a:rPr lang="en-US" sz="2400" dirty="0" smtClean="0">
                <a:latin typeface="+mn-lt"/>
              </a:rPr>
              <a:t>letters to </a:t>
            </a:r>
            <a:r>
              <a:rPr lang="en-US" sz="2400" dirty="0">
                <a:latin typeface="+mn-lt"/>
              </a:rPr>
              <a:t>set of 26 </a:t>
            </a:r>
            <a:r>
              <a:rPr lang="en-US" sz="2400" dirty="0" smtClean="0">
                <a:latin typeface="+mn-lt"/>
              </a:rPr>
              <a:t>letters</a:t>
            </a:r>
            <a:endParaRPr lang="en-US" sz="2400" dirty="0">
              <a:latin typeface="+mn-lt"/>
            </a:endParaRPr>
          </a:p>
        </p:txBody>
      </p:sp>
    </p:spTree>
    <p:extLst>
      <p:ext uri="{BB962C8B-B14F-4D97-AF65-F5344CB8AC3E}">
        <p14:creationId xmlns:p14="http://schemas.microsoft.com/office/powerpoint/2010/main" val="38854634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(9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Operational security: firewalls and </a:t>
            </a:r>
            <a:r>
              <a:rPr lang="en-US" sz="2400" b="1" dirty="0" smtClean="0">
                <a:solidFill>
                  <a:srgbClr val="000000"/>
                </a:solidFill>
                <a:latin typeface="+mn-lt"/>
                <a:ea typeface="ＭＳ Ｐゴシック" charset="0"/>
              </a:rPr>
              <a:t>I</a:t>
            </a:r>
            <a:r>
              <a:rPr lang="en-US" sz="100" b="1" dirty="0" smtClean="0">
                <a:solidFill>
                  <a:srgbClr val="000000"/>
                </a:solidFill>
                <a:latin typeface="+mn-lt"/>
                <a:ea typeface="ＭＳ Ｐゴシック" charset="0"/>
              </a:rPr>
              <a:t> </a:t>
            </a:r>
            <a:r>
              <a:rPr lang="en-US" sz="2400" b="1" dirty="0" smtClean="0">
                <a:solidFill>
                  <a:srgbClr val="000000"/>
                </a:solidFill>
                <a:latin typeface="+mn-lt"/>
                <a:ea typeface="ＭＳ Ｐゴシック" charset="0"/>
              </a:rPr>
              <a:t>D</a:t>
            </a:r>
            <a:r>
              <a:rPr lang="en-US" sz="100" b="1" dirty="0" smtClean="0">
                <a:solidFill>
                  <a:srgbClr val="000000"/>
                </a:solidFill>
                <a:latin typeface="+mn-lt"/>
                <a:ea typeface="ＭＳ Ｐゴシック" charset="0"/>
              </a:rPr>
              <a:t> </a:t>
            </a:r>
            <a:r>
              <a:rPr lang="en-US" sz="2400" b="1" dirty="0" smtClean="0">
                <a:solidFill>
                  <a:srgbClr val="000000"/>
                </a:solidFill>
                <a:latin typeface="+mn-lt"/>
                <a:ea typeface="ＭＳ Ｐゴシック" charset="0"/>
              </a:rPr>
              <a:t>S</a:t>
            </a:r>
            <a:endParaRPr lang="en-US" sz="2400" b="1" dirty="0">
              <a:solidFill>
                <a:srgbClr val="000000"/>
              </a:solidFill>
              <a:latin typeface="+mn-lt"/>
              <a:ea typeface="ＭＳ Ｐゴシック" charset="0"/>
            </a:endParaRPr>
          </a:p>
        </p:txBody>
      </p:sp>
    </p:spTree>
    <p:extLst>
      <p:ext uri="{BB962C8B-B14F-4D97-AF65-F5344CB8AC3E}">
        <p14:creationId xmlns:p14="http://schemas.microsoft.com/office/powerpoint/2010/main" val="2381491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Firewalls</a:t>
            </a:r>
          </a:p>
        </p:txBody>
      </p:sp>
      <p:sp>
        <p:nvSpPr>
          <p:cNvPr id="3" name="Text Placeholder 2"/>
          <p:cNvSpPr>
            <a:spLocks noGrp="1"/>
          </p:cNvSpPr>
          <p:nvPr>
            <p:ph type="body" idx="1"/>
          </p:nvPr>
        </p:nvSpPr>
        <p:spPr>
          <a:xfrm>
            <a:off x="457200" y="1600200"/>
            <a:ext cx="8229600" cy="1355271"/>
          </a:xfrm>
        </p:spPr>
        <p:txBody>
          <a:bodyPr/>
          <a:lstStyle/>
          <a:p>
            <a:pPr marL="0" indent="0">
              <a:buNone/>
            </a:pPr>
            <a:r>
              <a:rPr lang="en-US" sz="2200" b="1" dirty="0" smtClean="0">
                <a:latin typeface="+mn-lt"/>
              </a:rPr>
              <a:t>Firewalls</a:t>
            </a:r>
          </a:p>
          <a:p>
            <a:pPr marL="0" indent="0">
              <a:buNone/>
            </a:pPr>
            <a:r>
              <a:rPr lang="en-US" sz="2200" dirty="0">
                <a:latin typeface="+mn-lt"/>
                <a:cs typeface="Gill Sans MT" charset="0"/>
              </a:rPr>
              <a:t>isolates </a:t>
            </a:r>
            <a:r>
              <a:rPr lang="en-US" sz="2200" dirty="0" smtClean="0">
                <a:latin typeface="+mn-lt"/>
                <a:cs typeface="Gill Sans MT" charset="0"/>
              </a:rPr>
              <a:t>organization’</a:t>
            </a:r>
            <a:r>
              <a:rPr lang="en-US" altLang="ja-JP" sz="2200" dirty="0" smtClean="0">
                <a:latin typeface="+mn-lt"/>
                <a:cs typeface="Gill Sans MT" charset="0"/>
              </a:rPr>
              <a:t>s </a:t>
            </a:r>
            <a:r>
              <a:rPr lang="en-US" altLang="ja-JP" sz="2200" dirty="0">
                <a:latin typeface="+mn-lt"/>
                <a:cs typeface="Gill Sans MT" charset="0"/>
              </a:rPr>
              <a:t>internal net from larger Internet, allowing some packets to pass, blocking </a:t>
            </a:r>
            <a:r>
              <a:rPr lang="en-US" altLang="ja-JP" sz="2200" dirty="0" smtClean="0">
                <a:latin typeface="+mn-lt"/>
                <a:cs typeface="Gill Sans MT" charset="0"/>
              </a:rPr>
              <a:t>others</a:t>
            </a:r>
            <a:endParaRPr lang="en-US" sz="2200" dirty="0">
              <a:latin typeface="+mn-lt"/>
              <a:cs typeface="Gill Sans MT" charset="0"/>
            </a:endParaRPr>
          </a:p>
        </p:txBody>
      </p:sp>
      <p:pic>
        <p:nvPicPr>
          <p:cNvPr id="12" name="Picture 11" descr="There are 2 connected parts. 1, administered network. A router with a server connects to a switch, with 2 P Cs. The switch connects to another switch, with 3 P Cs and a server. 2, public internet, connected via router in part 1. Between the groups is a firew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243021"/>
            <a:ext cx="4800600" cy="2200275"/>
          </a:xfrm>
          <a:prstGeom prst="rect">
            <a:avLst/>
          </a:prstGeom>
        </p:spPr>
      </p:pic>
    </p:spTree>
    <p:extLst>
      <p:ext uri="{BB962C8B-B14F-4D97-AF65-F5344CB8AC3E}">
        <p14:creationId xmlns:p14="http://schemas.microsoft.com/office/powerpoint/2010/main" val="38387844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Firewalls: Why</a:t>
            </a:r>
            <a:endParaRPr lang="en-US" dirty="0"/>
          </a:p>
        </p:txBody>
      </p:sp>
      <p:sp>
        <p:nvSpPr>
          <p:cNvPr id="3" name="Text Placeholder 2"/>
          <p:cNvSpPr>
            <a:spLocks noGrp="1"/>
          </p:cNvSpPr>
          <p:nvPr>
            <p:ph type="body" idx="1"/>
          </p:nvPr>
        </p:nvSpPr>
        <p:spPr>
          <a:xfrm>
            <a:off x="457200" y="1600200"/>
            <a:ext cx="8229600" cy="1077685"/>
          </a:xfrm>
        </p:spPr>
        <p:txBody>
          <a:bodyPr/>
          <a:lstStyle/>
          <a:p>
            <a:pPr marL="0" lvl="0" indent="0" eaLnBrk="0" fontAlgn="base" hangingPunct="0">
              <a:spcAft>
                <a:spcPct val="0"/>
              </a:spcAft>
              <a:buNone/>
              <a:defRPr/>
            </a:pPr>
            <a:r>
              <a:rPr lang="en-US" sz="1800" b="1" kern="1200" dirty="0">
                <a:solidFill>
                  <a:srgbClr val="000000"/>
                </a:solidFill>
                <a:latin typeface="Arial (Body)"/>
                <a:ea typeface="ＭＳ Ｐゴシック" charset="0"/>
                <a:cs typeface="Gill Sans MT"/>
              </a:rPr>
              <a:t>prevent denial of service attacks:</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S</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Y</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N flooding: attacker establishes many bogus T</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C</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P connections, no resources left for “real” </a:t>
            </a:r>
            <a:r>
              <a:rPr lang="en-US" sz="1800" kern="1200" dirty="0" smtClean="0">
                <a:solidFill>
                  <a:srgbClr val="000000"/>
                </a:solidFill>
                <a:latin typeface="Arial (Body)"/>
                <a:ea typeface="ＭＳ Ｐゴシック" charset="0"/>
                <a:cs typeface="Gill Sans MT"/>
              </a:rPr>
              <a:t>connections</a:t>
            </a:r>
            <a:endParaRPr lang="en-US" sz="1800" kern="1200" dirty="0">
              <a:solidFill>
                <a:srgbClr val="000000"/>
              </a:solidFill>
              <a:latin typeface="Arial (Body)"/>
              <a:ea typeface="ＭＳ Ｐゴシック" charset="0"/>
              <a:cs typeface="Gill Sans MT"/>
            </a:endParaRPr>
          </a:p>
        </p:txBody>
      </p:sp>
      <p:sp>
        <p:nvSpPr>
          <p:cNvPr id="4" name="Content Placeholder 3"/>
          <p:cNvSpPr>
            <a:spLocks noGrp="1"/>
          </p:cNvSpPr>
          <p:nvPr>
            <p:ph sz="quarter" idx="13"/>
          </p:nvPr>
        </p:nvSpPr>
        <p:spPr>
          <a:xfrm>
            <a:off x="457200" y="2751594"/>
            <a:ext cx="8229600" cy="953858"/>
          </a:xfrm>
        </p:spPr>
        <p:txBody>
          <a:bodyPr/>
          <a:lstStyle/>
          <a:p>
            <a:pPr marL="0" lvl="0" indent="0" eaLnBrk="0" fontAlgn="base" hangingPunct="0">
              <a:spcAft>
                <a:spcPct val="0"/>
              </a:spcAft>
              <a:buNone/>
              <a:defRPr/>
            </a:pPr>
            <a:r>
              <a:rPr lang="en-US" sz="1800" b="1" kern="1200" dirty="0">
                <a:solidFill>
                  <a:srgbClr val="000000"/>
                </a:solidFill>
                <a:latin typeface="Arial (Body)"/>
                <a:ea typeface="ＭＳ Ｐゴシック" charset="0"/>
                <a:cs typeface="Gill Sans MT"/>
              </a:rPr>
              <a:t>prevent illegal modification/access of internal data</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e.g., attacker replaces C</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I</a:t>
            </a:r>
            <a:r>
              <a:rPr lang="en-US" sz="100" kern="1200" dirty="0">
                <a:solidFill>
                  <a:srgbClr val="000000"/>
                </a:solidFill>
                <a:latin typeface="Arial (Body)"/>
                <a:ea typeface="ＭＳ Ｐゴシック" charset="0"/>
                <a:cs typeface="Gill Sans MT"/>
              </a:rPr>
              <a:t> </a:t>
            </a:r>
            <a:r>
              <a:rPr lang="en-US" sz="1800" kern="1200" dirty="0">
                <a:solidFill>
                  <a:srgbClr val="000000"/>
                </a:solidFill>
                <a:latin typeface="Arial (Body)"/>
                <a:ea typeface="ＭＳ Ｐゴシック" charset="0"/>
                <a:cs typeface="Gill Sans MT"/>
              </a:rPr>
              <a:t>A’ s homepage with something </a:t>
            </a:r>
            <a:r>
              <a:rPr lang="en-US" sz="1800" kern="1200" dirty="0" smtClean="0">
                <a:solidFill>
                  <a:srgbClr val="000000"/>
                </a:solidFill>
                <a:latin typeface="Arial (Body)"/>
                <a:ea typeface="ＭＳ Ｐゴシック" charset="0"/>
                <a:cs typeface="Gill Sans MT"/>
              </a:rPr>
              <a:t>else</a:t>
            </a:r>
            <a:endParaRPr lang="en-US" sz="1800" kern="1200" dirty="0">
              <a:solidFill>
                <a:srgbClr val="000000"/>
              </a:solidFill>
              <a:latin typeface="Arial (Body)"/>
              <a:ea typeface="ＭＳ Ｐゴシック" charset="0"/>
              <a:cs typeface="Gill Sans MT"/>
            </a:endParaRPr>
          </a:p>
        </p:txBody>
      </p:sp>
      <p:sp>
        <p:nvSpPr>
          <p:cNvPr id="5" name="Content Placeholder 4"/>
          <p:cNvSpPr>
            <a:spLocks noGrp="1"/>
          </p:cNvSpPr>
          <p:nvPr>
            <p:ph sz="quarter" idx="14"/>
          </p:nvPr>
        </p:nvSpPr>
        <p:spPr>
          <a:xfrm>
            <a:off x="457200" y="3705453"/>
            <a:ext cx="8232775" cy="893761"/>
          </a:xfrm>
        </p:spPr>
        <p:txBody>
          <a:bodyPr/>
          <a:lstStyle/>
          <a:p>
            <a:pPr marL="0" lvl="0" indent="0" eaLnBrk="0" fontAlgn="base" hangingPunct="0">
              <a:spcAft>
                <a:spcPct val="0"/>
              </a:spcAft>
              <a:buNone/>
              <a:defRPr/>
            </a:pPr>
            <a:r>
              <a:rPr lang="en-US" sz="1800" b="1" kern="1200" dirty="0">
                <a:solidFill>
                  <a:srgbClr val="000000"/>
                </a:solidFill>
                <a:latin typeface="Arial (Body)"/>
                <a:ea typeface="ＭＳ Ｐゴシック" charset="0"/>
                <a:cs typeface="Gill Sans MT"/>
              </a:rPr>
              <a:t>allow only authorized access to inside network</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 set of authenticated </a:t>
            </a:r>
            <a:r>
              <a:rPr lang="en-US" sz="1800" kern="1200" dirty="0" smtClean="0">
                <a:solidFill>
                  <a:srgbClr val="000000"/>
                </a:solidFill>
                <a:latin typeface="Arial (Body)"/>
                <a:ea typeface="ＭＳ Ｐゴシック" charset="0"/>
                <a:cs typeface="Gill Sans MT"/>
              </a:rPr>
              <a:t>users/hosts</a:t>
            </a:r>
            <a:endParaRPr lang="en-US" sz="1800" kern="1200" dirty="0">
              <a:solidFill>
                <a:srgbClr val="000000"/>
              </a:solidFill>
              <a:latin typeface="Arial (Body)"/>
              <a:ea typeface="ＭＳ Ｐゴシック" charset="0"/>
              <a:cs typeface="Gill Sans MT"/>
            </a:endParaRPr>
          </a:p>
        </p:txBody>
      </p:sp>
      <p:sp>
        <p:nvSpPr>
          <p:cNvPr id="6" name="Content Placeholder 5"/>
          <p:cNvSpPr>
            <a:spLocks noGrp="1"/>
          </p:cNvSpPr>
          <p:nvPr>
            <p:ph sz="quarter" idx="15"/>
          </p:nvPr>
        </p:nvSpPr>
        <p:spPr>
          <a:xfrm>
            <a:off x="457200" y="4599215"/>
            <a:ext cx="8229600" cy="1703613"/>
          </a:xfrm>
        </p:spPr>
        <p:txBody>
          <a:bodyPr/>
          <a:lstStyle/>
          <a:p>
            <a:pPr marL="0" lvl="0" indent="0" eaLnBrk="0" fontAlgn="base" hangingPunct="0">
              <a:spcAft>
                <a:spcPct val="0"/>
              </a:spcAft>
              <a:buNone/>
              <a:defRPr/>
            </a:pPr>
            <a:r>
              <a:rPr lang="en-US" sz="1800" b="1" kern="1200" dirty="0">
                <a:solidFill>
                  <a:srgbClr val="000000"/>
                </a:solidFill>
                <a:latin typeface="Arial (Body)"/>
                <a:ea typeface="ＭＳ Ｐゴシック" charset="0"/>
                <a:cs typeface="Gill Sans MT"/>
              </a:rPr>
              <a:t>three types of firewalls:</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stateless packet filters</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stateful packet filters</a:t>
            </a:r>
          </a:p>
          <a:p>
            <a:pPr marL="255600" lvl="1" indent="-255600" eaLnBrk="0" fontAlgn="base" hangingPunct="0">
              <a:spcBef>
                <a:spcPts val="1500"/>
              </a:spcBef>
              <a:spcAft>
                <a:spcPct val="0"/>
              </a:spcAft>
              <a:buFont typeface="Arial" panose="020B0604020202020204" pitchFamily="34" charset="0"/>
              <a:buChar char="•"/>
              <a:defRPr/>
            </a:pPr>
            <a:r>
              <a:rPr lang="en-US" sz="1800" kern="1200" dirty="0">
                <a:solidFill>
                  <a:srgbClr val="000000"/>
                </a:solidFill>
                <a:latin typeface="Arial (Body)"/>
                <a:ea typeface="ＭＳ Ｐゴシック" charset="0"/>
                <a:cs typeface="Gill Sans MT"/>
              </a:rPr>
              <a:t>application </a:t>
            </a:r>
            <a:r>
              <a:rPr lang="en-US" sz="1800" kern="1200" dirty="0" smtClean="0">
                <a:solidFill>
                  <a:srgbClr val="000000"/>
                </a:solidFill>
                <a:latin typeface="Arial (Body)"/>
                <a:ea typeface="ＭＳ Ｐゴシック" charset="0"/>
                <a:cs typeface="Gill Sans MT"/>
              </a:rPr>
              <a:t>gateways</a:t>
            </a:r>
            <a:endParaRPr lang="en-US" sz="1800" kern="1200" dirty="0">
              <a:solidFill>
                <a:srgbClr val="000000"/>
              </a:solidFill>
              <a:latin typeface="Arial (Body)"/>
              <a:ea typeface="ＭＳ Ｐゴシック" charset="0"/>
              <a:cs typeface="Gill Sans MT"/>
            </a:endParaRPr>
          </a:p>
        </p:txBody>
      </p:sp>
    </p:spTree>
    <p:extLst>
      <p:ext uri="{BB962C8B-B14F-4D97-AF65-F5344CB8AC3E}">
        <p14:creationId xmlns:p14="http://schemas.microsoft.com/office/powerpoint/2010/main" val="15378670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Stateless Packet Filtering</a:t>
            </a:r>
            <a:endParaRPr lang="en-US" dirty="0">
              <a:latin typeface="Times New Roman" panose="02020603050405020304" pitchFamily="18" charset="0"/>
              <a:ea typeface="ＭＳ Ｐゴシック" charset="0"/>
            </a:endParaRPr>
          </a:p>
        </p:txBody>
      </p:sp>
      <p:pic>
        <p:nvPicPr>
          <p:cNvPr id="4" name="Picture 3" descr="There are 2 connected parts. Part 1. A router with a server has 2 wires. Server, should arriving packet be allowed in? Departing packet let out? A packet comes toward the router through both wires. Wire 1, connects to a switch, with 2 P Cs. The switch connects to another switch, with 3 P Cs and a server. Router wire 2, connects to part 2, public internet."/>
          <p:cNvPicPr>
            <a:picLocks noChangeAspect="1"/>
          </p:cNvPicPr>
          <p:nvPr/>
        </p:nvPicPr>
        <p:blipFill>
          <a:blip r:embed="rId2"/>
          <a:stretch>
            <a:fillRect/>
          </a:stretch>
        </p:blipFill>
        <p:spPr>
          <a:xfrm>
            <a:off x="1129652" y="1382691"/>
            <a:ext cx="6884696" cy="2123219"/>
          </a:xfrm>
          <a:prstGeom prst="rect">
            <a:avLst/>
          </a:prstGeom>
        </p:spPr>
      </p:pic>
      <p:sp>
        <p:nvSpPr>
          <p:cNvPr id="3" name="Content Placeholder 2"/>
          <p:cNvSpPr>
            <a:spLocks noGrp="1"/>
          </p:cNvSpPr>
          <p:nvPr>
            <p:ph type="body" idx="1"/>
          </p:nvPr>
        </p:nvSpPr>
        <p:spPr>
          <a:xfrm>
            <a:off x="457200" y="3575952"/>
            <a:ext cx="8229600" cy="2839208"/>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internal network connected to Internet via </a:t>
            </a:r>
            <a:r>
              <a:rPr lang="en-US" sz="2000" b="1" dirty="0">
                <a:solidFill>
                  <a:srgbClr val="000000"/>
                </a:solidFill>
                <a:latin typeface="Arial (Body)"/>
                <a:ea typeface="ＭＳ Ｐゴシック" charset="0"/>
              </a:rPr>
              <a:t>router firewall</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router</a:t>
            </a:r>
            <a:r>
              <a:rPr lang="en-US" sz="2000" i="1" dirty="0">
                <a:solidFill>
                  <a:srgbClr val="000000"/>
                </a:solidFill>
                <a:latin typeface="Arial (Body)"/>
                <a:ea typeface="ＭＳ Ｐゴシック" charset="0"/>
              </a:rPr>
              <a:t> </a:t>
            </a:r>
            <a:r>
              <a:rPr lang="en-US" sz="2000" b="1" dirty="0">
                <a:solidFill>
                  <a:srgbClr val="000000"/>
                </a:solidFill>
                <a:latin typeface="Arial (Body)"/>
                <a:ea typeface="ＭＳ Ｐゴシック" charset="0"/>
              </a:rPr>
              <a:t>filters packet-by-packet, </a:t>
            </a:r>
            <a:r>
              <a:rPr lang="en-US" sz="2000" dirty="0">
                <a:solidFill>
                  <a:srgbClr val="000000"/>
                </a:solidFill>
                <a:latin typeface="Arial (Body)"/>
                <a:ea typeface="ＭＳ Ｐゴシック" charset="0"/>
              </a:rPr>
              <a:t>decision to forward/drop packet based on:</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source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address</a:t>
            </a:r>
            <a:r>
              <a:rPr lang="en-US" sz="2000" dirty="0">
                <a:solidFill>
                  <a:srgbClr val="000000"/>
                </a:solidFill>
                <a:latin typeface="Arial (Body)"/>
                <a:ea typeface="ＭＳ Ｐゴシック" charset="0"/>
              </a:rPr>
              <a:t>, destination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address</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P/U</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source </a:t>
            </a:r>
            <a:r>
              <a:rPr lang="en-US" sz="2000" dirty="0">
                <a:solidFill>
                  <a:srgbClr val="000000"/>
                </a:solidFill>
                <a:latin typeface="Arial (Body)"/>
                <a:ea typeface="ＭＳ Ｐゴシック" charset="0"/>
              </a:rPr>
              <a:t>and destination port numbers</a:t>
            </a:r>
          </a:p>
          <a:p>
            <a:pPr marL="741553" lvl="1" indent="-284353"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message </a:t>
            </a:r>
            <a:r>
              <a:rPr lang="en-US" sz="2000" dirty="0">
                <a:solidFill>
                  <a:srgbClr val="000000"/>
                </a:solidFill>
                <a:latin typeface="Arial (Body)"/>
                <a:ea typeface="ＭＳ Ｐゴシック" charset="0"/>
              </a:rPr>
              <a:t>type</a:t>
            </a:r>
          </a:p>
          <a:p>
            <a:pPr marL="741553" lvl="1" indent="-284353"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Y</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N </a:t>
            </a:r>
            <a:r>
              <a:rPr lang="en-US" sz="2000" dirty="0">
                <a:solidFill>
                  <a:srgbClr val="000000"/>
                </a:solidFill>
                <a:latin typeface="Arial (Body)"/>
                <a:ea typeface="ＭＳ Ｐゴシック" charset="0"/>
              </a:rPr>
              <a:t>and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K bits</a:t>
            </a:r>
            <a:endParaRPr lang="en-US" sz="2000" dirty="0">
              <a:solidFill>
                <a:srgbClr val="000000"/>
              </a:solidFill>
              <a:latin typeface="Arial (Body)"/>
              <a:ea typeface="ＭＳ Ｐゴシック" charset="0"/>
            </a:endParaRPr>
          </a:p>
        </p:txBody>
      </p:sp>
    </p:spTree>
    <p:extLst>
      <p:ext uri="{BB962C8B-B14F-4D97-AF65-F5344CB8AC3E}">
        <p14:creationId xmlns:p14="http://schemas.microsoft.com/office/powerpoint/2010/main" val="19828470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Stateless Packet Filtering: Example</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example 1: </a:t>
            </a:r>
            <a:r>
              <a:rPr lang="en-US" sz="2400" dirty="0">
                <a:solidFill>
                  <a:srgbClr val="000000"/>
                </a:solidFill>
                <a:latin typeface="Arial (Body)"/>
                <a:ea typeface="ＭＳ Ｐゴシック" charset="0"/>
              </a:rPr>
              <a:t>block incoming and outgoing datagrams with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protocol </a:t>
            </a:r>
            <a:r>
              <a:rPr lang="en-US" sz="2400" dirty="0">
                <a:solidFill>
                  <a:srgbClr val="000000"/>
                </a:solidFill>
                <a:latin typeface="Arial (Body)"/>
                <a:ea typeface="ＭＳ Ｐゴシック" charset="0"/>
              </a:rPr>
              <a:t>field = 17 and with either source or dest port = 23</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result: </a:t>
            </a:r>
            <a:r>
              <a:rPr lang="en-US" sz="2400" dirty="0">
                <a:solidFill>
                  <a:srgbClr val="000000"/>
                </a:solidFill>
                <a:latin typeface="Arial (Body)"/>
                <a:ea typeface="ＭＳ Ｐゴシック" charset="0"/>
              </a:rPr>
              <a:t>all incoming, outgoing </a:t>
            </a:r>
            <a:r>
              <a:rPr lang="en-US" sz="2400" dirty="0" smtClean="0">
                <a:solidFill>
                  <a:srgbClr val="000000"/>
                </a:solidFill>
                <a:latin typeface="Arial (Body)"/>
                <a:ea typeface="ＭＳ Ｐゴシック" charset="0"/>
              </a:rPr>
              <a:t>U</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flows </a:t>
            </a:r>
            <a:r>
              <a:rPr lang="en-US" sz="2400" dirty="0">
                <a:solidFill>
                  <a:srgbClr val="000000"/>
                </a:solidFill>
                <a:latin typeface="Arial (Body)"/>
                <a:ea typeface="ＭＳ Ｐゴシック" charset="0"/>
              </a:rPr>
              <a:t>and telnet connections are blocked</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example 2: </a:t>
            </a:r>
            <a:r>
              <a:rPr lang="en-US" sz="2400" dirty="0">
                <a:solidFill>
                  <a:srgbClr val="000000"/>
                </a:solidFill>
                <a:latin typeface="Arial (Body)"/>
                <a:ea typeface="ＭＳ Ｐゴシック" charset="0"/>
              </a:rPr>
              <a:t>block inbound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segments </a:t>
            </a:r>
            <a:r>
              <a:rPr lang="en-US" sz="2400" dirty="0">
                <a:solidFill>
                  <a:srgbClr val="000000"/>
                </a:solidFill>
                <a:latin typeface="Arial (Body)"/>
                <a:ea typeface="ＭＳ Ｐゴシック" charset="0"/>
              </a:rPr>
              <a:t>with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0.</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result: </a:t>
            </a:r>
            <a:r>
              <a:rPr lang="en-US" sz="2400" dirty="0">
                <a:solidFill>
                  <a:srgbClr val="000000"/>
                </a:solidFill>
                <a:latin typeface="Arial (Body)"/>
                <a:ea typeface="ＭＳ Ｐゴシック" charset="0"/>
              </a:rPr>
              <a:t>prevents external clients from making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connections </a:t>
            </a:r>
            <a:r>
              <a:rPr lang="en-US" sz="2400" dirty="0">
                <a:solidFill>
                  <a:srgbClr val="000000"/>
                </a:solidFill>
                <a:latin typeface="Arial (Body)"/>
                <a:ea typeface="ＭＳ Ｐゴシック" charset="0"/>
              </a:rPr>
              <a:t>with internal clients, but allows internal clients to connect to outside.</a:t>
            </a:r>
          </a:p>
        </p:txBody>
      </p:sp>
    </p:spTree>
    <p:extLst>
      <p:ext uri="{BB962C8B-B14F-4D97-AF65-F5344CB8AC3E}">
        <p14:creationId xmlns:p14="http://schemas.microsoft.com/office/powerpoint/2010/main" val="17149715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Stateless Packet Filtering: More Examples</a:t>
            </a:r>
            <a:endParaRPr lang="en-US" dirty="0">
              <a:latin typeface="Times New Roman" panose="02020603050405020304" pitchFamily="18" charset="0"/>
              <a:ea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8807018"/>
              </p:ext>
            </p:extLst>
          </p:nvPr>
        </p:nvGraphicFramePr>
        <p:xfrm>
          <a:off x="1028699" y="1638517"/>
          <a:ext cx="7086602" cy="439420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val="3102084524"/>
                    </a:ext>
                  </a:extLst>
                </a:gridCol>
                <a:gridCol w="3543301">
                  <a:extLst>
                    <a:ext uri="{9D8B030D-6E8A-4147-A177-3AD203B41FA5}">
                      <a16:colId xmlns:a16="http://schemas.microsoft.com/office/drawing/2014/main" val="3072910471"/>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charset="0"/>
                        <a:buNone/>
                        <a:tabLst/>
                      </a:pPr>
                      <a:r>
                        <a:rPr kumimoji="0" lang="en-US" sz="1800" b="1" i="0" u="none" strike="noStrike" cap="none" normalizeH="0" baseline="0" dirty="0">
                          <a:ln>
                            <a:noFill/>
                          </a:ln>
                          <a:solidFill>
                            <a:schemeClr val="tx1"/>
                          </a:solidFill>
                          <a:effectLst/>
                          <a:latin typeface="+mn-lt"/>
                          <a:ea typeface="ＭＳ Ｐゴシック" charset="0"/>
                          <a:cs typeface="Arial"/>
                        </a:rPr>
                        <a:t>Policy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50000"/>
                        </a:spcAft>
                        <a:buClrTx/>
                        <a:buSzTx/>
                        <a:buFontTx/>
                        <a:buNone/>
                        <a:tabLst/>
                      </a:pPr>
                      <a:r>
                        <a:rPr kumimoji="0" lang="en-US" sz="1800" b="1" i="0" u="none" strike="noStrike" cap="none" normalizeH="0" baseline="0" dirty="0">
                          <a:ln>
                            <a:noFill/>
                          </a:ln>
                          <a:solidFill>
                            <a:schemeClr val="tx1"/>
                          </a:solidFill>
                          <a:effectLst/>
                          <a:latin typeface="+mn-lt"/>
                          <a:ea typeface="ＭＳ Ｐゴシック" charset="0"/>
                          <a:cs typeface="Arial"/>
                        </a:rPr>
                        <a:t>Firewall Setting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756952"/>
                  </a:ext>
                </a:extLst>
              </a:tr>
              <a:tr h="37084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No outside Web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Drop all outgoing packets to any </a:t>
                      </a:r>
                      <a:r>
                        <a:rPr kumimoji="0" lang="en-US" sz="1800" b="0" i="0" u="none" strike="noStrike" cap="none" normalizeH="0" baseline="0" dirty="0" smtClean="0">
                          <a:ln>
                            <a:noFill/>
                          </a:ln>
                          <a:solidFill>
                            <a:schemeClr val="tx1"/>
                          </a:solidFill>
                          <a:effectLst/>
                          <a:latin typeface="+mn-lt"/>
                          <a:ea typeface="ＭＳ Ｐゴシック" charset="0"/>
                          <a:cs typeface="Arial"/>
                        </a:rPr>
                        <a:t>I</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a:t>
                      </a:r>
                      <a:r>
                        <a:rPr kumimoji="0" lang="en-US" sz="1800" b="0" i="0" u="none" strike="noStrike" cap="none" normalizeH="0" baseline="0" dirty="0">
                          <a:ln>
                            <a:noFill/>
                          </a:ln>
                          <a:solidFill>
                            <a:schemeClr val="tx1"/>
                          </a:solidFill>
                          <a:effectLst/>
                          <a:latin typeface="+mn-lt"/>
                          <a:ea typeface="ＭＳ Ｐゴシック" charset="0"/>
                          <a:cs typeface="Arial"/>
                        </a:rPr>
                        <a:t>address, port 80</a:t>
                      </a:r>
                      <a:endParaRPr kumimoji="0" lang="en-US" sz="2800" b="0" i="0" u="none" strike="noStrike" cap="none" normalizeH="0" baseline="0" dirty="0">
                        <a:ln>
                          <a:noFill/>
                        </a:ln>
                        <a:solidFill>
                          <a:schemeClr val="tx1"/>
                        </a:solidFill>
                        <a:effectLst/>
                        <a:latin typeface="+mn-lt"/>
                        <a:ea typeface="ＭＳ Ｐゴシック" charset="0"/>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4270410"/>
                  </a:ext>
                </a:extLst>
              </a:tr>
              <a:tr h="37084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No incoming </a:t>
                      </a:r>
                      <a:r>
                        <a:rPr kumimoji="0" lang="en-US" sz="1800" b="0" i="0" u="none" strike="noStrike" cap="none" normalizeH="0" baseline="0" dirty="0" smtClean="0">
                          <a:ln>
                            <a:noFill/>
                          </a:ln>
                          <a:solidFill>
                            <a:schemeClr val="tx1"/>
                          </a:solidFill>
                          <a:effectLst/>
                          <a:latin typeface="+mn-lt"/>
                          <a:ea typeface="ＭＳ Ｐゴシック" charset="0"/>
                          <a:cs typeface="Arial"/>
                        </a:rPr>
                        <a:t>T</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C</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a:t>
                      </a:r>
                      <a:r>
                        <a:rPr kumimoji="0" lang="en-US" sz="1800" b="0" i="0" u="none" strike="noStrike" cap="none" normalizeH="0" baseline="0" dirty="0">
                          <a:ln>
                            <a:noFill/>
                          </a:ln>
                          <a:solidFill>
                            <a:schemeClr val="tx1"/>
                          </a:solidFill>
                          <a:effectLst/>
                          <a:latin typeface="+mn-lt"/>
                          <a:ea typeface="ＭＳ Ｐゴシック" charset="0"/>
                          <a:cs typeface="Arial"/>
                        </a:rPr>
                        <a:t>connections, except those for </a:t>
                      </a:r>
                      <a:r>
                        <a:rPr kumimoji="0" lang="en-US" sz="1800" b="0" i="0" u="none" strike="noStrike" cap="none" normalizeH="0" baseline="0" dirty="0" smtClean="0">
                          <a:ln>
                            <a:noFill/>
                          </a:ln>
                          <a:solidFill>
                            <a:schemeClr val="tx1"/>
                          </a:solidFill>
                          <a:effectLst/>
                          <a:latin typeface="+mn-lt"/>
                          <a:ea typeface="ＭＳ Ｐゴシック" charset="0"/>
                          <a:cs typeface="Arial"/>
                        </a:rPr>
                        <a:t>institution’s </a:t>
                      </a:r>
                      <a:r>
                        <a:rPr kumimoji="0" lang="en-US" sz="1800" b="0" i="0" u="none" strike="noStrike" cap="none" normalizeH="0" baseline="0" dirty="0">
                          <a:ln>
                            <a:noFill/>
                          </a:ln>
                          <a:solidFill>
                            <a:schemeClr val="tx1"/>
                          </a:solidFill>
                          <a:effectLst/>
                          <a:latin typeface="+mn-lt"/>
                          <a:ea typeface="ＭＳ Ｐゴシック" charset="0"/>
                          <a:cs typeface="Arial"/>
                        </a:rPr>
                        <a:t>public Web server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ZapfDingbats" charset="0"/>
                        <a:buNone/>
                        <a:tabLst/>
                      </a:pPr>
                      <a:r>
                        <a:rPr kumimoji="0" lang="en-US" sz="1800" b="0" i="0" u="none" strike="noStrike" cap="none" normalizeH="0" baseline="0" dirty="0">
                          <a:ln>
                            <a:noFill/>
                          </a:ln>
                          <a:solidFill>
                            <a:schemeClr val="tx1"/>
                          </a:solidFill>
                          <a:effectLst/>
                          <a:latin typeface="+mn-lt"/>
                          <a:ea typeface="ＭＳ Ｐゴシック" charset="0"/>
                          <a:cs typeface="Arial"/>
                        </a:rPr>
                        <a:t>Drop all incoming </a:t>
                      </a:r>
                      <a:r>
                        <a:rPr kumimoji="0" lang="en-US" sz="1800" b="0" i="0" u="none" strike="noStrike" cap="none" normalizeH="0" baseline="0" dirty="0" smtClean="0">
                          <a:ln>
                            <a:noFill/>
                          </a:ln>
                          <a:solidFill>
                            <a:schemeClr val="tx1"/>
                          </a:solidFill>
                          <a:effectLst/>
                          <a:latin typeface="+mn-lt"/>
                          <a:ea typeface="ＭＳ Ｐゴシック" charset="0"/>
                          <a:cs typeface="Arial"/>
                        </a:rPr>
                        <a:t>T</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C</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S</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Y</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N </a:t>
                      </a:r>
                      <a:r>
                        <a:rPr kumimoji="0" lang="en-US" sz="1800" b="0" i="0" u="none" strike="noStrike" cap="none" normalizeH="0" baseline="0" dirty="0">
                          <a:ln>
                            <a:noFill/>
                          </a:ln>
                          <a:solidFill>
                            <a:schemeClr val="tx1"/>
                          </a:solidFill>
                          <a:effectLst/>
                          <a:latin typeface="+mn-lt"/>
                          <a:ea typeface="ＭＳ Ｐゴシック" charset="0"/>
                          <a:cs typeface="Arial"/>
                        </a:rPr>
                        <a:t>packets to any IP except 130.207.244.203, port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973094"/>
                  </a:ext>
                </a:extLst>
              </a:tr>
              <a:tr h="37084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Prevent Web-radios from eating up the available bandwidth.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Drop all incoming </a:t>
                      </a:r>
                      <a:r>
                        <a:rPr kumimoji="0" lang="en-US" sz="1800" b="0" i="0" u="none" strike="noStrike" cap="none" normalizeH="0" baseline="0" dirty="0" smtClean="0">
                          <a:ln>
                            <a:noFill/>
                          </a:ln>
                          <a:solidFill>
                            <a:schemeClr val="tx1"/>
                          </a:solidFill>
                          <a:effectLst/>
                          <a:latin typeface="+mn-lt"/>
                          <a:ea typeface="ＭＳ Ｐゴシック" charset="0"/>
                          <a:cs typeface="Arial"/>
                        </a:rPr>
                        <a:t>U</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D</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a:t>
                      </a:r>
                      <a:r>
                        <a:rPr kumimoji="0" lang="en-US" sz="1800" b="0" i="0" u="none" strike="noStrike" cap="none" normalizeH="0" baseline="0" dirty="0">
                          <a:ln>
                            <a:noFill/>
                          </a:ln>
                          <a:solidFill>
                            <a:schemeClr val="tx1"/>
                          </a:solidFill>
                          <a:effectLst/>
                          <a:latin typeface="+mn-lt"/>
                          <a:ea typeface="ＭＳ Ｐゴシック" charset="0"/>
                          <a:cs typeface="Arial"/>
                        </a:rPr>
                        <a:t>packets - except </a:t>
                      </a:r>
                      <a:r>
                        <a:rPr kumimoji="0" lang="en-US" sz="1800" b="0" i="0" u="none" strike="noStrike" cap="none" normalizeH="0" baseline="0" dirty="0" smtClean="0">
                          <a:ln>
                            <a:noFill/>
                          </a:ln>
                          <a:solidFill>
                            <a:schemeClr val="tx1"/>
                          </a:solidFill>
                          <a:effectLst/>
                          <a:latin typeface="+mn-lt"/>
                          <a:ea typeface="ＭＳ Ｐゴシック" charset="0"/>
                          <a:cs typeface="Arial"/>
                        </a:rPr>
                        <a:t>D</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N</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S </a:t>
                      </a:r>
                      <a:r>
                        <a:rPr kumimoji="0" lang="en-US" sz="1800" b="0" i="0" u="none" strike="noStrike" cap="none" normalizeH="0" baseline="0" dirty="0">
                          <a:ln>
                            <a:noFill/>
                          </a:ln>
                          <a:solidFill>
                            <a:schemeClr val="tx1"/>
                          </a:solidFill>
                          <a:effectLst/>
                          <a:latin typeface="+mn-lt"/>
                          <a:ea typeface="ＭＳ Ｐゴシック" charset="0"/>
                          <a:cs typeface="Arial"/>
                        </a:rPr>
                        <a:t>and router broadcasts.</a:t>
                      </a:r>
                      <a:endParaRPr kumimoji="0" lang="en-US" sz="2800" b="0" i="0" u="none" strike="noStrike" cap="none" normalizeH="0" baseline="0" dirty="0">
                        <a:ln>
                          <a:noFill/>
                        </a:ln>
                        <a:solidFill>
                          <a:schemeClr val="tx1"/>
                        </a:solidFill>
                        <a:effectLst/>
                        <a:latin typeface="+mn-lt"/>
                        <a:ea typeface="ＭＳ Ｐゴシック" charset="0"/>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028415"/>
                  </a:ext>
                </a:extLst>
              </a:tr>
              <a:tr h="37084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Prevent your network from being used for a smurf DoS attack.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Drop all </a:t>
                      </a:r>
                      <a:r>
                        <a:rPr kumimoji="0" lang="en-US" sz="1800" b="0" i="0" u="none" strike="noStrike" cap="none" normalizeH="0" baseline="0" dirty="0" smtClean="0">
                          <a:ln>
                            <a:noFill/>
                          </a:ln>
                          <a:solidFill>
                            <a:schemeClr val="tx1"/>
                          </a:solidFill>
                          <a:effectLst/>
                          <a:latin typeface="+mn-lt"/>
                          <a:ea typeface="ＭＳ Ｐゴシック" charset="0"/>
                          <a:cs typeface="Arial"/>
                        </a:rPr>
                        <a:t>I</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C</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M</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a:t>
                      </a:r>
                      <a:r>
                        <a:rPr kumimoji="0" lang="en-US" sz="1800" b="0" i="0" u="none" strike="noStrike" cap="none" normalizeH="0" baseline="0" dirty="0">
                          <a:ln>
                            <a:noFill/>
                          </a:ln>
                          <a:solidFill>
                            <a:schemeClr val="tx1"/>
                          </a:solidFill>
                          <a:effectLst/>
                          <a:latin typeface="+mn-lt"/>
                          <a:ea typeface="ＭＳ Ｐゴシック" charset="0"/>
                          <a:cs typeface="Arial"/>
                        </a:rPr>
                        <a:t>packets going to a </a:t>
                      </a:r>
                      <a:r>
                        <a:rPr kumimoji="0" lang="en-US" sz="1800" b="0" i="0" u="none" strike="noStrike" cap="none" normalizeH="0" baseline="0" dirty="0" smtClean="0">
                          <a:ln>
                            <a:noFill/>
                          </a:ln>
                          <a:solidFill>
                            <a:schemeClr val="tx1"/>
                          </a:solidFill>
                          <a:effectLst/>
                          <a:latin typeface="+mn-lt"/>
                          <a:ea typeface="ＭＳ Ｐゴシック" charset="0"/>
                          <a:cs typeface="Arial"/>
                        </a:rPr>
                        <a:t>“broadcast” </a:t>
                      </a:r>
                      <a:r>
                        <a:rPr kumimoji="0" lang="en-US" sz="1800" b="0" i="0" u="none" strike="noStrike" cap="none" normalizeH="0" baseline="0" dirty="0">
                          <a:ln>
                            <a:noFill/>
                          </a:ln>
                          <a:solidFill>
                            <a:schemeClr val="tx1"/>
                          </a:solidFill>
                          <a:effectLst/>
                          <a:latin typeface="+mn-lt"/>
                          <a:ea typeface="ＭＳ Ｐゴシック" charset="0"/>
                          <a:cs typeface="Arial"/>
                        </a:rPr>
                        <a:t>address (e.g. 130.207.255.255).</a:t>
                      </a:r>
                      <a:endParaRPr kumimoji="0" lang="en-US" sz="2800" b="0" i="0" u="none" strike="noStrike" cap="none" normalizeH="0" baseline="0" dirty="0">
                        <a:ln>
                          <a:noFill/>
                        </a:ln>
                        <a:solidFill>
                          <a:schemeClr val="tx1"/>
                        </a:solidFill>
                        <a:effectLst/>
                        <a:latin typeface="+mn-lt"/>
                        <a:ea typeface="ＭＳ Ｐゴシック" charset="0"/>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6941230"/>
                  </a:ext>
                </a:extLst>
              </a:tr>
              <a:tr h="37084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Prevent your network from being tracerouted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mn-lt"/>
                          <a:ea typeface="ＭＳ Ｐゴシック" charset="0"/>
                          <a:cs typeface="Arial"/>
                        </a:rPr>
                        <a:t>Drop all outgoing </a:t>
                      </a:r>
                      <a:r>
                        <a:rPr kumimoji="0" lang="en-US" sz="1800" b="0" i="0" u="none" strike="noStrike" cap="none" normalizeH="0" baseline="0" dirty="0" smtClean="0">
                          <a:ln>
                            <a:noFill/>
                          </a:ln>
                          <a:solidFill>
                            <a:schemeClr val="tx1"/>
                          </a:solidFill>
                          <a:effectLst/>
                          <a:latin typeface="+mn-lt"/>
                          <a:ea typeface="ＭＳ Ｐゴシック" charset="0"/>
                          <a:cs typeface="Arial"/>
                        </a:rPr>
                        <a:t>I</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C</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M</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P T</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T</a:t>
                      </a:r>
                      <a:r>
                        <a:rPr kumimoji="0" lang="en-US" sz="100" b="0" i="0" u="none" strike="noStrike" cap="none" normalizeH="0" baseline="0" dirty="0" smtClean="0">
                          <a:ln>
                            <a:noFill/>
                          </a:ln>
                          <a:solidFill>
                            <a:schemeClr val="tx1"/>
                          </a:solidFill>
                          <a:effectLst/>
                          <a:latin typeface="+mn-lt"/>
                          <a:ea typeface="ＭＳ Ｐゴシック" charset="0"/>
                          <a:cs typeface="Arial"/>
                        </a:rPr>
                        <a:t> </a:t>
                      </a:r>
                      <a:r>
                        <a:rPr kumimoji="0" lang="en-US" sz="1800" b="0" i="0" u="none" strike="noStrike" cap="none" normalizeH="0" baseline="0" dirty="0" smtClean="0">
                          <a:ln>
                            <a:noFill/>
                          </a:ln>
                          <a:solidFill>
                            <a:schemeClr val="tx1"/>
                          </a:solidFill>
                          <a:effectLst/>
                          <a:latin typeface="+mn-lt"/>
                          <a:ea typeface="ＭＳ Ｐゴシック" charset="0"/>
                          <a:cs typeface="Arial"/>
                        </a:rPr>
                        <a:t>L </a:t>
                      </a:r>
                      <a:r>
                        <a:rPr kumimoji="0" lang="en-US" sz="1800" b="0" i="0" u="none" strike="noStrike" cap="none" normalizeH="0" baseline="0" dirty="0">
                          <a:ln>
                            <a:noFill/>
                          </a:ln>
                          <a:solidFill>
                            <a:schemeClr val="tx1"/>
                          </a:solidFill>
                          <a:effectLst/>
                          <a:latin typeface="+mn-lt"/>
                          <a:ea typeface="ＭＳ Ｐゴシック" charset="0"/>
                          <a:cs typeface="Arial"/>
                        </a:rPr>
                        <a:t>expired traffic</a:t>
                      </a:r>
                      <a:endParaRPr kumimoji="0" lang="en-US" sz="2800" b="0" i="0" u="none" strike="noStrike" cap="none" normalizeH="0" baseline="0" dirty="0">
                        <a:ln>
                          <a:noFill/>
                        </a:ln>
                        <a:solidFill>
                          <a:schemeClr val="tx1"/>
                        </a:solidFill>
                        <a:effectLst/>
                        <a:latin typeface="+mn-lt"/>
                        <a:ea typeface="ＭＳ Ｐゴシック" charset="0"/>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195740"/>
                  </a:ext>
                </a:extLst>
              </a:tr>
            </a:tbl>
          </a:graphicData>
        </a:graphic>
      </p:graphicFrame>
    </p:spTree>
    <p:extLst>
      <p:ext uri="{BB962C8B-B14F-4D97-AF65-F5344CB8AC3E}">
        <p14:creationId xmlns:p14="http://schemas.microsoft.com/office/powerpoint/2010/main" val="34048143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Access Control Lists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738633"/>
          </a:xfrm>
        </p:spPr>
        <p:txBody>
          <a:bodyPr wrap="square" lIns="91425" tIns="91425" rIns="91425" bIns="91425">
            <a:spAutoFit/>
          </a:bodyPr>
          <a:lstStyle/>
          <a:p>
            <a:pPr marL="0" lvl="0" indent="0" eaLnBrk="0" fontAlgn="base" hangingPunct="0">
              <a:spcAft>
                <a:spcPct val="0"/>
              </a:spcAft>
              <a:buNone/>
            </a:pPr>
            <a:r>
              <a:rPr lang="en-US" sz="1800" b="1" kern="1200" dirty="0" smtClean="0">
                <a:solidFill>
                  <a:srgbClr val="000000"/>
                </a:solidFill>
                <a:latin typeface="Arial (Body)"/>
                <a:ea typeface="ＭＳ Ｐゴシック" charset="0"/>
                <a:cs typeface="Gill Sans MT" charset="0"/>
              </a:rPr>
              <a:t>A</a:t>
            </a:r>
            <a:r>
              <a:rPr lang="en-US" sz="100" b="1" kern="1200" dirty="0" smtClean="0">
                <a:solidFill>
                  <a:srgbClr val="000000"/>
                </a:solidFill>
                <a:latin typeface="Arial (Body)"/>
                <a:ea typeface="ＭＳ Ｐゴシック" charset="0"/>
                <a:cs typeface="Gill Sans MT" charset="0"/>
              </a:rPr>
              <a:t> </a:t>
            </a:r>
            <a:r>
              <a:rPr lang="en-US" sz="1800" b="1" kern="1200" dirty="0" smtClean="0">
                <a:solidFill>
                  <a:srgbClr val="000000"/>
                </a:solidFill>
                <a:latin typeface="Arial (Body)"/>
                <a:ea typeface="ＭＳ Ｐゴシック" charset="0"/>
                <a:cs typeface="Gill Sans MT" charset="0"/>
              </a:rPr>
              <a:t>C</a:t>
            </a:r>
            <a:r>
              <a:rPr lang="en-US" sz="100" b="1" kern="1200" dirty="0" smtClean="0">
                <a:solidFill>
                  <a:srgbClr val="000000"/>
                </a:solidFill>
                <a:latin typeface="Arial (Body)"/>
                <a:ea typeface="ＭＳ Ｐゴシック" charset="0"/>
                <a:cs typeface="Gill Sans MT" charset="0"/>
              </a:rPr>
              <a:t> </a:t>
            </a:r>
            <a:r>
              <a:rPr lang="en-US" sz="1800" b="1" kern="1200" dirty="0" smtClean="0">
                <a:solidFill>
                  <a:srgbClr val="000000"/>
                </a:solidFill>
                <a:latin typeface="Arial (Body)"/>
                <a:ea typeface="ＭＳ Ｐゴシック" charset="0"/>
                <a:cs typeface="Gill Sans MT" charset="0"/>
              </a:rPr>
              <a:t>L:</a:t>
            </a:r>
            <a:r>
              <a:rPr lang="en-US" sz="1800" kern="1200" dirty="0" smtClean="0">
                <a:solidFill>
                  <a:srgbClr val="000000"/>
                </a:solidFill>
                <a:latin typeface="Arial (Body)"/>
                <a:ea typeface="ＭＳ Ｐゴシック" charset="0"/>
                <a:cs typeface="Gill Sans MT" charset="0"/>
              </a:rPr>
              <a:t> </a:t>
            </a:r>
            <a:r>
              <a:rPr lang="en-US" sz="1800" kern="1200" dirty="0">
                <a:solidFill>
                  <a:srgbClr val="000000"/>
                </a:solidFill>
                <a:latin typeface="Arial (Body)"/>
                <a:ea typeface="ＭＳ Ｐゴシック" charset="0"/>
                <a:cs typeface="Gill Sans MT" charset="0"/>
              </a:rPr>
              <a:t>table of rules, applied top to bottom to incoming packets: (action, condition) pairs: looks like OpenFlow forwarding (Ch. 4</a:t>
            </a:r>
            <a:r>
              <a:rPr lang="en-US" sz="1800" kern="1200" dirty="0" smtClean="0">
                <a:solidFill>
                  <a:srgbClr val="000000"/>
                </a:solidFill>
                <a:latin typeface="Arial (Body)"/>
                <a:ea typeface="ＭＳ Ｐゴシック" charset="0"/>
                <a:cs typeface="Gill Sans MT" charset="0"/>
              </a:rPr>
              <a:t>)!</a:t>
            </a:r>
            <a:endParaRPr lang="en-US" sz="1800" kern="1200" dirty="0">
              <a:solidFill>
                <a:srgbClr val="000000"/>
              </a:solidFill>
              <a:latin typeface="Arial (Body)"/>
              <a:ea typeface="ＭＳ Ｐゴシック" charset="0"/>
              <a:cs typeface="Gill Sans MT"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66718868"/>
              </p:ext>
            </p:extLst>
          </p:nvPr>
        </p:nvGraphicFramePr>
        <p:xfrm>
          <a:off x="669470" y="2785207"/>
          <a:ext cx="7641773" cy="3266709"/>
        </p:xfrm>
        <a:graphic>
          <a:graphicData uri="http://schemas.openxmlformats.org/drawingml/2006/table">
            <a:tbl>
              <a:tblPr firstRow="1" bandRow="1">
                <a:tableStyleId>{2D5ABB26-0587-4C30-8999-92F81FD0307C}</a:tableStyleId>
              </a:tblPr>
              <a:tblGrid>
                <a:gridCol w="1027007">
                  <a:extLst>
                    <a:ext uri="{9D8B030D-6E8A-4147-A177-3AD203B41FA5}">
                      <a16:colId xmlns:a16="http://schemas.microsoft.com/office/drawing/2014/main" val="2739992316"/>
                    </a:ext>
                  </a:extLst>
                </a:gridCol>
                <a:gridCol w="1244309">
                  <a:extLst>
                    <a:ext uri="{9D8B030D-6E8A-4147-A177-3AD203B41FA5}">
                      <a16:colId xmlns:a16="http://schemas.microsoft.com/office/drawing/2014/main" val="4120171477"/>
                    </a:ext>
                  </a:extLst>
                </a:gridCol>
                <a:gridCol w="1113327">
                  <a:extLst>
                    <a:ext uri="{9D8B030D-6E8A-4147-A177-3AD203B41FA5}">
                      <a16:colId xmlns:a16="http://schemas.microsoft.com/office/drawing/2014/main" val="2472362858"/>
                    </a:ext>
                  </a:extLst>
                </a:gridCol>
                <a:gridCol w="1090452">
                  <a:extLst>
                    <a:ext uri="{9D8B030D-6E8A-4147-A177-3AD203B41FA5}">
                      <a16:colId xmlns:a16="http://schemas.microsoft.com/office/drawing/2014/main" val="679499088"/>
                    </a:ext>
                  </a:extLst>
                </a:gridCol>
                <a:gridCol w="1029880">
                  <a:extLst>
                    <a:ext uri="{9D8B030D-6E8A-4147-A177-3AD203B41FA5}">
                      <a16:colId xmlns:a16="http://schemas.microsoft.com/office/drawing/2014/main" val="3985682671"/>
                    </a:ext>
                  </a:extLst>
                </a:gridCol>
                <a:gridCol w="1158941">
                  <a:extLst>
                    <a:ext uri="{9D8B030D-6E8A-4147-A177-3AD203B41FA5}">
                      <a16:colId xmlns:a16="http://schemas.microsoft.com/office/drawing/2014/main" val="1635480368"/>
                    </a:ext>
                  </a:extLst>
                </a:gridCol>
                <a:gridCol w="977857">
                  <a:extLst>
                    <a:ext uri="{9D8B030D-6E8A-4147-A177-3AD203B41FA5}">
                      <a16:colId xmlns:a16="http://schemas.microsoft.com/office/drawing/2014/main" val="821064507"/>
                    </a:ext>
                  </a:extLst>
                </a:gridCol>
              </a:tblGrid>
              <a:tr h="457112">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action</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address</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address</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protocol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port</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port</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flag</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1" i="0" u="none" strike="noStrike" cap="none" normalizeH="0" baseline="0" dirty="0" smtClean="0">
                          <a:ln>
                            <a:noFill/>
                          </a:ln>
                          <a:solidFill>
                            <a:schemeClr val="tx1"/>
                          </a:solidFill>
                          <a:effectLst/>
                          <a:latin typeface="+mn-lt"/>
                          <a:cs typeface="Arial"/>
                        </a:rPr>
                        <a:t>bit</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058470"/>
                  </a:ext>
                </a:extLst>
              </a:tr>
              <a:tr h="597376">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allow</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T</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P</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&gt; 1023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80</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any</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503632"/>
                  </a:ext>
                </a:extLst>
              </a:tr>
              <a:tr h="597376">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allow</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T</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P</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80</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&gt; 1023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K</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442882"/>
                  </a:ext>
                </a:extLst>
              </a:tr>
              <a:tr h="597376">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allow</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U</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D</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P</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&gt; 1023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53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963780"/>
                  </a:ext>
                </a:extLst>
              </a:tr>
              <a:tr h="597376">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allow</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222.22/16</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U</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D</a:t>
                      </a:r>
                      <a:r>
                        <a:rPr kumimoji="0" lang="en-US" sz="100" b="0" i="0" u="none" strike="noStrike" cap="none" normalizeH="0" baseline="0" dirty="0" smtClean="0">
                          <a:ln>
                            <a:noFill/>
                          </a:ln>
                          <a:solidFill>
                            <a:schemeClr val="tx1"/>
                          </a:solidFill>
                          <a:effectLst/>
                          <a:latin typeface="+mn-lt"/>
                          <a:cs typeface="Arial"/>
                        </a:rPr>
                        <a:t> </a:t>
                      </a:r>
                      <a:r>
                        <a:rPr kumimoji="0" lang="en-US" sz="1400" b="0" i="0" u="none" strike="noStrike" cap="none" normalizeH="0" baseline="0" dirty="0" smtClean="0">
                          <a:ln>
                            <a:noFill/>
                          </a:ln>
                          <a:solidFill>
                            <a:schemeClr val="tx1"/>
                          </a:solidFill>
                          <a:effectLst/>
                          <a:latin typeface="+mn-lt"/>
                          <a:cs typeface="Arial"/>
                        </a:rPr>
                        <a:t>P</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53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&gt; 1023</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325412"/>
                  </a:ext>
                </a:extLst>
              </a:tr>
              <a:tr h="318183">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deny</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400" b="0" i="0" u="none" strike="noStrike" cap="none" normalizeH="0" baseline="0" dirty="0" smtClean="0">
                          <a:ln>
                            <a:noFill/>
                          </a:ln>
                          <a:solidFill>
                            <a:schemeClr val="tx1"/>
                          </a:solidFill>
                          <a:effectLst/>
                          <a:latin typeface="+mn-lt"/>
                          <a:cs typeface="Arial"/>
                        </a:rPr>
                        <a:t>all</a:t>
                      </a:r>
                    </a:p>
                  </a:txBody>
                  <a:tcPr marL="91427" marR="91427" marT="44815" marB="448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899894"/>
                  </a:ext>
                </a:extLst>
              </a:tr>
            </a:tbl>
          </a:graphicData>
        </a:graphic>
      </p:graphicFrame>
    </p:spTree>
    <p:extLst>
      <p:ext uri="{BB962C8B-B14F-4D97-AF65-F5344CB8AC3E}">
        <p14:creationId xmlns:p14="http://schemas.microsoft.com/office/powerpoint/2010/main" val="11629638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Stateful Packet Filtering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118490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b="1" dirty="0">
                <a:solidFill>
                  <a:srgbClr val="000000"/>
                </a:solidFill>
                <a:latin typeface="+mn-lt"/>
                <a:ea typeface="ＭＳ Ｐゴシック" charset="0"/>
              </a:rPr>
              <a:t>stateless packet filter: </a:t>
            </a:r>
            <a:r>
              <a:rPr lang="en-US" sz="2000" dirty="0">
                <a:solidFill>
                  <a:srgbClr val="000000"/>
                </a:solidFill>
                <a:latin typeface="+mn-lt"/>
                <a:ea typeface="ＭＳ Ｐゴシック" charset="0"/>
              </a:rPr>
              <a:t>heavy handed tool</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mn-lt"/>
                <a:ea typeface="ＭＳ Ｐゴシック" charset="0"/>
              </a:rPr>
              <a:t>admits packets that </a:t>
            </a:r>
            <a:r>
              <a:rPr lang="en-US" sz="2000" dirty="0" smtClean="0">
                <a:solidFill>
                  <a:srgbClr val="000000"/>
                </a:solidFill>
                <a:latin typeface="+mn-lt"/>
                <a:ea typeface="ＭＳ Ｐゴシック" charset="0"/>
              </a:rPr>
              <a:t>“</a:t>
            </a:r>
            <a:r>
              <a:rPr lang="en-US" altLang="ja-JP" sz="2000" dirty="0" smtClean="0">
                <a:solidFill>
                  <a:srgbClr val="000000"/>
                </a:solidFill>
                <a:latin typeface="+mn-lt"/>
                <a:ea typeface="ＭＳ Ｐゴシック" charset="0"/>
              </a:rPr>
              <a:t>make </a:t>
            </a:r>
            <a:r>
              <a:rPr lang="en-US" altLang="ja-JP" sz="2000" dirty="0">
                <a:solidFill>
                  <a:srgbClr val="000000"/>
                </a:solidFill>
                <a:latin typeface="+mn-lt"/>
                <a:ea typeface="ＭＳ Ｐゴシック" charset="0"/>
              </a:rPr>
              <a:t>no sense</a:t>
            </a:r>
            <a:r>
              <a:rPr lang="en-US" altLang="ja-JP" sz="2000" dirty="0" smtClean="0">
                <a:solidFill>
                  <a:srgbClr val="000000"/>
                </a:solidFill>
                <a:latin typeface="+mn-lt"/>
                <a:ea typeface="ＭＳ Ｐゴシック" charset="0"/>
              </a:rPr>
              <a:t>,” </a:t>
            </a:r>
            <a:r>
              <a:rPr lang="en-US" altLang="ja-JP" sz="2000" dirty="0">
                <a:solidFill>
                  <a:srgbClr val="000000"/>
                </a:solidFill>
                <a:latin typeface="+mn-lt"/>
                <a:ea typeface="ＭＳ Ｐゴシック" charset="0"/>
              </a:rPr>
              <a:t>e.g., dest port = 80, </a:t>
            </a:r>
            <a:r>
              <a:rPr lang="en-US" altLang="ja-JP" sz="2000" dirty="0" smtClean="0">
                <a:solidFill>
                  <a:srgbClr val="000000"/>
                </a:solidFill>
                <a:latin typeface="+mn-lt"/>
                <a:ea typeface="ＭＳ Ｐゴシック" charset="0"/>
              </a:rPr>
              <a:t>A</a:t>
            </a:r>
            <a:r>
              <a:rPr lang="en-US" altLang="ja-JP" sz="100" dirty="0" smtClean="0">
                <a:solidFill>
                  <a:srgbClr val="000000"/>
                </a:solidFill>
                <a:latin typeface="+mn-lt"/>
                <a:ea typeface="ＭＳ Ｐゴシック" charset="0"/>
              </a:rPr>
              <a:t> </a:t>
            </a:r>
            <a:r>
              <a:rPr lang="en-US" altLang="ja-JP" sz="2000" dirty="0" smtClean="0">
                <a:solidFill>
                  <a:srgbClr val="000000"/>
                </a:solidFill>
                <a:latin typeface="+mn-lt"/>
                <a:ea typeface="ＭＳ Ｐゴシック" charset="0"/>
              </a:rPr>
              <a:t>C</a:t>
            </a:r>
            <a:r>
              <a:rPr lang="en-US" altLang="ja-JP" sz="100" dirty="0" smtClean="0">
                <a:solidFill>
                  <a:srgbClr val="000000"/>
                </a:solidFill>
                <a:latin typeface="+mn-lt"/>
                <a:ea typeface="ＭＳ Ｐゴシック" charset="0"/>
              </a:rPr>
              <a:t> </a:t>
            </a:r>
            <a:r>
              <a:rPr lang="en-US" altLang="ja-JP" sz="2000" dirty="0" smtClean="0">
                <a:solidFill>
                  <a:srgbClr val="000000"/>
                </a:solidFill>
                <a:latin typeface="+mn-lt"/>
                <a:ea typeface="ＭＳ Ｐゴシック" charset="0"/>
              </a:rPr>
              <a:t>K bit </a:t>
            </a:r>
            <a:r>
              <a:rPr lang="en-US" altLang="ja-JP" sz="2000" dirty="0">
                <a:solidFill>
                  <a:srgbClr val="000000"/>
                </a:solidFill>
                <a:latin typeface="+mn-lt"/>
                <a:ea typeface="ＭＳ Ｐゴシック" charset="0"/>
              </a:rPr>
              <a:t>set, even though no </a:t>
            </a:r>
            <a:r>
              <a:rPr lang="en-US" altLang="ja-JP" sz="2000" dirty="0" smtClean="0">
                <a:solidFill>
                  <a:srgbClr val="000000"/>
                </a:solidFill>
                <a:latin typeface="+mn-lt"/>
                <a:ea typeface="ＭＳ Ｐゴシック" charset="0"/>
              </a:rPr>
              <a:t>T</a:t>
            </a:r>
            <a:r>
              <a:rPr lang="en-US" altLang="ja-JP" sz="100" dirty="0" smtClean="0">
                <a:solidFill>
                  <a:srgbClr val="000000"/>
                </a:solidFill>
                <a:latin typeface="+mn-lt"/>
                <a:ea typeface="ＭＳ Ｐゴシック" charset="0"/>
              </a:rPr>
              <a:t> </a:t>
            </a:r>
            <a:r>
              <a:rPr lang="en-US" altLang="ja-JP" sz="2000" dirty="0" smtClean="0">
                <a:solidFill>
                  <a:srgbClr val="000000"/>
                </a:solidFill>
                <a:latin typeface="+mn-lt"/>
                <a:ea typeface="ＭＳ Ｐゴシック" charset="0"/>
              </a:rPr>
              <a:t>C</a:t>
            </a:r>
            <a:r>
              <a:rPr lang="en-US" altLang="ja-JP" sz="100" dirty="0" smtClean="0">
                <a:solidFill>
                  <a:srgbClr val="000000"/>
                </a:solidFill>
                <a:latin typeface="+mn-lt"/>
                <a:ea typeface="ＭＳ Ｐゴシック" charset="0"/>
              </a:rPr>
              <a:t> </a:t>
            </a:r>
            <a:r>
              <a:rPr lang="en-US" altLang="ja-JP" sz="2000" dirty="0" smtClean="0">
                <a:solidFill>
                  <a:srgbClr val="000000"/>
                </a:solidFill>
                <a:latin typeface="+mn-lt"/>
                <a:ea typeface="ＭＳ Ｐゴシック" charset="0"/>
              </a:rPr>
              <a:t>P connection </a:t>
            </a:r>
            <a:r>
              <a:rPr lang="en-US" altLang="ja-JP" sz="2000" dirty="0">
                <a:solidFill>
                  <a:srgbClr val="000000"/>
                </a:solidFill>
                <a:latin typeface="+mn-lt"/>
                <a:ea typeface="ＭＳ Ｐゴシック" charset="0"/>
              </a:rPr>
              <a:t>established</a:t>
            </a:r>
            <a:r>
              <a:rPr lang="en-US" altLang="ja-JP" sz="2000" dirty="0" smtClean="0">
                <a:solidFill>
                  <a:srgbClr val="000000"/>
                </a:solidFill>
                <a:latin typeface="+mn-lt"/>
                <a:ea typeface="ＭＳ Ｐゴシック" charset="0"/>
              </a:rPr>
              <a:t>:</a:t>
            </a:r>
            <a:endParaRPr lang="en-US" sz="2000" dirty="0">
              <a:solidFill>
                <a:srgbClr val="000000"/>
              </a:solidFill>
              <a:latin typeface="+mn-lt"/>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9788101"/>
              </p:ext>
            </p:extLst>
          </p:nvPr>
        </p:nvGraphicFramePr>
        <p:xfrm>
          <a:off x="712921" y="3104307"/>
          <a:ext cx="7780150" cy="1253812"/>
        </p:xfrm>
        <a:graphic>
          <a:graphicData uri="http://schemas.openxmlformats.org/drawingml/2006/table">
            <a:tbl>
              <a:tblPr firstRow="1" bandRow="1">
                <a:tableStyleId>{2D5ABB26-0587-4C30-8999-92F81FD0307C}</a:tableStyleId>
              </a:tblPr>
              <a:tblGrid>
                <a:gridCol w="1111450">
                  <a:extLst>
                    <a:ext uri="{9D8B030D-6E8A-4147-A177-3AD203B41FA5}">
                      <a16:colId xmlns:a16="http://schemas.microsoft.com/office/drawing/2014/main" val="402933649"/>
                    </a:ext>
                  </a:extLst>
                </a:gridCol>
                <a:gridCol w="1111450">
                  <a:extLst>
                    <a:ext uri="{9D8B030D-6E8A-4147-A177-3AD203B41FA5}">
                      <a16:colId xmlns:a16="http://schemas.microsoft.com/office/drawing/2014/main" val="2138751333"/>
                    </a:ext>
                  </a:extLst>
                </a:gridCol>
                <a:gridCol w="1111450">
                  <a:extLst>
                    <a:ext uri="{9D8B030D-6E8A-4147-A177-3AD203B41FA5}">
                      <a16:colId xmlns:a16="http://schemas.microsoft.com/office/drawing/2014/main" val="1033085598"/>
                    </a:ext>
                  </a:extLst>
                </a:gridCol>
                <a:gridCol w="1111450">
                  <a:extLst>
                    <a:ext uri="{9D8B030D-6E8A-4147-A177-3AD203B41FA5}">
                      <a16:colId xmlns:a16="http://schemas.microsoft.com/office/drawing/2014/main" val="320109963"/>
                    </a:ext>
                  </a:extLst>
                </a:gridCol>
                <a:gridCol w="1111450">
                  <a:extLst>
                    <a:ext uri="{9D8B030D-6E8A-4147-A177-3AD203B41FA5}">
                      <a16:colId xmlns:a16="http://schemas.microsoft.com/office/drawing/2014/main" val="166209259"/>
                    </a:ext>
                  </a:extLst>
                </a:gridCol>
                <a:gridCol w="1111450">
                  <a:extLst>
                    <a:ext uri="{9D8B030D-6E8A-4147-A177-3AD203B41FA5}">
                      <a16:colId xmlns:a16="http://schemas.microsoft.com/office/drawing/2014/main" val="2066049528"/>
                    </a:ext>
                  </a:extLst>
                </a:gridCol>
                <a:gridCol w="1111450">
                  <a:extLst>
                    <a:ext uri="{9D8B030D-6E8A-4147-A177-3AD203B41FA5}">
                      <a16:colId xmlns:a16="http://schemas.microsoft.com/office/drawing/2014/main" val="2746969748"/>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action</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address</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address</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protocol</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port</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port</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flag</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1" i="0" u="none" strike="noStrike" cap="none" normalizeH="0" baseline="0" dirty="0" smtClean="0">
                          <a:ln>
                            <a:noFill/>
                          </a:ln>
                          <a:solidFill>
                            <a:schemeClr val="tx1"/>
                          </a:solidFill>
                          <a:effectLst/>
                          <a:latin typeface="+mn-lt"/>
                          <a:cs typeface="Arial"/>
                        </a:rPr>
                        <a:t>bit</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80303"/>
                  </a:ext>
                </a:extLst>
              </a:tr>
              <a:tr h="370840">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allow</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222.22/16</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222.22/16</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T</a:t>
                      </a:r>
                      <a:r>
                        <a:rPr kumimoji="0" lang="en-US" sz="100" b="0" i="0" u="none" strike="noStrike" cap="none" normalizeH="0" baseline="0" dirty="0" smtClean="0">
                          <a:ln>
                            <a:noFill/>
                          </a:ln>
                          <a:solidFill>
                            <a:schemeClr val="tx1"/>
                          </a:solidFill>
                          <a:effectLst/>
                          <a:latin typeface="+mn-lt"/>
                          <a:cs typeface="Arial"/>
                        </a:rPr>
                        <a:t> </a:t>
                      </a:r>
                      <a:r>
                        <a:rPr kumimoji="0" lang="en-US" sz="16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600" b="0" i="0" u="none" strike="noStrike" cap="none" normalizeH="0" baseline="0" dirty="0" smtClean="0">
                          <a:ln>
                            <a:noFill/>
                          </a:ln>
                          <a:solidFill>
                            <a:schemeClr val="tx1"/>
                          </a:solidFill>
                          <a:effectLst/>
                          <a:latin typeface="+mn-lt"/>
                          <a:cs typeface="Arial"/>
                        </a:rPr>
                        <a:t>P</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80</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&gt; 1023</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600" b="0" i="0" u="none" strike="noStrike" cap="none" normalizeH="0" baseline="0" dirty="0" smtClean="0">
                          <a:ln>
                            <a:noFill/>
                          </a:ln>
                          <a:solidFill>
                            <a:schemeClr val="tx1"/>
                          </a:solidFill>
                          <a:effectLst/>
                          <a:latin typeface="+mn-lt"/>
                          <a:cs typeface="Arial"/>
                        </a:rPr>
                        <a:t>A</a:t>
                      </a:r>
                      <a:r>
                        <a:rPr kumimoji="0" lang="en-US" sz="100" b="0" i="0" u="none" strike="noStrike" cap="none" normalizeH="0" baseline="0" dirty="0" smtClean="0">
                          <a:ln>
                            <a:noFill/>
                          </a:ln>
                          <a:solidFill>
                            <a:schemeClr val="tx1"/>
                          </a:solidFill>
                          <a:effectLst/>
                          <a:latin typeface="+mn-lt"/>
                          <a:cs typeface="Arial"/>
                        </a:rPr>
                        <a:t> </a:t>
                      </a:r>
                      <a:r>
                        <a:rPr kumimoji="0" lang="en-US" sz="16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600" b="0" i="0" u="none" strike="noStrike" cap="none" normalizeH="0" baseline="0" dirty="0" smtClean="0">
                          <a:ln>
                            <a:noFill/>
                          </a:ln>
                          <a:solidFill>
                            <a:schemeClr val="tx1"/>
                          </a:solidFill>
                          <a:effectLst/>
                          <a:latin typeface="+mn-lt"/>
                          <a:cs typeface="Arial"/>
                        </a:rPr>
                        <a:t>K</a:t>
                      </a:r>
                    </a:p>
                  </a:txBody>
                  <a:tcPr marT="45229" marB="452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108313"/>
                  </a:ext>
                </a:extLst>
              </a:tr>
            </a:tbl>
          </a:graphicData>
        </a:graphic>
      </p:graphicFrame>
      <p:sp>
        <p:nvSpPr>
          <p:cNvPr id="4" name="Content Placeholder 3"/>
          <p:cNvSpPr>
            <a:spLocks noGrp="1"/>
          </p:cNvSpPr>
          <p:nvPr>
            <p:ph type="body" idx="2"/>
          </p:nvPr>
        </p:nvSpPr>
        <p:spPr>
          <a:xfrm>
            <a:off x="457200" y="4659819"/>
            <a:ext cx="8229600" cy="1569630"/>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b="1" kern="1200" dirty="0">
                <a:solidFill>
                  <a:srgbClr val="000000"/>
                </a:solidFill>
                <a:latin typeface="+mn-lt"/>
                <a:ea typeface="ＭＳ Ｐゴシック" charset="0"/>
                <a:cs typeface="Gill Sans MT" charset="0"/>
              </a:rPr>
              <a:t>stateful packet filter:</a:t>
            </a:r>
            <a:r>
              <a:rPr lang="en-US" sz="2000" kern="1200" dirty="0">
                <a:solidFill>
                  <a:srgbClr val="000000"/>
                </a:solidFill>
                <a:latin typeface="+mn-lt"/>
                <a:ea typeface="ＭＳ Ｐゴシック" charset="0"/>
                <a:cs typeface="Gill Sans MT" charset="0"/>
              </a:rPr>
              <a:t> track status of every </a:t>
            </a:r>
            <a:r>
              <a:rPr lang="en-US" sz="2000" kern="1200" dirty="0" smtClean="0">
                <a:solidFill>
                  <a:srgbClr val="000000"/>
                </a:solidFill>
                <a:latin typeface="+mn-lt"/>
                <a:ea typeface="ＭＳ Ｐゴシック" charset="0"/>
                <a:cs typeface="Gill Sans MT" charset="0"/>
              </a:rPr>
              <a:t>T</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C</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P connection</a:t>
            </a:r>
            <a:endParaRPr lang="en-US" sz="2000" kern="1200" dirty="0">
              <a:solidFill>
                <a:srgbClr val="000000"/>
              </a:solidFill>
              <a:latin typeface="+mn-lt"/>
              <a:ea typeface="ＭＳ Ｐゴシック" charset="0"/>
              <a:cs typeface="Gill Sans MT" charset="0"/>
            </a:endParaRPr>
          </a:p>
          <a:p>
            <a:pPr marL="741553" lvl="1" indent="-284353" eaLnBrk="0" fontAlgn="base" hangingPunct="0">
              <a:spcAft>
                <a:spcPct val="0"/>
              </a:spcAft>
              <a:buFont typeface="Arial" panose="020B0604020202020204" pitchFamily="34" charset="0"/>
              <a:buChar char="–"/>
            </a:pPr>
            <a:r>
              <a:rPr lang="en-US" sz="2000" kern="1200" dirty="0">
                <a:solidFill>
                  <a:srgbClr val="000000"/>
                </a:solidFill>
                <a:latin typeface="+mn-lt"/>
                <a:ea typeface="ＭＳ Ｐゴシック" charset="0"/>
                <a:cs typeface="Gill Sans MT" charset="0"/>
              </a:rPr>
              <a:t>track connection setup </a:t>
            </a:r>
            <a:r>
              <a:rPr lang="en-US" sz="2000" kern="1200" dirty="0" smtClean="0">
                <a:solidFill>
                  <a:srgbClr val="000000"/>
                </a:solidFill>
                <a:latin typeface="+mn-lt"/>
                <a:ea typeface="ＭＳ Ｐゴシック" charset="0"/>
                <a:cs typeface="Gill Sans MT" charset="0"/>
              </a:rPr>
              <a:t>(S</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Y</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N), </a:t>
            </a:r>
            <a:r>
              <a:rPr lang="en-US" sz="2000" kern="1200" dirty="0">
                <a:solidFill>
                  <a:srgbClr val="000000"/>
                </a:solidFill>
                <a:latin typeface="+mn-lt"/>
                <a:ea typeface="ＭＳ Ｐゴシック" charset="0"/>
                <a:cs typeface="Gill Sans MT" charset="0"/>
              </a:rPr>
              <a:t>teardown </a:t>
            </a:r>
            <a:r>
              <a:rPr lang="en-US" sz="2000" kern="1200" dirty="0" smtClean="0">
                <a:solidFill>
                  <a:srgbClr val="000000"/>
                </a:solidFill>
                <a:latin typeface="+mn-lt"/>
                <a:ea typeface="ＭＳ Ｐゴシック" charset="0"/>
                <a:cs typeface="Gill Sans MT" charset="0"/>
              </a:rPr>
              <a:t>(F</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I</a:t>
            </a:r>
            <a:r>
              <a:rPr lang="en-US" sz="100" kern="1200" dirty="0" smtClean="0">
                <a:solidFill>
                  <a:srgbClr val="000000"/>
                </a:solidFill>
                <a:latin typeface="+mn-lt"/>
                <a:ea typeface="ＭＳ Ｐゴシック" charset="0"/>
                <a:cs typeface="Gill Sans MT" charset="0"/>
              </a:rPr>
              <a:t> </a:t>
            </a:r>
            <a:r>
              <a:rPr lang="en-US" sz="2000" kern="1200" dirty="0" smtClean="0">
                <a:solidFill>
                  <a:srgbClr val="000000"/>
                </a:solidFill>
                <a:latin typeface="+mn-lt"/>
                <a:ea typeface="ＭＳ Ｐゴシック" charset="0"/>
                <a:cs typeface="Gill Sans MT" charset="0"/>
              </a:rPr>
              <a:t>N): </a:t>
            </a:r>
            <a:r>
              <a:rPr lang="en-US" sz="2000" kern="1200" dirty="0">
                <a:solidFill>
                  <a:srgbClr val="000000"/>
                </a:solidFill>
                <a:latin typeface="+mn-lt"/>
                <a:ea typeface="ＭＳ Ｐゴシック" charset="0"/>
                <a:cs typeface="Gill Sans MT" charset="0"/>
              </a:rPr>
              <a:t>determine whether incoming, outgoing packets </a:t>
            </a:r>
            <a:r>
              <a:rPr lang="en-US" sz="2000" kern="1200" dirty="0" smtClean="0">
                <a:solidFill>
                  <a:srgbClr val="000000"/>
                </a:solidFill>
                <a:latin typeface="+mn-lt"/>
                <a:ea typeface="ＭＳ Ｐゴシック" charset="0"/>
                <a:cs typeface="Gill Sans MT" charset="0"/>
              </a:rPr>
              <a:t>“</a:t>
            </a:r>
            <a:r>
              <a:rPr lang="en-US" altLang="ja-JP" sz="2000" kern="1200" dirty="0" smtClean="0">
                <a:solidFill>
                  <a:srgbClr val="000000"/>
                </a:solidFill>
                <a:latin typeface="+mn-lt"/>
                <a:ea typeface="ＭＳ Ｐゴシック" charset="0"/>
                <a:cs typeface="Gill Sans MT" charset="0"/>
              </a:rPr>
              <a:t>makes sense”</a:t>
            </a:r>
            <a:endParaRPr lang="en-US" altLang="ja-JP" sz="2000" kern="1200" dirty="0">
              <a:solidFill>
                <a:srgbClr val="000000"/>
              </a:solidFill>
              <a:latin typeface="+mn-lt"/>
              <a:ea typeface="ＭＳ Ｐゴシック" charset="0"/>
              <a:cs typeface="Gill Sans MT" charset="0"/>
            </a:endParaRPr>
          </a:p>
          <a:p>
            <a:pPr marL="741553" lvl="1" indent="-284353" eaLnBrk="0" fontAlgn="base" hangingPunct="0">
              <a:spcAft>
                <a:spcPct val="0"/>
              </a:spcAft>
              <a:buFont typeface="Arial" panose="020B0604020202020204" pitchFamily="34" charset="0"/>
              <a:buChar char="–"/>
            </a:pPr>
            <a:r>
              <a:rPr lang="en-US" sz="2000" kern="1200" dirty="0">
                <a:solidFill>
                  <a:srgbClr val="000000"/>
                </a:solidFill>
                <a:latin typeface="+mn-lt"/>
                <a:ea typeface="ＭＳ Ｐゴシック" charset="0"/>
                <a:cs typeface="Gill Sans MT" charset="0"/>
              </a:rPr>
              <a:t>timeout inactive connections at firewall: no longer admit </a:t>
            </a:r>
            <a:r>
              <a:rPr lang="en-US" sz="2000" kern="1200" dirty="0" smtClean="0">
                <a:solidFill>
                  <a:srgbClr val="000000"/>
                </a:solidFill>
                <a:latin typeface="+mn-lt"/>
                <a:ea typeface="ＭＳ Ｐゴシック" charset="0"/>
                <a:cs typeface="Gill Sans MT" charset="0"/>
              </a:rPr>
              <a:t>packets</a:t>
            </a:r>
            <a:endParaRPr lang="en-US" sz="2000" kern="1200" dirty="0">
              <a:solidFill>
                <a:srgbClr val="000000"/>
              </a:solidFill>
              <a:latin typeface="+mn-lt"/>
              <a:ea typeface="ＭＳ Ｐゴシック" charset="0"/>
              <a:cs typeface="Gill Sans MT" charset="0"/>
            </a:endParaRPr>
          </a:p>
        </p:txBody>
      </p:sp>
    </p:spTree>
    <p:extLst>
      <p:ext uri="{BB962C8B-B14F-4D97-AF65-F5344CB8AC3E}">
        <p14:creationId xmlns:p14="http://schemas.microsoft.com/office/powerpoint/2010/main" val="40400628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Stateful Packet Filtering </a:t>
            </a:r>
            <a:r>
              <a:rPr lang="en-US" sz="2000" b="0" dirty="0">
                <a:latin typeface="Times New Roman" panose="02020603050405020304" pitchFamily="18" charset="0"/>
                <a:ea typeface="ＭＳ Ｐゴシック" charset="0"/>
              </a:rPr>
              <a:t>(2 of 2)</a:t>
            </a:r>
            <a:endParaRPr lang="en-US" dirty="0"/>
          </a:p>
        </p:txBody>
      </p:sp>
      <p:sp>
        <p:nvSpPr>
          <p:cNvPr id="3" name="Text Placeholder 2"/>
          <p:cNvSpPr>
            <a:spLocks noGrp="1"/>
          </p:cNvSpPr>
          <p:nvPr>
            <p:ph type="body" idx="1"/>
          </p:nvPr>
        </p:nvSpPr>
        <p:spPr>
          <a:xfrm>
            <a:off x="457200" y="1497692"/>
            <a:ext cx="8229600" cy="652486"/>
          </a:xfrm>
        </p:spPr>
        <p:txBody>
          <a:bodyPr/>
          <a:lstStyle/>
          <a:p>
            <a:pPr marL="0" lvl="0" indent="0">
              <a:buNone/>
            </a:pPr>
            <a:r>
              <a:rPr lang="en-US" sz="1800" kern="1200" dirty="0">
                <a:solidFill>
                  <a:srgbClr val="000000"/>
                </a:solidFill>
                <a:latin typeface="Arial (Body)"/>
                <a:ea typeface="ＭＳ Ｐゴシック" charset="0"/>
                <a:cs typeface="Gill Sans MT" charset="0"/>
              </a:rPr>
              <a:t>A</a:t>
            </a:r>
            <a:r>
              <a:rPr lang="en-US" sz="100" kern="1200" dirty="0">
                <a:solidFill>
                  <a:srgbClr val="000000"/>
                </a:solidFill>
                <a:latin typeface="Arial (Body)"/>
                <a:ea typeface="ＭＳ Ｐゴシック" charset="0"/>
                <a:cs typeface="Gill Sans MT" charset="0"/>
              </a:rPr>
              <a:t> </a:t>
            </a:r>
            <a:r>
              <a:rPr lang="en-US" sz="1800" kern="1200" dirty="0">
                <a:solidFill>
                  <a:srgbClr val="000000"/>
                </a:solidFill>
                <a:latin typeface="Arial (Body)"/>
                <a:ea typeface="ＭＳ Ｐゴシック" charset="0"/>
                <a:cs typeface="Gill Sans MT" charset="0"/>
              </a:rPr>
              <a:t>C</a:t>
            </a:r>
            <a:r>
              <a:rPr lang="en-US" sz="100" kern="1200" dirty="0">
                <a:solidFill>
                  <a:srgbClr val="000000"/>
                </a:solidFill>
                <a:latin typeface="Arial (Body)"/>
                <a:ea typeface="ＭＳ Ｐゴシック" charset="0"/>
                <a:cs typeface="Gill Sans MT" charset="0"/>
              </a:rPr>
              <a:t> </a:t>
            </a:r>
            <a:r>
              <a:rPr lang="en-US" sz="1800" kern="1200" dirty="0">
                <a:solidFill>
                  <a:srgbClr val="000000"/>
                </a:solidFill>
                <a:latin typeface="Arial (Body)"/>
                <a:ea typeface="ＭＳ Ｐゴシック" charset="0"/>
                <a:cs typeface="Gill Sans MT" charset="0"/>
              </a:rPr>
              <a:t>L augmented to indicate need to check connection state table before admitting </a:t>
            </a:r>
            <a:r>
              <a:rPr lang="en-US" sz="1800" kern="1200" dirty="0" smtClean="0">
                <a:solidFill>
                  <a:srgbClr val="000000"/>
                </a:solidFill>
                <a:latin typeface="Arial (Body)"/>
                <a:ea typeface="ＭＳ Ｐゴシック" charset="0"/>
                <a:cs typeface="Gill Sans MT" charset="0"/>
              </a:rPr>
              <a:t>packet</a:t>
            </a:r>
            <a:endParaRPr lang="en-US" sz="1800" kern="1200" dirty="0">
              <a:solidFill>
                <a:srgbClr val="000000"/>
              </a:solidFill>
              <a:latin typeface="Arial (Body)"/>
              <a:ea typeface="ＭＳ Ｐゴシック" charset="0"/>
              <a:cs typeface="Gill Sans MT"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28824564"/>
              </p:ext>
            </p:extLst>
          </p:nvPr>
        </p:nvGraphicFramePr>
        <p:xfrm>
          <a:off x="835737" y="2316209"/>
          <a:ext cx="7377534" cy="3881131"/>
        </p:xfrm>
        <a:graphic>
          <a:graphicData uri="http://schemas.openxmlformats.org/drawingml/2006/table">
            <a:tbl>
              <a:tblPr firstRow="1" bandRow="1">
                <a:tableStyleId>{2D5ABB26-0587-4C30-8999-92F81FD0307C}</a:tableStyleId>
              </a:tblPr>
              <a:tblGrid>
                <a:gridCol w="713663">
                  <a:extLst>
                    <a:ext uri="{9D8B030D-6E8A-4147-A177-3AD203B41FA5}">
                      <a16:colId xmlns:a16="http://schemas.microsoft.com/office/drawing/2014/main" val="3073741876"/>
                    </a:ext>
                  </a:extLst>
                </a:gridCol>
                <a:gridCol w="1015537">
                  <a:extLst>
                    <a:ext uri="{9D8B030D-6E8A-4147-A177-3AD203B41FA5}">
                      <a16:colId xmlns:a16="http://schemas.microsoft.com/office/drawing/2014/main" val="412143523"/>
                    </a:ext>
                  </a:extLst>
                </a:gridCol>
                <a:gridCol w="1096838">
                  <a:extLst>
                    <a:ext uri="{9D8B030D-6E8A-4147-A177-3AD203B41FA5}">
                      <a16:colId xmlns:a16="http://schemas.microsoft.com/office/drawing/2014/main" val="121937566"/>
                    </a:ext>
                  </a:extLst>
                </a:gridCol>
                <a:gridCol w="828463">
                  <a:extLst>
                    <a:ext uri="{9D8B030D-6E8A-4147-A177-3AD203B41FA5}">
                      <a16:colId xmlns:a16="http://schemas.microsoft.com/office/drawing/2014/main" val="2112467104"/>
                    </a:ext>
                  </a:extLst>
                </a:gridCol>
                <a:gridCol w="865533">
                  <a:extLst>
                    <a:ext uri="{9D8B030D-6E8A-4147-A177-3AD203B41FA5}">
                      <a16:colId xmlns:a16="http://schemas.microsoft.com/office/drawing/2014/main" val="2408606872"/>
                    </a:ext>
                  </a:extLst>
                </a:gridCol>
                <a:gridCol w="718458">
                  <a:extLst>
                    <a:ext uri="{9D8B030D-6E8A-4147-A177-3AD203B41FA5}">
                      <a16:colId xmlns:a16="http://schemas.microsoft.com/office/drawing/2014/main" val="678763695"/>
                    </a:ext>
                  </a:extLst>
                </a:gridCol>
                <a:gridCol w="783771">
                  <a:extLst>
                    <a:ext uri="{9D8B030D-6E8A-4147-A177-3AD203B41FA5}">
                      <a16:colId xmlns:a16="http://schemas.microsoft.com/office/drawing/2014/main" val="3556720899"/>
                    </a:ext>
                  </a:extLst>
                </a:gridCol>
                <a:gridCol w="1355271">
                  <a:extLst>
                    <a:ext uri="{9D8B030D-6E8A-4147-A177-3AD203B41FA5}">
                      <a16:colId xmlns:a16="http://schemas.microsoft.com/office/drawing/2014/main" val="4188003577"/>
                    </a:ext>
                  </a:extLst>
                </a:gridCol>
              </a:tblGrid>
              <a:tr h="563469">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action</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address</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address</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proto</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source</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port</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dest</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port</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flag</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bit</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defRPr/>
                      </a:pPr>
                      <a:r>
                        <a:rPr kumimoji="0" lang="en-US" sz="1200" b="1" i="0" u="none" strike="noStrike" cap="none" normalizeH="0" baseline="0" dirty="0" smtClean="0">
                          <a:ln>
                            <a:noFill/>
                          </a:ln>
                          <a:solidFill>
                            <a:schemeClr val="tx1"/>
                          </a:solidFill>
                          <a:effectLst/>
                          <a:latin typeface="+mn-lt"/>
                          <a:cs typeface="Arial"/>
                        </a:rPr>
                        <a:t>check conxion</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72592"/>
                  </a:ext>
                </a:extLst>
              </a:tr>
              <a:tr h="700210">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allow</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T</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P</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&gt; 1023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80</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any</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Blank</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583651"/>
                  </a:ext>
                </a:extLst>
              </a:tr>
              <a:tr h="764275">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allow</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T</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P</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80</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&gt; 1023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C</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K</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X</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63371"/>
                  </a:ext>
                </a:extLst>
              </a:tr>
              <a:tr h="714127">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allow</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U</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D</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P</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&gt; 1023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53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Blank</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673251"/>
                  </a:ext>
                </a:extLst>
              </a:tr>
              <a:tr h="742232">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allow</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outside of</a:t>
                      </a:r>
                    </a:p>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222.22/16</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U</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D</a:t>
                      </a:r>
                      <a:r>
                        <a:rPr kumimoji="0" lang="en-US" sz="100" b="0" i="0" u="none" strike="noStrike" cap="none" normalizeH="0" baseline="0" dirty="0" smtClean="0">
                          <a:ln>
                            <a:noFill/>
                          </a:ln>
                          <a:solidFill>
                            <a:schemeClr val="tx1"/>
                          </a:solidFill>
                          <a:effectLst/>
                          <a:latin typeface="+mn-lt"/>
                          <a:cs typeface="Arial"/>
                        </a:rPr>
                        <a:t> </a:t>
                      </a:r>
                      <a:r>
                        <a:rPr kumimoji="0" lang="en-US" sz="1200" b="0" i="0" u="none" strike="noStrike" cap="none" normalizeH="0" baseline="0" dirty="0" smtClean="0">
                          <a:ln>
                            <a:noFill/>
                          </a:ln>
                          <a:solidFill>
                            <a:schemeClr val="tx1"/>
                          </a:solidFill>
                          <a:effectLst/>
                          <a:latin typeface="+mn-lt"/>
                          <a:cs typeface="Arial"/>
                        </a:rPr>
                        <a:t>P</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53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&gt; 1023</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1" i="0" u="none" strike="noStrike" cap="none" normalizeH="0" baseline="0" dirty="0" smtClean="0">
                          <a:ln>
                            <a:noFill/>
                          </a:ln>
                          <a:solidFill>
                            <a:schemeClr val="tx1"/>
                          </a:solidFill>
                          <a:effectLst/>
                          <a:latin typeface="+mn-lt"/>
                          <a:cs typeface="Arial"/>
                        </a:rPr>
                        <a:t>X</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354003"/>
                  </a:ext>
                </a:extLst>
              </a:tr>
              <a:tr h="396818">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deny</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tx1"/>
                          </a:solidFill>
                          <a:effectLst/>
                          <a:latin typeface="+mn-lt"/>
                          <a:cs typeface="Arial"/>
                        </a:rPr>
                        <a:t>all</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Pct val="75000"/>
                        <a:buFont typeface="ZapfDingbats" pitchFamily="82" charset="2"/>
                        <a:buNone/>
                        <a:tabLst/>
                      </a:pPr>
                      <a:r>
                        <a:rPr kumimoji="0" lang="en-US" sz="1200" b="0" i="0" u="none" strike="noStrike" cap="none" normalizeH="0" baseline="0" dirty="0" smtClean="0">
                          <a:ln>
                            <a:noFill/>
                          </a:ln>
                          <a:solidFill>
                            <a:schemeClr val="bg1"/>
                          </a:solidFill>
                          <a:effectLst/>
                          <a:latin typeface="+mn-lt"/>
                          <a:cs typeface="Arial"/>
                        </a:rPr>
                        <a:t>Blank</a:t>
                      </a:r>
                    </a:p>
                  </a:txBody>
                  <a:tcPr marT="44671" marB="44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452564"/>
                  </a:ext>
                </a:extLst>
              </a:tr>
            </a:tbl>
          </a:graphicData>
        </a:graphic>
      </p:graphicFrame>
      <p:graphicFrame>
        <p:nvGraphicFramePr>
          <p:cNvPr id="5" name="Object 4" descr="Start fraction 222.22 over 16 end fraction."/>
          <p:cNvGraphicFramePr>
            <a:graphicFrameLocks noChangeAspect="1"/>
          </p:cNvGraphicFramePr>
          <p:nvPr>
            <p:extLst>
              <p:ext uri="{D42A27DB-BD31-4B8C-83A1-F6EECF244321}">
                <p14:modId xmlns:p14="http://schemas.microsoft.com/office/powerpoint/2010/main" val="1679507415"/>
              </p:ext>
            </p:extLst>
          </p:nvPr>
        </p:nvGraphicFramePr>
        <p:xfrm>
          <a:off x="1650175" y="3087554"/>
          <a:ext cx="571877" cy="422099"/>
        </p:xfrm>
        <a:graphic>
          <a:graphicData uri="http://schemas.openxmlformats.org/presentationml/2006/ole">
            <mc:AlternateContent xmlns:mc="http://schemas.openxmlformats.org/markup-compatibility/2006">
              <mc:Choice xmlns:v="urn:schemas-microsoft-com:vml" Requires="v">
                <p:oleObj spid="_x0000_s43090" name="Equation" r:id="rId3" imgW="533160" imgH="393480" progId="Equation.DSMT4">
                  <p:embed/>
                </p:oleObj>
              </mc:Choice>
              <mc:Fallback>
                <p:oleObj name="Equation" r:id="rId3" imgW="533160" imgH="393480" progId="Equation.DSMT4">
                  <p:embed/>
                  <p:pic>
                    <p:nvPicPr>
                      <p:cNvPr id="5" name="Object 4"/>
                      <p:cNvPicPr/>
                      <p:nvPr/>
                    </p:nvPicPr>
                    <p:blipFill>
                      <a:blip r:embed="rId4"/>
                      <a:stretch>
                        <a:fillRect/>
                      </a:stretch>
                    </p:blipFill>
                    <p:spPr>
                      <a:xfrm>
                        <a:off x="1650175" y="3087554"/>
                        <a:ext cx="571877" cy="422099"/>
                      </a:xfrm>
                      <a:prstGeom prst="rect">
                        <a:avLst/>
                      </a:prstGeom>
                    </p:spPr>
                  </p:pic>
                </p:oleObj>
              </mc:Fallback>
            </mc:AlternateContent>
          </a:graphicData>
        </a:graphic>
      </p:graphicFrame>
      <p:graphicFrame>
        <p:nvGraphicFramePr>
          <p:cNvPr id="6" name="Object 5" descr="Start fraction 222.22 over 16 end fraction."/>
          <p:cNvGraphicFramePr>
            <a:graphicFrameLocks noChangeAspect="1"/>
          </p:cNvGraphicFramePr>
          <p:nvPr>
            <p:extLst>
              <p:ext uri="{D42A27DB-BD31-4B8C-83A1-F6EECF244321}">
                <p14:modId xmlns:p14="http://schemas.microsoft.com/office/powerpoint/2010/main" val="1151544521"/>
              </p:ext>
            </p:extLst>
          </p:nvPr>
        </p:nvGraphicFramePr>
        <p:xfrm>
          <a:off x="1696258" y="3881380"/>
          <a:ext cx="549562" cy="405629"/>
        </p:xfrm>
        <a:graphic>
          <a:graphicData uri="http://schemas.openxmlformats.org/presentationml/2006/ole">
            <mc:AlternateContent xmlns:mc="http://schemas.openxmlformats.org/markup-compatibility/2006">
              <mc:Choice xmlns:v="urn:schemas-microsoft-com:vml" Requires="v">
                <p:oleObj spid="_x0000_s43091" name="Equation" r:id="rId5" imgW="533160" imgH="393480" progId="Equation.DSMT4">
                  <p:embed/>
                </p:oleObj>
              </mc:Choice>
              <mc:Fallback>
                <p:oleObj name="Equation" r:id="rId5" imgW="533160" imgH="393480" progId="Equation.DSMT4">
                  <p:embed/>
                  <p:pic>
                    <p:nvPicPr>
                      <p:cNvPr id="9" name="Object 8"/>
                      <p:cNvPicPr/>
                      <p:nvPr/>
                    </p:nvPicPr>
                    <p:blipFill>
                      <a:blip r:embed="rId6"/>
                      <a:stretch>
                        <a:fillRect/>
                      </a:stretch>
                    </p:blipFill>
                    <p:spPr>
                      <a:xfrm>
                        <a:off x="1696258" y="3881380"/>
                        <a:ext cx="549562" cy="405629"/>
                      </a:xfrm>
                      <a:prstGeom prst="rect">
                        <a:avLst/>
                      </a:prstGeom>
                    </p:spPr>
                  </p:pic>
                </p:oleObj>
              </mc:Fallback>
            </mc:AlternateContent>
          </a:graphicData>
        </a:graphic>
      </p:graphicFrame>
      <p:graphicFrame>
        <p:nvGraphicFramePr>
          <p:cNvPr id="7" name="Object 6" descr="Start fraction 222.22 over 16 end fraction."/>
          <p:cNvGraphicFramePr>
            <a:graphicFrameLocks noChangeAspect="1"/>
          </p:cNvGraphicFramePr>
          <p:nvPr>
            <p:extLst>
              <p:ext uri="{D42A27DB-BD31-4B8C-83A1-F6EECF244321}">
                <p14:modId xmlns:p14="http://schemas.microsoft.com/office/powerpoint/2010/main" val="2677750997"/>
              </p:ext>
            </p:extLst>
          </p:nvPr>
        </p:nvGraphicFramePr>
        <p:xfrm>
          <a:off x="1661333" y="4549289"/>
          <a:ext cx="549562" cy="405629"/>
        </p:xfrm>
        <a:graphic>
          <a:graphicData uri="http://schemas.openxmlformats.org/presentationml/2006/ole">
            <mc:AlternateContent xmlns:mc="http://schemas.openxmlformats.org/markup-compatibility/2006">
              <mc:Choice xmlns:v="urn:schemas-microsoft-com:vml" Requires="v">
                <p:oleObj spid="_x0000_s43092" name="Equation" r:id="rId7" imgW="533160" imgH="393480" progId="Equation.DSMT4">
                  <p:embed/>
                </p:oleObj>
              </mc:Choice>
              <mc:Fallback>
                <p:oleObj name="Equation" r:id="rId7" imgW="533160" imgH="393480" progId="Equation.DSMT4">
                  <p:embed/>
                  <p:pic>
                    <p:nvPicPr>
                      <p:cNvPr id="9" name="Object 8"/>
                      <p:cNvPicPr/>
                      <p:nvPr/>
                    </p:nvPicPr>
                    <p:blipFill>
                      <a:blip r:embed="rId6"/>
                      <a:stretch>
                        <a:fillRect/>
                      </a:stretch>
                    </p:blipFill>
                    <p:spPr>
                      <a:xfrm>
                        <a:off x="1661333" y="4549289"/>
                        <a:ext cx="549562" cy="405629"/>
                      </a:xfrm>
                      <a:prstGeom prst="rect">
                        <a:avLst/>
                      </a:prstGeom>
                    </p:spPr>
                  </p:pic>
                </p:oleObj>
              </mc:Fallback>
            </mc:AlternateContent>
          </a:graphicData>
        </a:graphic>
      </p:graphicFrame>
      <p:graphicFrame>
        <p:nvGraphicFramePr>
          <p:cNvPr id="8" name="Object 7" descr="Start fraction 222.22 over 16 end fraction."/>
          <p:cNvGraphicFramePr>
            <a:graphicFrameLocks noChangeAspect="1"/>
          </p:cNvGraphicFramePr>
          <p:nvPr>
            <p:extLst>
              <p:ext uri="{D42A27DB-BD31-4B8C-83A1-F6EECF244321}">
                <p14:modId xmlns:p14="http://schemas.microsoft.com/office/powerpoint/2010/main" val="3150727801"/>
              </p:ext>
            </p:extLst>
          </p:nvPr>
        </p:nvGraphicFramePr>
        <p:xfrm>
          <a:off x="1722930" y="5383157"/>
          <a:ext cx="522890" cy="385943"/>
        </p:xfrm>
        <a:graphic>
          <a:graphicData uri="http://schemas.openxmlformats.org/presentationml/2006/ole">
            <mc:AlternateContent xmlns:mc="http://schemas.openxmlformats.org/markup-compatibility/2006">
              <mc:Choice xmlns:v="urn:schemas-microsoft-com:vml" Requires="v">
                <p:oleObj spid="_x0000_s43093" name="Equation" r:id="rId8" imgW="533160" imgH="393480" progId="Equation.DSMT4">
                  <p:embed/>
                </p:oleObj>
              </mc:Choice>
              <mc:Fallback>
                <p:oleObj name="Equation" r:id="rId8" imgW="533160" imgH="393480" progId="Equation.DSMT4">
                  <p:embed/>
                  <p:pic>
                    <p:nvPicPr>
                      <p:cNvPr id="9" name="Object 8"/>
                      <p:cNvPicPr/>
                      <p:nvPr/>
                    </p:nvPicPr>
                    <p:blipFill>
                      <a:blip r:embed="rId6"/>
                      <a:stretch>
                        <a:fillRect/>
                      </a:stretch>
                    </p:blipFill>
                    <p:spPr>
                      <a:xfrm>
                        <a:off x="1722930" y="5383157"/>
                        <a:ext cx="522890" cy="385943"/>
                      </a:xfrm>
                      <a:prstGeom prst="rect">
                        <a:avLst/>
                      </a:prstGeom>
                    </p:spPr>
                  </p:pic>
                </p:oleObj>
              </mc:Fallback>
            </mc:AlternateContent>
          </a:graphicData>
        </a:graphic>
      </p:graphicFrame>
      <p:graphicFrame>
        <p:nvGraphicFramePr>
          <p:cNvPr id="10" name="Object 9" descr="Start fraction 222.22 over 16 end fraction."/>
          <p:cNvGraphicFramePr>
            <a:graphicFrameLocks noChangeAspect="1"/>
          </p:cNvGraphicFramePr>
          <p:nvPr>
            <p:extLst>
              <p:ext uri="{D42A27DB-BD31-4B8C-83A1-F6EECF244321}">
                <p14:modId xmlns:p14="http://schemas.microsoft.com/office/powerpoint/2010/main" val="3178253257"/>
              </p:ext>
            </p:extLst>
          </p:nvPr>
        </p:nvGraphicFramePr>
        <p:xfrm>
          <a:off x="2798882" y="3136499"/>
          <a:ext cx="507512" cy="374593"/>
        </p:xfrm>
        <a:graphic>
          <a:graphicData uri="http://schemas.openxmlformats.org/presentationml/2006/ole">
            <mc:AlternateContent xmlns:mc="http://schemas.openxmlformats.org/markup-compatibility/2006">
              <mc:Choice xmlns:v="urn:schemas-microsoft-com:vml" Requires="v">
                <p:oleObj spid="_x0000_s43094" name="Equation" r:id="rId9" imgW="533160" imgH="393480" progId="Equation.DSMT4">
                  <p:embed/>
                </p:oleObj>
              </mc:Choice>
              <mc:Fallback>
                <p:oleObj name="Equation" r:id="rId9" imgW="533160" imgH="393480" progId="Equation.DSMT4">
                  <p:embed/>
                  <p:pic>
                    <p:nvPicPr>
                      <p:cNvPr id="9" name="Object 8"/>
                      <p:cNvPicPr/>
                      <p:nvPr/>
                    </p:nvPicPr>
                    <p:blipFill>
                      <a:blip r:embed="rId6"/>
                      <a:stretch>
                        <a:fillRect/>
                      </a:stretch>
                    </p:blipFill>
                    <p:spPr>
                      <a:xfrm>
                        <a:off x="2798882" y="3136499"/>
                        <a:ext cx="507512" cy="374593"/>
                      </a:xfrm>
                      <a:prstGeom prst="rect">
                        <a:avLst/>
                      </a:prstGeom>
                    </p:spPr>
                  </p:pic>
                </p:oleObj>
              </mc:Fallback>
            </mc:AlternateContent>
          </a:graphicData>
        </a:graphic>
      </p:graphicFrame>
      <p:graphicFrame>
        <p:nvGraphicFramePr>
          <p:cNvPr id="9" name="Object 8" descr="Start fraction 222.22 over 16 end fraction."/>
          <p:cNvGraphicFramePr>
            <a:graphicFrameLocks noChangeAspect="1"/>
          </p:cNvGraphicFramePr>
          <p:nvPr>
            <p:extLst>
              <p:ext uri="{D42A27DB-BD31-4B8C-83A1-F6EECF244321}">
                <p14:modId xmlns:p14="http://schemas.microsoft.com/office/powerpoint/2010/main" val="1370972960"/>
              </p:ext>
            </p:extLst>
          </p:nvPr>
        </p:nvGraphicFramePr>
        <p:xfrm>
          <a:off x="2777857" y="3749588"/>
          <a:ext cx="549562" cy="405629"/>
        </p:xfrm>
        <a:graphic>
          <a:graphicData uri="http://schemas.openxmlformats.org/presentationml/2006/ole">
            <mc:AlternateContent xmlns:mc="http://schemas.openxmlformats.org/markup-compatibility/2006">
              <mc:Choice xmlns:v="urn:schemas-microsoft-com:vml" Requires="v">
                <p:oleObj spid="_x0000_s43095" name="Equation" r:id="rId10" imgW="533160" imgH="393480" progId="Equation.DSMT4">
                  <p:embed/>
                </p:oleObj>
              </mc:Choice>
              <mc:Fallback>
                <p:oleObj name="Equation" r:id="rId10" imgW="533160" imgH="393480" progId="Equation.DSMT4">
                  <p:embed/>
                  <p:pic>
                    <p:nvPicPr>
                      <p:cNvPr id="9" name="Object 8"/>
                      <p:cNvPicPr/>
                      <p:nvPr/>
                    </p:nvPicPr>
                    <p:blipFill>
                      <a:blip r:embed="rId6"/>
                      <a:stretch>
                        <a:fillRect/>
                      </a:stretch>
                    </p:blipFill>
                    <p:spPr>
                      <a:xfrm>
                        <a:off x="2777857" y="3749588"/>
                        <a:ext cx="549562" cy="405629"/>
                      </a:xfrm>
                      <a:prstGeom prst="rect">
                        <a:avLst/>
                      </a:prstGeom>
                    </p:spPr>
                  </p:pic>
                </p:oleObj>
              </mc:Fallback>
            </mc:AlternateContent>
          </a:graphicData>
        </a:graphic>
      </p:graphicFrame>
      <p:graphicFrame>
        <p:nvGraphicFramePr>
          <p:cNvPr id="11" name="Object 10" descr="Start fraction 222.22 over 16 end fraction."/>
          <p:cNvGraphicFramePr>
            <a:graphicFrameLocks noChangeAspect="1"/>
          </p:cNvGraphicFramePr>
          <p:nvPr>
            <p:extLst>
              <p:ext uri="{D42A27DB-BD31-4B8C-83A1-F6EECF244321}">
                <p14:modId xmlns:p14="http://schemas.microsoft.com/office/powerpoint/2010/main" val="4201818434"/>
              </p:ext>
            </p:extLst>
          </p:nvPr>
        </p:nvGraphicFramePr>
        <p:xfrm>
          <a:off x="2798882" y="4580620"/>
          <a:ext cx="533400" cy="393700"/>
        </p:xfrm>
        <a:graphic>
          <a:graphicData uri="http://schemas.openxmlformats.org/presentationml/2006/ole">
            <mc:AlternateContent xmlns:mc="http://schemas.openxmlformats.org/markup-compatibility/2006">
              <mc:Choice xmlns:v="urn:schemas-microsoft-com:vml" Requires="v">
                <p:oleObj spid="_x0000_s43096" name="Equation" r:id="rId11" imgW="533160" imgH="393480" progId="Equation.DSMT4">
                  <p:embed/>
                </p:oleObj>
              </mc:Choice>
              <mc:Fallback>
                <p:oleObj name="Equation" r:id="rId11" imgW="533160" imgH="393480" progId="Equation.DSMT4">
                  <p:embed/>
                  <p:pic>
                    <p:nvPicPr>
                      <p:cNvPr id="9" name="Object 8"/>
                      <p:cNvPicPr/>
                      <p:nvPr/>
                    </p:nvPicPr>
                    <p:blipFill>
                      <a:blip r:embed="rId6"/>
                      <a:stretch>
                        <a:fillRect/>
                      </a:stretch>
                    </p:blipFill>
                    <p:spPr>
                      <a:xfrm>
                        <a:off x="2798882" y="4580620"/>
                        <a:ext cx="533400" cy="393700"/>
                      </a:xfrm>
                      <a:prstGeom prst="rect">
                        <a:avLst/>
                      </a:prstGeom>
                    </p:spPr>
                  </p:pic>
                </p:oleObj>
              </mc:Fallback>
            </mc:AlternateContent>
          </a:graphicData>
        </a:graphic>
      </p:graphicFrame>
      <p:graphicFrame>
        <p:nvGraphicFramePr>
          <p:cNvPr id="12" name="Object 11" descr="Start fraction 222.22 over 16 end fraction."/>
          <p:cNvGraphicFramePr>
            <a:graphicFrameLocks noChangeAspect="1"/>
          </p:cNvGraphicFramePr>
          <p:nvPr>
            <p:extLst>
              <p:ext uri="{D42A27DB-BD31-4B8C-83A1-F6EECF244321}">
                <p14:modId xmlns:p14="http://schemas.microsoft.com/office/powerpoint/2010/main" val="660362998"/>
              </p:ext>
            </p:extLst>
          </p:nvPr>
        </p:nvGraphicFramePr>
        <p:xfrm>
          <a:off x="2798882" y="5182967"/>
          <a:ext cx="549562" cy="405629"/>
        </p:xfrm>
        <a:graphic>
          <a:graphicData uri="http://schemas.openxmlformats.org/presentationml/2006/ole">
            <mc:AlternateContent xmlns:mc="http://schemas.openxmlformats.org/markup-compatibility/2006">
              <mc:Choice xmlns:v="urn:schemas-microsoft-com:vml" Requires="v">
                <p:oleObj spid="_x0000_s43097" name="Equation" r:id="rId12" imgW="533160" imgH="393480" progId="Equation.DSMT4">
                  <p:embed/>
                </p:oleObj>
              </mc:Choice>
              <mc:Fallback>
                <p:oleObj name="Equation" r:id="rId12" imgW="533160" imgH="393480" progId="Equation.DSMT4">
                  <p:embed/>
                  <p:pic>
                    <p:nvPicPr>
                      <p:cNvPr id="9" name="Object 8"/>
                      <p:cNvPicPr/>
                      <p:nvPr/>
                    </p:nvPicPr>
                    <p:blipFill>
                      <a:blip r:embed="rId6"/>
                      <a:stretch>
                        <a:fillRect/>
                      </a:stretch>
                    </p:blipFill>
                    <p:spPr>
                      <a:xfrm>
                        <a:off x="2798882" y="5182967"/>
                        <a:ext cx="549562" cy="405629"/>
                      </a:xfrm>
                      <a:prstGeom prst="rect">
                        <a:avLst/>
                      </a:prstGeom>
                    </p:spPr>
                  </p:pic>
                </p:oleObj>
              </mc:Fallback>
            </mc:AlternateContent>
          </a:graphicData>
        </a:graphic>
      </p:graphicFrame>
    </p:spTree>
    <p:extLst>
      <p:ext uri="{BB962C8B-B14F-4D97-AF65-F5344CB8AC3E}">
        <p14:creationId xmlns:p14="http://schemas.microsoft.com/office/powerpoint/2010/main" val="41154778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Application Gateways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92549"/>
          </a:xfrm>
        </p:spPr>
        <p:txBody>
          <a:bodyPr wrap="square" lIns="91425" tIns="91425" rIns="91425" bIns="91425">
            <a:spAutoFit/>
          </a:bodyPr>
          <a:lstStyle/>
          <a:p>
            <a:pPr eaLnBrk="0" fontAlgn="base" hangingPunct="0">
              <a:spcAft>
                <a:spcPct val="0"/>
              </a:spcAft>
            </a:pPr>
            <a:r>
              <a:rPr lang="en-US" sz="2000" dirty="0">
                <a:solidFill>
                  <a:srgbClr val="000000"/>
                </a:solidFill>
                <a:latin typeface="Arial (Body)"/>
                <a:ea typeface="ＭＳ Ｐゴシック" charset="0"/>
              </a:rPr>
              <a:t>filter packets on application data as well as on </a:t>
            </a:r>
            <a:r>
              <a:rPr lang="pl-PL" sz="2000" dirty="0" smtClean="0">
                <a:solidFill>
                  <a:srgbClr val="000000"/>
                </a:solidFill>
                <a:latin typeface="Arial (Body)"/>
                <a:ea typeface="ＭＳ Ｐゴシック" charset="0"/>
              </a:rPr>
              <a:t>I</a:t>
            </a:r>
            <a:r>
              <a:rPr lang="pl-PL" sz="100" dirty="0" smtClean="0">
                <a:solidFill>
                  <a:srgbClr val="000000"/>
                </a:solidFill>
                <a:latin typeface="Arial (Body)"/>
                <a:ea typeface="ＭＳ Ｐゴシック" charset="0"/>
              </a:rPr>
              <a:t> </a:t>
            </a:r>
            <a:r>
              <a:rPr lang="pl-PL" sz="2000" dirty="0" smtClean="0">
                <a:solidFill>
                  <a:srgbClr val="000000"/>
                </a:solidFill>
                <a:latin typeface="Arial (Body)"/>
                <a:ea typeface="ＭＳ Ｐゴシック" charset="0"/>
              </a:rPr>
              <a:t>P / T</a:t>
            </a:r>
            <a:r>
              <a:rPr lang="pl-PL" sz="100" dirty="0" smtClean="0">
                <a:solidFill>
                  <a:srgbClr val="000000"/>
                </a:solidFill>
                <a:latin typeface="Arial (Body)"/>
                <a:ea typeface="ＭＳ Ｐゴシック" charset="0"/>
              </a:rPr>
              <a:t> </a:t>
            </a:r>
            <a:r>
              <a:rPr lang="pl-PL" sz="2000" dirty="0" smtClean="0">
                <a:solidFill>
                  <a:srgbClr val="000000"/>
                </a:solidFill>
                <a:latin typeface="Arial (Body)"/>
                <a:ea typeface="ＭＳ Ｐゴシック" charset="0"/>
              </a:rPr>
              <a:t>C</a:t>
            </a:r>
            <a:r>
              <a:rPr lang="pl-PL" sz="100" dirty="0" smtClean="0">
                <a:solidFill>
                  <a:srgbClr val="000000"/>
                </a:solidFill>
                <a:latin typeface="Arial (Body)"/>
                <a:ea typeface="ＭＳ Ｐゴシック" charset="0"/>
              </a:rPr>
              <a:t> </a:t>
            </a:r>
            <a:r>
              <a:rPr lang="pl-PL" sz="2000" dirty="0" smtClean="0">
                <a:solidFill>
                  <a:srgbClr val="000000"/>
                </a:solidFill>
                <a:latin typeface="Arial (Body)"/>
                <a:ea typeface="ＭＳ Ｐゴシック" charset="0"/>
              </a:rPr>
              <a:t>P / U</a:t>
            </a:r>
            <a:r>
              <a:rPr lang="pl-PL" sz="100" dirty="0" smtClean="0">
                <a:solidFill>
                  <a:srgbClr val="000000"/>
                </a:solidFill>
                <a:latin typeface="Arial (Body)"/>
                <a:ea typeface="ＭＳ Ｐゴシック" charset="0"/>
              </a:rPr>
              <a:t> </a:t>
            </a:r>
            <a:r>
              <a:rPr lang="pl-PL" sz="2000" dirty="0" smtClean="0">
                <a:solidFill>
                  <a:srgbClr val="000000"/>
                </a:solidFill>
                <a:latin typeface="Arial (Body)"/>
                <a:ea typeface="ＭＳ Ｐゴシック" charset="0"/>
              </a:rPr>
              <a:t>D</a:t>
            </a:r>
            <a:r>
              <a:rPr lang="pl-PL" sz="100" dirty="0" smtClean="0">
                <a:solidFill>
                  <a:srgbClr val="000000"/>
                </a:solidFill>
                <a:latin typeface="Arial (Body)"/>
                <a:ea typeface="ＭＳ Ｐゴシック" charset="0"/>
              </a:rPr>
              <a:t> </a:t>
            </a:r>
            <a:r>
              <a:rPr lang="pl-PL" sz="2000" dirty="0" smtClean="0">
                <a:solidFill>
                  <a:srgbClr val="000000"/>
                </a:solidFill>
                <a:latin typeface="Arial (Body)"/>
                <a:ea typeface="ＭＳ Ｐゴシック" charset="0"/>
              </a:rPr>
              <a:t>P </a:t>
            </a:r>
            <a:r>
              <a:rPr lang="en-US" sz="2000" dirty="0" smtClean="0">
                <a:solidFill>
                  <a:srgbClr val="000000"/>
                </a:solidFill>
                <a:latin typeface="Arial (Body)"/>
                <a:ea typeface="ＭＳ Ｐゴシック" charset="0"/>
              </a:rPr>
              <a:t>fields</a:t>
            </a:r>
            <a:r>
              <a:rPr lang="en-US" sz="2000" dirty="0">
                <a:solidFill>
                  <a:srgbClr val="000000"/>
                </a:solidFill>
                <a:latin typeface="Arial (Body)"/>
                <a:ea typeface="ＭＳ Ｐゴシック" charset="0"/>
              </a:rPr>
              <a:t>.</a:t>
            </a:r>
          </a:p>
          <a:p>
            <a:pPr eaLnBrk="0" fontAlgn="base" hangingPunct="0">
              <a:spcAft>
                <a:spcPct val="0"/>
              </a:spcAft>
            </a:pPr>
            <a:r>
              <a:rPr lang="en-US" sz="2000" b="1" dirty="0">
                <a:solidFill>
                  <a:srgbClr val="000000"/>
                </a:solidFill>
                <a:latin typeface="Arial (Body)"/>
                <a:ea typeface="ＭＳ Ｐゴシック" charset="0"/>
              </a:rPr>
              <a:t>example: </a:t>
            </a:r>
            <a:r>
              <a:rPr lang="en-US" sz="2000" dirty="0">
                <a:solidFill>
                  <a:srgbClr val="000000"/>
                </a:solidFill>
                <a:latin typeface="Arial (Body)"/>
                <a:ea typeface="ＭＳ Ｐゴシック" charset="0"/>
              </a:rPr>
              <a:t>allow select internal users to telnet </a:t>
            </a:r>
            <a:r>
              <a:rPr lang="en-US" sz="2000" dirty="0" smtClean="0">
                <a:solidFill>
                  <a:srgbClr val="000000"/>
                </a:solidFill>
                <a:latin typeface="Arial (Body)"/>
                <a:ea typeface="ＭＳ Ｐゴシック" charset="0"/>
              </a:rPr>
              <a:t>outside</a:t>
            </a:r>
          </a:p>
        </p:txBody>
      </p:sp>
      <p:sp>
        <p:nvSpPr>
          <p:cNvPr id="4" name="Text Placeholder 3"/>
          <p:cNvSpPr>
            <a:spLocks noGrp="1"/>
          </p:cNvSpPr>
          <p:nvPr>
            <p:ph type="body" idx="2"/>
          </p:nvPr>
        </p:nvSpPr>
        <p:spPr>
          <a:xfrm>
            <a:off x="457200" y="2574474"/>
            <a:ext cx="8229600" cy="2163763"/>
          </a:xfrm>
        </p:spPr>
        <p:txBody>
          <a:bodyPr/>
          <a:lstStyle/>
          <a:p>
            <a:pPr marL="432000" lvl="0" indent="-432000" eaLnBrk="0" fontAlgn="base" hangingPunct="0">
              <a:spcAft>
                <a:spcPct val="0"/>
              </a:spcAft>
              <a:buFont typeface="+mj-lt"/>
              <a:buAutoNum type="arabicPeriod"/>
            </a:pPr>
            <a:r>
              <a:rPr lang="en-US" sz="2000" kern="1200" dirty="0">
                <a:solidFill>
                  <a:srgbClr val="000000"/>
                </a:solidFill>
                <a:latin typeface="Arial (Body)"/>
                <a:ea typeface="ＭＳ Ｐゴシック" charset="0"/>
                <a:cs typeface="Gill Sans MT" charset="0"/>
              </a:rPr>
              <a:t>require all telnet users to telnet through gateway.</a:t>
            </a:r>
          </a:p>
          <a:p>
            <a:pPr marL="432000" lvl="0" indent="-432000" eaLnBrk="0" fontAlgn="base" hangingPunct="0">
              <a:spcAft>
                <a:spcPct val="0"/>
              </a:spcAft>
              <a:buFont typeface="+mj-lt"/>
              <a:buAutoNum type="arabicPeriod"/>
            </a:pPr>
            <a:r>
              <a:rPr lang="en-US" sz="2000" kern="1200" dirty="0">
                <a:solidFill>
                  <a:srgbClr val="000000"/>
                </a:solidFill>
                <a:latin typeface="Arial (Body)"/>
                <a:ea typeface="ＭＳ Ｐゴシック" charset="0"/>
                <a:cs typeface="Gill Sans MT" charset="0"/>
              </a:rPr>
              <a:t>for authorized users, gateway sets up telnet connection to dest host. Gateway relays data between 2 connections</a:t>
            </a:r>
          </a:p>
          <a:p>
            <a:pPr marL="432000" lvl="0" indent="-432000" eaLnBrk="0" fontAlgn="base" hangingPunct="0">
              <a:spcAft>
                <a:spcPct val="0"/>
              </a:spcAft>
              <a:buFont typeface="+mj-lt"/>
              <a:buAutoNum type="arabicPeriod"/>
            </a:pPr>
            <a:r>
              <a:rPr lang="en-US" sz="2000" kern="1200" dirty="0">
                <a:solidFill>
                  <a:srgbClr val="000000"/>
                </a:solidFill>
                <a:latin typeface="Arial (Body)"/>
                <a:ea typeface="ＭＳ Ｐゴシック" charset="0"/>
                <a:cs typeface="Gill Sans MT" charset="0"/>
              </a:rPr>
              <a:t>router filter blocks all telnet connections not originating from gateway</a:t>
            </a:r>
            <a:r>
              <a:rPr lang="en-US" sz="2000" kern="1200" dirty="0" smtClean="0">
                <a:solidFill>
                  <a:srgbClr val="000000"/>
                </a:solidFill>
                <a:latin typeface="Arial (Body)"/>
                <a:ea typeface="ＭＳ Ｐゴシック" charset="0"/>
                <a:cs typeface="Gill Sans MT" charset="0"/>
              </a:rPr>
              <a:t>.</a:t>
            </a:r>
            <a:endParaRPr lang="en-US" sz="2000" kern="1200" dirty="0">
              <a:solidFill>
                <a:srgbClr val="000000"/>
              </a:solidFill>
              <a:latin typeface="Arial (Body)"/>
              <a:ea typeface="ＭＳ Ｐゴシック" charset="0"/>
              <a:cs typeface="Gill Sans MT" charset="0"/>
            </a:endParaRPr>
          </a:p>
        </p:txBody>
      </p:sp>
      <p:pic>
        <p:nvPicPr>
          <p:cNvPr id="6" name="Picture 5" descr="An internet group has several parts. A router with a server has 2 wires. 1, outside the group. 2, a switch with 2 P Cs. This switch connects to another switch linked to 3 P Cs and a server. From 1 of these P Cs, host to gateway telnet session, an arrow points to the server. Application gateway. From here, an arrow points through the router with a server, router and filter, outside the group. Gateway to remote host telnet session."/>
          <p:cNvPicPr>
            <a:picLocks noChangeAspect="1"/>
          </p:cNvPicPr>
          <p:nvPr/>
        </p:nvPicPr>
        <p:blipFill>
          <a:blip r:embed="rId2"/>
          <a:stretch>
            <a:fillRect/>
          </a:stretch>
        </p:blipFill>
        <p:spPr>
          <a:xfrm>
            <a:off x="2838521" y="4786721"/>
            <a:ext cx="3466958" cy="1574752"/>
          </a:xfrm>
          <a:prstGeom prst="rect">
            <a:avLst/>
          </a:prstGeom>
        </p:spPr>
      </p:pic>
    </p:spTree>
    <p:extLst>
      <p:ext uri="{BB962C8B-B14F-4D97-AF65-F5344CB8AC3E}">
        <p14:creationId xmlns:p14="http://schemas.microsoft.com/office/powerpoint/2010/main" val="134496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A More Sophisticated Encryption Approach</a:t>
            </a:r>
          </a:p>
        </p:txBody>
      </p:sp>
      <p:sp>
        <p:nvSpPr>
          <p:cNvPr id="3" name="Text Placeholder 2"/>
          <p:cNvSpPr>
            <a:spLocks noGrp="1"/>
          </p:cNvSpPr>
          <p:nvPr>
            <p:ph idx="1"/>
          </p:nvPr>
        </p:nvSpPr>
        <p:spPr>
          <a:xfrm>
            <a:off x="457200" y="1600200"/>
            <a:ext cx="8229600" cy="1534886"/>
          </a:xfrm>
        </p:spPr>
        <p:txBody>
          <a:bodyPr/>
          <a:lstStyle/>
          <a:p>
            <a:pPr marL="255600" indent="-255600"/>
            <a:r>
              <a:rPr lang="en-US" sz="2400" dirty="0">
                <a:latin typeface="+mn-lt"/>
              </a:rPr>
              <a:t>n substitution ciphers, M</a:t>
            </a:r>
            <a:r>
              <a:rPr lang="en-US" sz="2400" baseline="-25000" dirty="0">
                <a:latin typeface="+mn-lt"/>
              </a:rPr>
              <a:t>1</a:t>
            </a:r>
            <a:r>
              <a:rPr lang="en-US" sz="2400" dirty="0">
                <a:latin typeface="+mn-lt"/>
              </a:rPr>
              <a:t>,M</a:t>
            </a:r>
            <a:r>
              <a:rPr lang="en-US" sz="2400" baseline="-25000" dirty="0">
                <a:latin typeface="+mn-lt"/>
              </a:rPr>
              <a:t>2</a:t>
            </a:r>
            <a:r>
              <a:rPr lang="en-US" sz="2400" dirty="0">
                <a:latin typeface="+mn-lt"/>
              </a:rPr>
              <a:t>,…,M</a:t>
            </a:r>
            <a:r>
              <a:rPr lang="en-US" sz="2400" baseline="-25000" dirty="0">
                <a:latin typeface="+mn-lt"/>
              </a:rPr>
              <a:t>n</a:t>
            </a:r>
          </a:p>
          <a:p>
            <a:pPr marL="255600" indent="-255600"/>
            <a:r>
              <a:rPr lang="en-US" sz="2400" dirty="0">
                <a:latin typeface="+mn-lt"/>
              </a:rPr>
              <a:t>cycling pattern</a:t>
            </a:r>
            <a:r>
              <a:rPr lang="en-US" sz="2400" dirty="0" smtClean="0">
                <a:latin typeface="+mn-lt"/>
              </a:rPr>
              <a:t>:</a:t>
            </a:r>
          </a:p>
          <a:p>
            <a:pPr marL="741600" lvl="1" indent="-284400">
              <a:buFont typeface="Arial" panose="020B0604020202020204" pitchFamily="34" charset="0"/>
              <a:buChar char="–"/>
            </a:pPr>
            <a:r>
              <a:rPr lang="en-US" sz="2400" b="1" dirty="0" smtClean="0">
                <a:solidFill>
                  <a:schemeClr val="tx1"/>
                </a:solidFill>
                <a:latin typeface="+mn-lt"/>
              </a:rPr>
              <a:t>e.g., </a:t>
            </a:r>
            <a:r>
              <a:rPr lang="en-US" sz="2400" b="1" dirty="0">
                <a:solidFill>
                  <a:schemeClr val="tx1"/>
                </a:solidFill>
                <a:latin typeface="+mn-lt"/>
              </a:rPr>
              <a:t>n=4: M</a:t>
            </a:r>
            <a:r>
              <a:rPr lang="en-US" sz="2400" b="1" baseline="-25000" dirty="0">
                <a:solidFill>
                  <a:schemeClr val="tx1"/>
                </a:solidFill>
                <a:latin typeface="+mn-lt"/>
              </a:rPr>
              <a:t>1</a:t>
            </a:r>
            <a:r>
              <a:rPr lang="en-US" sz="2400" b="1" dirty="0">
                <a:solidFill>
                  <a:schemeClr val="tx1"/>
                </a:solidFill>
                <a:latin typeface="+mn-lt"/>
              </a:rPr>
              <a:t>,M</a:t>
            </a:r>
            <a:r>
              <a:rPr lang="en-US" sz="2400" b="1" baseline="-25000" dirty="0">
                <a:solidFill>
                  <a:schemeClr val="tx1"/>
                </a:solidFill>
                <a:latin typeface="+mn-lt"/>
              </a:rPr>
              <a:t>3</a:t>
            </a:r>
            <a:r>
              <a:rPr lang="en-US" sz="2400" b="1" dirty="0">
                <a:solidFill>
                  <a:schemeClr val="tx1"/>
                </a:solidFill>
                <a:latin typeface="+mn-lt"/>
              </a:rPr>
              <a:t>,M</a:t>
            </a:r>
            <a:r>
              <a:rPr lang="en-US" sz="2400" b="1" baseline="-25000" dirty="0">
                <a:solidFill>
                  <a:schemeClr val="tx1"/>
                </a:solidFill>
                <a:latin typeface="+mn-lt"/>
              </a:rPr>
              <a:t>4</a:t>
            </a:r>
            <a:r>
              <a:rPr lang="en-US" sz="2400" b="1" dirty="0">
                <a:solidFill>
                  <a:schemeClr val="tx1"/>
                </a:solidFill>
                <a:latin typeface="+mn-lt"/>
              </a:rPr>
              <a:t>,M</a:t>
            </a:r>
            <a:r>
              <a:rPr lang="en-US" sz="2400" b="1" baseline="-25000" dirty="0">
                <a:solidFill>
                  <a:schemeClr val="tx1"/>
                </a:solidFill>
                <a:latin typeface="+mn-lt"/>
              </a:rPr>
              <a:t>3</a:t>
            </a:r>
            <a:r>
              <a:rPr lang="en-US" sz="2400" b="1" dirty="0">
                <a:solidFill>
                  <a:schemeClr val="tx1"/>
                </a:solidFill>
                <a:latin typeface="+mn-lt"/>
              </a:rPr>
              <a:t>,M</a:t>
            </a:r>
            <a:r>
              <a:rPr lang="en-US" sz="2400" b="1" baseline="-25000" dirty="0">
                <a:solidFill>
                  <a:schemeClr val="tx1"/>
                </a:solidFill>
                <a:latin typeface="+mn-lt"/>
              </a:rPr>
              <a:t>2</a:t>
            </a:r>
            <a:r>
              <a:rPr lang="en-US" sz="2400" b="1" dirty="0" smtClean="0">
                <a:solidFill>
                  <a:schemeClr val="tx1"/>
                </a:solidFill>
                <a:latin typeface="+mn-lt"/>
              </a:rPr>
              <a:t>; M</a:t>
            </a:r>
            <a:r>
              <a:rPr lang="en-US" sz="2400" b="1" baseline="-25000" dirty="0" smtClean="0">
                <a:solidFill>
                  <a:schemeClr val="tx1"/>
                </a:solidFill>
                <a:latin typeface="+mn-lt"/>
              </a:rPr>
              <a:t>1</a:t>
            </a:r>
            <a:r>
              <a:rPr lang="en-US" sz="2400" b="1" dirty="0" smtClean="0">
                <a:solidFill>
                  <a:schemeClr val="tx1"/>
                </a:solidFill>
                <a:latin typeface="+mn-lt"/>
              </a:rPr>
              <a:t>,M</a:t>
            </a:r>
            <a:r>
              <a:rPr lang="en-US" sz="2400" b="1" baseline="-25000" dirty="0" smtClean="0">
                <a:solidFill>
                  <a:schemeClr val="tx1"/>
                </a:solidFill>
                <a:latin typeface="+mn-lt"/>
              </a:rPr>
              <a:t>3</a:t>
            </a:r>
            <a:r>
              <a:rPr lang="en-US" sz="2400" b="1" dirty="0" smtClean="0">
                <a:solidFill>
                  <a:schemeClr val="tx1"/>
                </a:solidFill>
                <a:latin typeface="+mn-lt"/>
              </a:rPr>
              <a:t>,M</a:t>
            </a:r>
            <a:r>
              <a:rPr lang="en-US" sz="2400" b="1" baseline="-25000" dirty="0" smtClean="0">
                <a:solidFill>
                  <a:schemeClr val="tx1"/>
                </a:solidFill>
                <a:latin typeface="+mn-lt"/>
              </a:rPr>
              <a:t>4</a:t>
            </a:r>
            <a:r>
              <a:rPr lang="en-US" sz="2400" b="1" dirty="0" smtClean="0">
                <a:solidFill>
                  <a:schemeClr val="tx1"/>
                </a:solidFill>
                <a:latin typeface="+mn-lt"/>
              </a:rPr>
              <a:t>,M</a:t>
            </a:r>
            <a:r>
              <a:rPr lang="en-US" sz="2400" b="1" baseline="-25000" dirty="0" smtClean="0">
                <a:solidFill>
                  <a:schemeClr val="tx1"/>
                </a:solidFill>
                <a:latin typeface="+mn-lt"/>
              </a:rPr>
              <a:t>3</a:t>
            </a:r>
            <a:r>
              <a:rPr lang="en-US" sz="2400" b="1" dirty="0" smtClean="0">
                <a:solidFill>
                  <a:schemeClr val="tx1"/>
                </a:solidFill>
                <a:latin typeface="+mn-lt"/>
              </a:rPr>
              <a:t>,M</a:t>
            </a:r>
            <a:r>
              <a:rPr lang="en-US" sz="2400" b="1" baseline="-25000" dirty="0" smtClean="0">
                <a:solidFill>
                  <a:schemeClr val="tx1"/>
                </a:solidFill>
                <a:latin typeface="+mn-lt"/>
              </a:rPr>
              <a:t>2</a:t>
            </a:r>
            <a:r>
              <a:rPr lang="en-US" sz="2400" b="1" dirty="0">
                <a:solidFill>
                  <a:schemeClr val="tx1"/>
                </a:solidFill>
                <a:latin typeface="+mn-lt"/>
              </a:rPr>
              <a:t>; </a:t>
            </a:r>
            <a:r>
              <a:rPr lang="en-US" sz="2400" b="1" dirty="0" smtClean="0">
                <a:solidFill>
                  <a:schemeClr val="tx1"/>
                </a:solidFill>
                <a:latin typeface="+mn-lt"/>
              </a:rPr>
              <a:t>..</a:t>
            </a:r>
            <a:endParaRPr lang="en-US" sz="2400" b="1" dirty="0">
              <a:solidFill>
                <a:schemeClr val="tx1"/>
              </a:solidFill>
              <a:latin typeface="+mn-lt"/>
            </a:endParaRPr>
          </a:p>
        </p:txBody>
      </p:sp>
      <p:sp>
        <p:nvSpPr>
          <p:cNvPr id="4" name="Content Placeholder 3"/>
          <p:cNvSpPr>
            <a:spLocks noGrp="1"/>
          </p:cNvSpPr>
          <p:nvPr>
            <p:ph idx="13"/>
          </p:nvPr>
        </p:nvSpPr>
        <p:spPr>
          <a:xfrm>
            <a:off x="473720" y="3135086"/>
            <a:ext cx="8229600" cy="1486174"/>
          </a:xfrm>
        </p:spPr>
        <p:txBody>
          <a:bodyPr/>
          <a:lstStyle/>
          <a:p>
            <a:pPr indent="-255600"/>
            <a:r>
              <a:rPr lang="en-US" sz="2400" dirty="0">
                <a:latin typeface="+mn-lt"/>
              </a:rPr>
              <a:t>for each new plaintext symbol, use </a:t>
            </a:r>
            <a:r>
              <a:rPr lang="en-US" sz="2400" dirty="0" smtClean="0">
                <a:latin typeface="+mn-lt"/>
              </a:rPr>
              <a:t>subsequent substitution </a:t>
            </a:r>
            <a:r>
              <a:rPr lang="en-US" sz="2400" dirty="0">
                <a:latin typeface="+mn-lt"/>
              </a:rPr>
              <a:t>pattern in cyclic </a:t>
            </a:r>
            <a:r>
              <a:rPr lang="en-US" sz="2400" dirty="0" smtClean="0">
                <a:latin typeface="+mn-lt"/>
              </a:rPr>
              <a:t>pattern</a:t>
            </a:r>
          </a:p>
          <a:p>
            <a:pPr marL="741600" lvl="1" indent="-284400">
              <a:buFontTx/>
              <a:buChar char="–"/>
            </a:pPr>
            <a:r>
              <a:rPr lang="en-US" sz="2400" b="1" dirty="0" smtClean="0">
                <a:solidFill>
                  <a:schemeClr val="tx1"/>
                </a:solidFill>
                <a:latin typeface="+mn-lt"/>
              </a:rPr>
              <a:t>dog</a:t>
            </a:r>
            <a:r>
              <a:rPr lang="en-US" sz="2400" b="1" dirty="0">
                <a:solidFill>
                  <a:schemeClr val="tx1"/>
                </a:solidFill>
                <a:latin typeface="+mn-lt"/>
              </a:rPr>
              <a:t>: d from M</a:t>
            </a:r>
            <a:r>
              <a:rPr lang="en-US" sz="2400" b="1" baseline="-25000" dirty="0">
                <a:solidFill>
                  <a:schemeClr val="tx1"/>
                </a:solidFill>
                <a:latin typeface="+mn-lt"/>
              </a:rPr>
              <a:t>1</a:t>
            </a:r>
            <a:r>
              <a:rPr lang="en-US" sz="2400" b="1" dirty="0">
                <a:solidFill>
                  <a:schemeClr val="tx1"/>
                </a:solidFill>
                <a:latin typeface="+mn-lt"/>
              </a:rPr>
              <a:t>, o from M</a:t>
            </a:r>
            <a:r>
              <a:rPr lang="en-US" sz="2400" b="1" baseline="-25000" dirty="0">
                <a:solidFill>
                  <a:schemeClr val="tx1"/>
                </a:solidFill>
                <a:latin typeface="+mn-lt"/>
              </a:rPr>
              <a:t>3</a:t>
            </a:r>
            <a:r>
              <a:rPr lang="en-US" sz="2400" b="1" dirty="0">
                <a:solidFill>
                  <a:schemeClr val="tx1"/>
                </a:solidFill>
                <a:latin typeface="+mn-lt"/>
              </a:rPr>
              <a:t>, g from </a:t>
            </a:r>
            <a:r>
              <a:rPr lang="en-US" sz="2400" b="1" dirty="0" smtClean="0">
                <a:solidFill>
                  <a:schemeClr val="tx1"/>
                </a:solidFill>
                <a:latin typeface="+mn-lt"/>
              </a:rPr>
              <a:t>M</a:t>
            </a:r>
            <a:r>
              <a:rPr lang="en-US" sz="2400" b="1" baseline="-25000" dirty="0" smtClean="0">
                <a:solidFill>
                  <a:schemeClr val="tx1"/>
                </a:solidFill>
                <a:latin typeface="+mn-lt"/>
              </a:rPr>
              <a:t>4</a:t>
            </a:r>
            <a:endParaRPr lang="en-US" sz="2400" b="1" baseline="-25000" dirty="0">
              <a:solidFill>
                <a:schemeClr val="tx1"/>
              </a:solidFill>
              <a:latin typeface="+mn-lt"/>
            </a:endParaRPr>
          </a:p>
        </p:txBody>
      </p:sp>
      <p:pic>
        <p:nvPicPr>
          <p:cNvPr id="8" name="Picture 25" descr="A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73720" y="4807394"/>
            <a:ext cx="524128" cy="271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4"/>
          <p:cNvSpPr>
            <a:spLocks noGrp="1"/>
          </p:cNvSpPr>
          <p:nvPr>
            <p:ph idx="14"/>
          </p:nvPr>
        </p:nvSpPr>
        <p:spPr>
          <a:xfrm>
            <a:off x="473720" y="4621260"/>
            <a:ext cx="7486180" cy="1652046"/>
          </a:xfrm>
        </p:spPr>
        <p:txBody>
          <a:bodyPr/>
          <a:lstStyle/>
          <a:p>
            <a:pPr marL="914400" lvl="1" indent="0">
              <a:buFont typeface="Wingdings" charset="0"/>
              <a:buNone/>
            </a:pPr>
            <a:r>
              <a:rPr lang="en-US" sz="2400" b="1" dirty="0">
                <a:solidFill>
                  <a:schemeClr val="tx1"/>
                </a:solidFill>
                <a:latin typeface="+mn-lt"/>
              </a:rPr>
              <a:t>Encryption key: </a:t>
            </a:r>
            <a:r>
              <a:rPr lang="en-US" sz="2400" dirty="0">
                <a:latin typeface="+mn-lt"/>
              </a:rPr>
              <a:t>n substitution ciphers, and </a:t>
            </a:r>
            <a:r>
              <a:rPr lang="en-US" sz="2400" dirty="0" smtClean="0">
                <a:latin typeface="+mn-lt"/>
              </a:rPr>
              <a:t>cyclic pattern</a:t>
            </a:r>
            <a:endParaRPr lang="en-US" sz="2400" dirty="0">
              <a:latin typeface="+mn-lt"/>
            </a:endParaRPr>
          </a:p>
          <a:p>
            <a:pPr marL="740664" lvl="1" indent="-283464">
              <a:buFont typeface="Arial" panose="020B0604020202020204" pitchFamily="34" charset="0"/>
              <a:buChar char="–"/>
            </a:pPr>
            <a:r>
              <a:rPr lang="en-US" sz="2400" dirty="0">
                <a:latin typeface="+mn-lt"/>
              </a:rPr>
              <a:t>key need not be just n-bit </a:t>
            </a:r>
            <a:r>
              <a:rPr lang="en-US" sz="2400" dirty="0" smtClean="0">
                <a:latin typeface="+mn-lt"/>
              </a:rPr>
              <a:t>pattern</a:t>
            </a:r>
            <a:endParaRPr lang="en-US" sz="2400" dirty="0">
              <a:latin typeface="+mn-lt"/>
            </a:endParaRPr>
          </a:p>
        </p:txBody>
      </p:sp>
    </p:spTree>
    <p:extLst>
      <p:ext uri="{BB962C8B-B14F-4D97-AF65-F5344CB8AC3E}">
        <p14:creationId xmlns:p14="http://schemas.microsoft.com/office/powerpoint/2010/main" val="5739358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Limitations of Firewalls, Gateways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4608924"/>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b="1" dirty="0" smtClean="0">
                <a:solidFill>
                  <a:srgbClr val="000000"/>
                </a:solidFill>
                <a:latin typeface="Arial (Body)"/>
                <a:ea typeface="ＭＳ Ｐゴシック" charset="0"/>
              </a:rPr>
              <a:t>I</a:t>
            </a:r>
            <a:r>
              <a:rPr lang="en-US" sz="100" b="1" dirty="0" smtClean="0">
                <a:solidFill>
                  <a:srgbClr val="000000"/>
                </a:solidFill>
                <a:latin typeface="Arial (Body)"/>
                <a:ea typeface="ＭＳ Ｐゴシック" charset="0"/>
              </a:rPr>
              <a:t> </a:t>
            </a:r>
            <a:r>
              <a:rPr lang="en-US" sz="2200" b="1" dirty="0" smtClean="0">
                <a:solidFill>
                  <a:srgbClr val="000000"/>
                </a:solidFill>
                <a:latin typeface="Arial (Body)"/>
                <a:ea typeface="ＭＳ Ｐゴシック" charset="0"/>
              </a:rPr>
              <a:t>P spoofing</a:t>
            </a:r>
            <a:r>
              <a:rPr lang="en-US" sz="2200" b="1" dirty="0">
                <a:solidFill>
                  <a:srgbClr val="000000"/>
                </a:solidFill>
                <a:latin typeface="Arial (Body)"/>
                <a:ea typeface="ＭＳ Ｐゴシック" charset="0"/>
              </a:rPr>
              <a:t>: </a:t>
            </a:r>
            <a:r>
              <a:rPr lang="en-US" sz="2200" dirty="0">
                <a:solidFill>
                  <a:srgbClr val="000000"/>
                </a:solidFill>
                <a:latin typeface="Arial (Body)"/>
                <a:ea typeface="ＭＳ Ｐゴシック" charset="0"/>
              </a:rPr>
              <a:t>router </a:t>
            </a:r>
            <a:r>
              <a:rPr lang="en-US" sz="2200" dirty="0" smtClean="0">
                <a:solidFill>
                  <a:srgbClr val="000000"/>
                </a:solidFill>
                <a:latin typeface="Arial (Body)"/>
                <a:ea typeface="ＭＳ Ｐゴシック" charset="0"/>
              </a:rPr>
              <a:t>can’</a:t>
            </a:r>
            <a:r>
              <a:rPr lang="en-US" altLang="ja-JP" sz="2200" dirty="0" smtClean="0">
                <a:solidFill>
                  <a:srgbClr val="000000"/>
                </a:solidFill>
                <a:latin typeface="Arial (Body)"/>
                <a:ea typeface="ＭＳ Ｐゴシック" charset="0"/>
              </a:rPr>
              <a:t>t </a:t>
            </a:r>
            <a:r>
              <a:rPr lang="en-US" altLang="ja-JP" sz="2200" dirty="0">
                <a:solidFill>
                  <a:srgbClr val="000000"/>
                </a:solidFill>
                <a:latin typeface="Arial (Body)"/>
                <a:ea typeface="ＭＳ Ｐゴシック" charset="0"/>
              </a:rPr>
              <a:t>know if data </a:t>
            </a:r>
            <a:r>
              <a:rPr lang="en-US" altLang="ja-JP" sz="2200" dirty="0" smtClean="0">
                <a:solidFill>
                  <a:srgbClr val="000000"/>
                </a:solidFill>
                <a:latin typeface="Arial (Body)"/>
                <a:ea typeface="ＭＳ Ｐゴシック" charset="0"/>
              </a:rPr>
              <a:t>“really” </a:t>
            </a:r>
            <a:r>
              <a:rPr lang="en-US" altLang="ja-JP" sz="2200" dirty="0">
                <a:solidFill>
                  <a:srgbClr val="000000"/>
                </a:solidFill>
                <a:latin typeface="Arial (Body)"/>
                <a:ea typeface="ＭＳ Ｐゴシック" charset="0"/>
              </a:rPr>
              <a:t>comes from claimed source</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if multiple </a:t>
            </a:r>
            <a:r>
              <a:rPr lang="en-US" sz="2200" dirty="0" smtClean="0">
                <a:solidFill>
                  <a:srgbClr val="000000"/>
                </a:solidFill>
                <a:latin typeface="Arial (Body)"/>
                <a:ea typeface="ＭＳ Ｐゴシック" charset="0"/>
              </a:rPr>
              <a:t>app’</a:t>
            </a:r>
            <a:r>
              <a:rPr lang="en-US" altLang="ja-JP" sz="2200" dirty="0" smtClean="0">
                <a:solidFill>
                  <a:srgbClr val="000000"/>
                </a:solidFill>
                <a:latin typeface="Arial (Body)"/>
                <a:ea typeface="ＭＳ Ｐゴシック" charset="0"/>
              </a:rPr>
              <a:t>s</a:t>
            </a:r>
            <a:r>
              <a:rPr lang="en-US" altLang="ja-JP" sz="2200" dirty="0">
                <a:solidFill>
                  <a:srgbClr val="000000"/>
                </a:solidFill>
                <a:latin typeface="Arial (Body)"/>
                <a:ea typeface="ＭＳ Ｐゴシック" charset="0"/>
              </a:rPr>
              <a:t>. need special treatment, each has own app. gateway</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client software must know how to contact gateway.</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e.g., must set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address </a:t>
            </a:r>
            <a:r>
              <a:rPr lang="en-US" sz="2200" dirty="0">
                <a:solidFill>
                  <a:srgbClr val="000000"/>
                </a:solidFill>
                <a:latin typeface="Arial (Body)"/>
                <a:ea typeface="ＭＳ Ｐゴシック" charset="0"/>
              </a:rPr>
              <a:t>of proxy in Web </a:t>
            </a:r>
            <a:r>
              <a:rPr lang="en-US" sz="2200" dirty="0" smtClean="0">
                <a:solidFill>
                  <a:srgbClr val="000000"/>
                </a:solidFill>
                <a:latin typeface="Arial (Body)"/>
                <a:ea typeface="ＭＳ Ｐゴシック" charset="0"/>
              </a:rPr>
              <a:t>browser</a:t>
            </a:r>
          </a:p>
          <a:p>
            <a:pPr marL="255651" lvl="0" indent="-255651" eaLnBrk="0" fontAlgn="base" hangingPunct="0">
              <a:spcAft>
                <a:spcPct val="0"/>
              </a:spcAft>
            </a:pPr>
            <a:r>
              <a:rPr lang="en-US" sz="2200" dirty="0">
                <a:solidFill>
                  <a:srgbClr val="000000"/>
                </a:solidFill>
                <a:latin typeface="Arial (Body)"/>
                <a:ea typeface="ＭＳ Ｐゴシック" charset="0"/>
              </a:rPr>
              <a:t>filters often use all or nothing policy for U</a:t>
            </a:r>
            <a:r>
              <a:rPr lang="en-US" sz="100" dirty="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a:t>
            </a:r>
            <a:endParaRPr lang="en-US" sz="2200" dirty="0">
              <a:solidFill>
                <a:srgbClr val="000000"/>
              </a:solidFill>
              <a:latin typeface="Arial (Body)"/>
              <a:ea typeface="ＭＳ Ｐゴシック" charset="0"/>
            </a:endParaRPr>
          </a:p>
          <a:p>
            <a:pPr marL="255651" lvl="0" indent="-255651" eaLnBrk="0" fontAlgn="base" hangingPunct="0">
              <a:spcAft>
                <a:spcPct val="0"/>
              </a:spcAft>
            </a:pPr>
            <a:r>
              <a:rPr lang="en-US" sz="2200" b="1" dirty="0">
                <a:solidFill>
                  <a:srgbClr val="000000"/>
                </a:solidFill>
                <a:latin typeface="Arial (Body)"/>
                <a:ea typeface="ＭＳ Ｐゴシック" charset="0"/>
              </a:rPr>
              <a:t>tradeoff: degree of communication with outside world, level of security</a:t>
            </a:r>
          </a:p>
          <a:p>
            <a:pPr marL="255651" lvl="0" indent="-255651" eaLnBrk="0" fontAlgn="base" hangingPunct="0">
              <a:spcAft>
                <a:spcPct val="0"/>
              </a:spcAft>
            </a:pPr>
            <a:r>
              <a:rPr lang="en-US" sz="2200" dirty="0">
                <a:solidFill>
                  <a:srgbClr val="000000"/>
                </a:solidFill>
                <a:latin typeface="Arial (Body)"/>
                <a:ea typeface="ＭＳ Ｐゴシック" charset="0"/>
              </a:rPr>
              <a:t>many highly protected sites still suffer from </a:t>
            </a:r>
            <a:r>
              <a:rPr lang="en-US" sz="2200" dirty="0" smtClean="0">
                <a:solidFill>
                  <a:srgbClr val="000000"/>
                </a:solidFill>
                <a:latin typeface="Arial (Body)"/>
                <a:ea typeface="ＭＳ Ｐゴシック" charset="0"/>
              </a:rPr>
              <a:t>attacks</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389689469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Intrusion Detection Systems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eaLnBrk="0" fontAlgn="base" hangingPunct="0">
              <a:spcAft>
                <a:spcPct val="0"/>
              </a:spcAft>
            </a:pPr>
            <a:r>
              <a:rPr lang="en-US" sz="2400" dirty="0">
                <a:solidFill>
                  <a:srgbClr val="000000"/>
                </a:solidFill>
                <a:latin typeface="Arial (Body)"/>
                <a:ea typeface="ＭＳ Ｐゴシック" charset="0"/>
              </a:rPr>
              <a:t>packet filtering:</a:t>
            </a:r>
          </a:p>
          <a:p>
            <a:pPr marL="741600" lvl="1" indent="-284400" eaLnBrk="0" fontAlgn="base" hangingPunct="0">
              <a:spcAft>
                <a:spcPct val="0"/>
              </a:spcAft>
            </a:pPr>
            <a:r>
              <a:rPr lang="en-US" sz="2400" dirty="0">
                <a:solidFill>
                  <a:srgbClr val="000000"/>
                </a:solidFill>
                <a:latin typeface="Arial (Body)"/>
                <a:ea typeface="ＭＳ Ｐゴシック" charset="0"/>
              </a:rPr>
              <a:t>operates on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headers </a:t>
            </a:r>
            <a:r>
              <a:rPr lang="en-US" sz="2400" dirty="0">
                <a:solidFill>
                  <a:srgbClr val="000000"/>
                </a:solidFill>
                <a:latin typeface="Arial (Body)"/>
                <a:ea typeface="ＭＳ Ｐゴシック" charset="0"/>
              </a:rPr>
              <a:t>only</a:t>
            </a:r>
          </a:p>
          <a:p>
            <a:pPr marL="741600" lvl="1" indent="-284400" eaLnBrk="0" fontAlgn="base" hangingPunct="0">
              <a:spcAft>
                <a:spcPct val="0"/>
              </a:spcAft>
            </a:pPr>
            <a:r>
              <a:rPr lang="en-US" sz="2400" dirty="0">
                <a:solidFill>
                  <a:srgbClr val="000000"/>
                </a:solidFill>
                <a:latin typeface="Arial (Body)"/>
                <a:ea typeface="ＭＳ Ｐゴシック" charset="0"/>
              </a:rPr>
              <a:t>no correlation check among </a:t>
            </a:r>
            <a:r>
              <a:rPr lang="en-US" sz="2400" dirty="0" smtClean="0">
                <a:solidFill>
                  <a:srgbClr val="000000"/>
                </a:solidFill>
                <a:latin typeface="Arial (Body)"/>
                <a:ea typeface="ＭＳ Ｐゴシック" charset="0"/>
              </a:rPr>
              <a:t>sessions</a:t>
            </a:r>
            <a:endParaRPr lang="en-US" sz="2400" dirty="0">
              <a:solidFill>
                <a:srgbClr val="000000"/>
              </a:solidFill>
              <a:latin typeface="Arial (Body)"/>
              <a:ea typeface="ＭＳ Ｐゴシック" charset="0"/>
            </a:endParaRPr>
          </a:p>
          <a:p>
            <a:pPr eaLnBrk="0" fontAlgn="base" hangingPunct="0">
              <a:spcAft>
                <a:spcPct val="0"/>
              </a:spcAft>
            </a:pPr>
            <a:r>
              <a:rPr lang="en-US" sz="2400" b="1" dirty="0" smtClean="0">
                <a:solidFill>
                  <a:srgbClr val="000000"/>
                </a:solidFill>
                <a:latin typeface="Arial (Body)"/>
                <a:ea typeface="ＭＳ Ｐゴシック" charset="0"/>
              </a:rPr>
              <a:t>I</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D</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S: </a:t>
            </a:r>
            <a:r>
              <a:rPr lang="en-US" sz="2400" b="1" dirty="0">
                <a:solidFill>
                  <a:srgbClr val="000000"/>
                </a:solidFill>
                <a:latin typeface="Arial (Body)"/>
                <a:ea typeface="ＭＳ Ｐゴシック" charset="0"/>
              </a:rPr>
              <a:t>intrusion detection system</a:t>
            </a:r>
          </a:p>
          <a:p>
            <a:pPr marL="741600" lvl="1" indent="-284400" eaLnBrk="0" fontAlgn="base" hangingPunct="0">
              <a:spcAft>
                <a:spcPct val="0"/>
              </a:spcAft>
            </a:pPr>
            <a:r>
              <a:rPr lang="en-US" sz="2400" b="1" dirty="0">
                <a:solidFill>
                  <a:srgbClr val="000000"/>
                </a:solidFill>
                <a:latin typeface="Arial (Body)"/>
                <a:ea typeface="ＭＳ Ｐゴシック" charset="0"/>
              </a:rPr>
              <a:t>deep packet inspection:</a:t>
            </a:r>
            <a:r>
              <a:rPr lang="en-US" sz="2400" dirty="0">
                <a:solidFill>
                  <a:srgbClr val="000000"/>
                </a:solidFill>
                <a:latin typeface="Arial (Body)"/>
                <a:ea typeface="ＭＳ Ｐゴシック" charset="0"/>
              </a:rPr>
              <a:t> look at packet contents (e.g., check character strings in packet against database of known virus, attack strings)</a:t>
            </a:r>
          </a:p>
          <a:p>
            <a:pPr marL="741600" lvl="1" indent="-284400" eaLnBrk="0" fontAlgn="base" hangingPunct="0">
              <a:spcAft>
                <a:spcPct val="0"/>
              </a:spcAft>
            </a:pPr>
            <a:r>
              <a:rPr lang="en-US" sz="2400" b="1" dirty="0">
                <a:solidFill>
                  <a:srgbClr val="000000"/>
                </a:solidFill>
                <a:latin typeface="Arial (Body)"/>
                <a:ea typeface="ＭＳ Ｐゴシック" charset="0"/>
              </a:rPr>
              <a:t>examine correlation</a:t>
            </a:r>
            <a:r>
              <a:rPr lang="en-US" sz="2400" dirty="0">
                <a:solidFill>
                  <a:srgbClr val="000000"/>
                </a:solidFill>
                <a:latin typeface="Arial (Body)"/>
                <a:ea typeface="ＭＳ Ｐゴシック" charset="0"/>
              </a:rPr>
              <a:t> among multiple packets</a:t>
            </a:r>
          </a:p>
          <a:p>
            <a:pPr lvl="2" eaLnBrk="0" fontAlgn="base" hangingPunct="0">
              <a:spcAft>
                <a:spcPct val="0"/>
              </a:spcAft>
            </a:pPr>
            <a:r>
              <a:rPr lang="en-US" sz="2400" dirty="0">
                <a:solidFill>
                  <a:srgbClr val="000000"/>
                </a:solidFill>
                <a:latin typeface="Arial (Body)"/>
                <a:ea typeface="ＭＳ Ｐゴシック" charset="0"/>
                <a:cs typeface="Gill Sans MT" charset="0"/>
              </a:rPr>
              <a:t>port scanning</a:t>
            </a:r>
          </a:p>
          <a:p>
            <a:pPr lvl="2" eaLnBrk="0" fontAlgn="base" hangingPunct="0">
              <a:spcAft>
                <a:spcPct val="0"/>
              </a:spcAft>
            </a:pPr>
            <a:r>
              <a:rPr lang="en-US" sz="2400" dirty="0">
                <a:solidFill>
                  <a:srgbClr val="000000"/>
                </a:solidFill>
                <a:latin typeface="Arial (Body)"/>
                <a:ea typeface="ＭＳ Ｐゴシック" charset="0"/>
                <a:cs typeface="Gill Sans MT" charset="0"/>
              </a:rPr>
              <a:t>network mapping</a:t>
            </a:r>
          </a:p>
          <a:p>
            <a:pPr lvl="2" eaLnBrk="0" fontAlgn="base" hangingPunct="0">
              <a:spcAft>
                <a:spcPct val="0"/>
              </a:spcAft>
            </a:pPr>
            <a:r>
              <a:rPr lang="en-US" sz="2400" dirty="0">
                <a:solidFill>
                  <a:srgbClr val="000000"/>
                </a:solidFill>
                <a:latin typeface="Arial (Body)"/>
                <a:ea typeface="ＭＳ Ｐゴシック" charset="0"/>
                <a:cs typeface="Gill Sans MT" charset="0"/>
              </a:rPr>
              <a:t>DoS attack</a:t>
            </a:r>
          </a:p>
        </p:txBody>
      </p:sp>
    </p:spTree>
    <p:extLst>
      <p:ext uri="{BB962C8B-B14F-4D97-AF65-F5344CB8AC3E}">
        <p14:creationId xmlns:p14="http://schemas.microsoft.com/office/powerpoint/2010/main" val="30095497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Intrusion Detection Systems </a:t>
            </a:r>
            <a:r>
              <a:rPr lang="en-US" sz="2000" b="0" dirty="0">
                <a:latin typeface="Times New Roman" panose="02020603050405020304" pitchFamily="18" charset="0"/>
                <a:ea typeface="ＭＳ Ｐゴシック" charset="0"/>
              </a:rPr>
              <a:t>(2 of 2)</a:t>
            </a:r>
            <a:endParaRPr lang="en-US" dirty="0"/>
          </a:p>
        </p:txBody>
      </p:sp>
      <p:sp>
        <p:nvSpPr>
          <p:cNvPr id="3" name="Text Placeholder 2"/>
          <p:cNvSpPr>
            <a:spLocks noGrp="1"/>
          </p:cNvSpPr>
          <p:nvPr>
            <p:ph type="body" idx="1"/>
          </p:nvPr>
        </p:nvSpPr>
        <p:spPr>
          <a:xfrm>
            <a:off x="457200" y="1600200"/>
            <a:ext cx="8229600" cy="864031"/>
          </a:xfrm>
        </p:spPr>
        <p:txBody>
          <a:bodyPr/>
          <a:lstStyle/>
          <a:p>
            <a:pPr marL="0" indent="0">
              <a:buNone/>
            </a:pPr>
            <a:r>
              <a:rPr lang="en-US" sz="2400" dirty="0">
                <a:latin typeface="+mn-lt"/>
              </a:rPr>
              <a:t>multiple </a:t>
            </a:r>
            <a:r>
              <a:rPr lang="en-US" sz="2400" dirty="0" smtClean="0">
                <a:latin typeface="+mn-lt"/>
              </a:rPr>
              <a:t>I</a:t>
            </a:r>
            <a:r>
              <a:rPr lang="en-US" sz="100" dirty="0" smtClean="0">
                <a:latin typeface="+mn-lt"/>
              </a:rPr>
              <a:t> </a:t>
            </a:r>
            <a:r>
              <a:rPr lang="en-US" sz="2400" dirty="0" smtClean="0">
                <a:latin typeface="+mn-lt"/>
              </a:rPr>
              <a:t>D</a:t>
            </a:r>
            <a:r>
              <a:rPr lang="en-US" sz="100" dirty="0" smtClean="0">
                <a:latin typeface="+mn-lt"/>
              </a:rPr>
              <a:t> </a:t>
            </a:r>
            <a:r>
              <a:rPr lang="en-US" sz="2400" dirty="0" smtClean="0">
                <a:latin typeface="+mn-lt"/>
              </a:rPr>
              <a:t>Ss</a:t>
            </a:r>
            <a:r>
              <a:rPr lang="en-US" sz="2400" dirty="0">
                <a:latin typeface="+mn-lt"/>
              </a:rPr>
              <a:t>: different types of checking at different </a:t>
            </a:r>
            <a:r>
              <a:rPr lang="en-US" sz="2400" dirty="0" smtClean="0">
                <a:latin typeface="+mn-lt"/>
              </a:rPr>
              <a:t>locations</a:t>
            </a:r>
            <a:endParaRPr lang="en-US" sz="2400" dirty="0">
              <a:latin typeface="+mn-lt"/>
            </a:endParaRPr>
          </a:p>
        </p:txBody>
      </p:sp>
      <p:pic>
        <p:nvPicPr>
          <p:cNvPr id="5" name="Picture 4" descr="There are 3 linked groups. At the center of the diagram, is a router with a firewall. The router links to all 3 groups. 1, internal network. The router wires to a switch. On the wire is an I D S sensor. The switch wires to another switch and 2 P Cs. The second switch wires to 3 P CS and a server. On the wire between the switch and the server is an I D S sensor. Group 2, demilitarized zone. The central router wires to a switch. on the wire is a I D S sensor. The switch wires to 3 servers. 1, web server. 2, F T P server. 3, D N S server. Group 3, internet."/>
          <p:cNvPicPr>
            <a:picLocks noChangeAspect="1"/>
          </p:cNvPicPr>
          <p:nvPr/>
        </p:nvPicPr>
        <p:blipFill>
          <a:blip r:embed="rId2"/>
          <a:stretch>
            <a:fillRect/>
          </a:stretch>
        </p:blipFill>
        <p:spPr>
          <a:xfrm>
            <a:off x="793075" y="2925641"/>
            <a:ext cx="7557849" cy="3155731"/>
          </a:xfrm>
          <a:prstGeom prst="rect">
            <a:avLst/>
          </a:prstGeom>
        </p:spPr>
      </p:pic>
    </p:spTree>
    <p:extLst>
      <p:ext uri="{BB962C8B-B14F-4D97-AF65-F5344CB8AC3E}">
        <p14:creationId xmlns:p14="http://schemas.microsoft.com/office/powerpoint/2010/main" val="4336335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Network Security (Summary)</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pPr>
            <a:r>
              <a:rPr lang="en-US" sz="2400" b="1" dirty="0">
                <a:solidFill>
                  <a:srgbClr val="000000"/>
                </a:solidFill>
                <a:latin typeface="Arial (Body)"/>
                <a:ea typeface="ＭＳ Ｐゴシック" charset="0"/>
              </a:rPr>
              <a:t>basic techniques…...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cryptography (symmetric and public)</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message integrity</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end-point authentication</a:t>
            </a:r>
          </a:p>
          <a:p>
            <a:pPr marL="255651" lvl="0" indent="-255651" eaLnBrk="0" fontAlgn="base" hangingPunct="0">
              <a:spcAft>
                <a:spcPct val="0"/>
              </a:spcAft>
              <a:buFont typeface="Arial" panose="020B0604020202020204" pitchFamily="34" charset="0"/>
            </a:pPr>
            <a:r>
              <a:rPr lang="en-US" sz="2400" b="1" dirty="0">
                <a:solidFill>
                  <a:srgbClr val="000000"/>
                </a:solidFill>
                <a:latin typeface="Arial (Body)"/>
                <a:ea typeface="ＭＳ Ｐゴシック" charset="0"/>
              </a:rPr>
              <a:t>…. used in many different security scenarios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secure email</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secure transport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L)</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sec</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802.11</a:t>
            </a:r>
          </a:p>
          <a:p>
            <a:pPr marL="255651" lvl="0" indent="-255651" eaLnBrk="0" fontAlgn="base" hangingPunct="0">
              <a:spcAft>
                <a:spcPct val="0"/>
              </a:spcAft>
              <a:buFont typeface="Arial" panose="020B0604020202020204" pitchFamily="34" charset="0"/>
            </a:pPr>
            <a:r>
              <a:rPr lang="en-US" sz="2400" b="1" dirty="0">
                <a:solidFill>
                  <a:srgbClr val="000000"/>
                </a:solidFill>
                <a:latin typeface="Arial (Body)"/>
                <a:ea typeface="ＭＳ Ｐゴシック" charset="0"/>
              </a:rPr>
              <a:t>operational security: firewalls and </a:t>
            </a:r>
            <a:r>
              <a:rPr lang="en-US" sz="2400" b="1" dirty="0" smtClean="0">
                <a:solidFill>
                  <a:srgbClr val="000000"/>
                </a:solidFill>
                <a:latin typeface="Arial (Body)"/>
                <a:ea typeface="ＭＳ Ｐゴシック" charset="0"/>
              </a:rPr>
              <a:t>I</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D</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S</a:t>
            </a:r>
            <a:endParaRPr lang="en-US" sz="2400" b="1" dirty="0">
              <a:solidFill>
                <a:srgbClr val="000000"/>
              </a:solidFill>
              <a:latin typeface="Arial (Body)"/>
              <a:ea typeface="ＭＳ Ｐゴシック" charset="0"/>
            </a:endParaRPr>
          </a:p>
        </p:txBody>
      </p:sp>
    </p:spTree>
    <p:extLst>
      <p:ext uri="{BB962C8B-B14F-4D97-AF65-F5344CB8AC3E}">
        <p14:creationId xmlns:p14="http://schemas.microsoft.com/office/powerpoint/2010/main" val="18539728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Symmetric Key Crypto: D</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200" b="1" dirty="0" smtClean="0">
                <a:solidFill>
                  <a:srgbClr val="000000"/>
                </a:solidFill>
                <a:latin typeface="Arial (Body)"/>
                <a:ea typeface="ＭＳ Ｐゴシック" charset="0"/>
              </a:rPr>
              <a:t>D</a:t>
            </a:r>
            <a:r>
              <a:rPr lang="en-US" sz="100" b="1" dirty="0" smtClean="0">
                <a:solidFill>
                  <a:srgbClr val="000000"/>
                </a:solidFill>
                <a:latin typeface="Arial (Body)"/>
                <a:ea typeface="ＭＳ Ｐゴシック" charset="0"/>
              </a:rPr>
              <a:t> </a:t>
            </a:r>
            <a:r>
              <a:rPr lang="en-US" sz="2200" b="1" dirty="0" smtClean="0">
                <a:solidFill>
                  <a:srgbClr val="000000"/>
                </a:solidFill>
                <a:latin typeface="Arial (Body)"/>
                <a:ea typeface="ＭＳ Ｐゴシック" charset="0"/>
              </a:rPr>
              <a:t>E</a:t>
            </a:r>
            <a:r>
              <a:rPr lang="en-US" sz="100" b="1" dirty="0" smtClean="0">
                <a:solidFill>
                  <a:srgbClr val="000000"/>
                </a:solidFill>
                <a:latin typeface="Arial (Body)"/>
                <a:ea typeface="ＭＳ Ｐゴシック" charset="0"/>
              </a:rPr>
              <a:t> </a:t>
            </a:r>
            <a:r>
              <a:rPr lang="en-US" sz="2200" b="1" dirty="0" smtClean="0">
                <a:solidFill>
                  <a:srgbClr val="000000"/>
                </a:solidFill>
                <a:latin typeface="Arial (Body)"/>
                <a:ea typeface="ＭＳ Ｐゴシック" charset="0"/>
              </a:rPr>
              <a:t>S: </a:t>
            </a:r>
            <a:r>
              <a:rPr lang="en-US" sz="2200" b="1" dirty="0">
                <a:solidFill>
                  <a:srgbClr val="000000"/>
                </a:solidFill>
                <a:latin typeface="Arial (Body)"/>
                <a:ea typeface="ＭＳ Ｐゴシック" charset="0"/>
              </a:rPr>
              <a:t>Data Encryption Standard</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U</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 encryption </a:t>
            </a:r>
            <a:r>
              <a:rPr lang="en-US" sz="2200" dirty="0">
                <a:solidFill>
                  <a:srgbClr val="000000"/>
                </a:solidFill>
                <a:latin typeface="Arial (Body)"/>
                <a:ea typeface="ＭＳ Ｐゴシック" charset="0"/>
              </a:rPr>
              <a:t>standard [</a:t>
            </a:r>
            <a:r>
              <a:rPr lang="en-US" sz="2200" dirty="0" smtClean="0">
                <a:solidFill>
                  <a:srgbClr val="000000"/>
                </a:solidFill>
                <a:latin typeface="Arial (Body)"/>
                <a:ea typeface="ＭＳ Ｐゴシック" charset="0"/>
              </a:rPr>
              <a:t>N</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T </a:t>
            </a:r>
            <a:r>
              <a:rPr lang="en-US" sz="2200" dirty="0">
                <a:solidFill>
                  <a:srgbClr val="000000"/>
                </a:solidFill>
                <a:latin typeface="Arial (Body)"/>
                <a:ea typeface="ＭＳ Ｐゴシック" charset="0"/>
              </a:rPr>
              <a:t>1993]</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56-bit symmetric key, 64-bit plaintext input</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block cipher with cipher block chaining</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how secure is </a:t>
            </a:r>
            <a:r>
              <a:rPr lang="en-US" sz="22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endParaRPr lang="en-US"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 Challenge</a:t>
            </a:r>
            <a:r>
              <a:rPr lang="en-US" sz="2200" dirty="0">
                <a:solidFill>
                  <a:srgbClr val="000000"/>
                </a:solidFill>
                <a:latin typeface="Arial (Body)"/>
                <a:ea typeface="ＭＳ Ｐゴシック" charset="0"/>
              </a:rPr>
              <a:t>: 56-bit-key-encrypted </a:t>
            </a:r>
            <a:r>
              <a:rPr lang="en-US" sz="2200" dirty="0" smtClean="0">
                <a:solidFill>
                  <a:srgbClr val="000000"/>
                </a:solidFill>
                <a:latin typeface="Arial (Body)"/>
                <a:ea typeface="ＭＳ Ｐゴシック" charset="0"/>
              </a:rPr>
              <a:t>phrase decrypted </a:t>
            </a:r>
            <a:r>
              <a:rPr lang="en-US" sz="2200" dirty="0">
                <a:solidFill>
                  <a:srgbClr val="000000"/>
                </a:solidFill>
                <a:latin typeface="Arial (Body)"/>
                <a:ea typeface="ＭＳ Ｐゴシック" charset="0"/>
              </a:rPr>
              <a:t>(brute force) in less than a day</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no known good analytic attack</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making </a:t>
            </a:r>
            <a:r>
              <a:rPr lang="en-US" sz="22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 more </a:t>
            </a:r>
            <a:r>
              <a:rPr lang="en-US" sz="2200" dirty="0">
                <a:solidFill>
                  <a:srgbClr val="000000"/>
                </a:solidFill>
                <a:latin typeface="Arial (Body)"/>
                <a:ea typeface="ＭＳ Ｐゴシック" charset="0"/>
              </a:rPr>
              <a:t>secure:</a:t>
            </a: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3D</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2200" dirty="0">
                <a:solidFill>
                  <a:srgbClr val="000000"/>
                </a:solidFill>
                <a:latin typeface="Arial (Body)"/>
                <a:ea typeface="ＭＳ Ｐゴシック" charset="0"/>
              </a:rPr>
              <a:t>: encrypt 3 times with 3 different keys</a:t>
            </a:r>
          </a:p>
        </p:txBody>
      </p:sp>
    </p:spTree>
    <p:extLst>
      <p:ext uri="{BB962C8B-B14F-4D97-AF65-F5344CB8AC3E}">
        <p14:creationId xmlns:p14="http://schemas.microsoft.com/office/powerpoint/2010/main" val="303240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Symmetric K</a:t>
            </a:r>
            <a:r>
              <a:rPr lang="en-US" dirty="0" smtClean="0">
                <a:latin typeface="Times New Roman" panose="02020603050405020304" pitchFamily="18" charset="0"/>
                <a:cs typeface="Times New Roman" panose="02020603050405020304" pitchFamily="18" charset="0"/>
              </a:rPr>
              <a:t>ey Crypto</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 </a:t>
            </a:r>
            <a:r>
              <a:rPr lang="en-US" sz="2000" b="0" dirty="0" smtClean="0">
                <a:latin typeface="Times New Roman" panose="02020603050405020304" pitchFamily="18" charset="0"/>
                <a:cs typeface="Times New Roman" panose="02020603050405020304" pitchFamily="18" charset="0"/>
              </a:rPr>
              <a:t>(2 of 2)</a:t>
            </a:r>
            <a:endParaRPr lang="en-US" sz="2000" b="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600200"/>
            <a:ext cx="4310743" cy="4525963"/>
          </a:xfrm>
        </p:spPr>
        <p:txBody>
          <a:bodyPr/>
          <a:lstStyle/>
          <a:p>
            <a:pPr marL="0" indent="0">
              <a:buNone/>
            </a:pPr>
            <a:r>
              <a:rPr lang="en-US" sz="2400" b="1" dirty="0" smtClean="0">
                <a:solidFill>
                  <a:schemeClr val="tx1"/>
                </a:solidFill>
                <a:latin typeface="+mn-lt"/>
                <a:cs typeface="Arial" charset="0"/>
              </a:rPr>
              <a:t>D</a:t>
            </a:r>
            <a:r>
              <a:rPr lang="en-US" sz="100" b="1" dirty="0" smtClean="0">
                <a:solidFill>
                  <a:schemeClr val="tx1"/>
                </a:solidFill>
                <a:latin typeface="+mn-lt"/>
                <a:cs typeface="Arial" charset="0"/>
              </a:rPr>
              <a:t> </a:t>
            </a:r>
            <a:r>
              <a:rPr lang="en-US" sz="2400" b="1" dirty="0" smtClean="0">
                <a:solidFill>
                  <a:schemeClr val="tx1"/>
                </a:solidFill>
                <a:latin typeface="+mn-lt"/>
                <a:cs typeface="Arial" charset="0"/>
              </a:rPr>
              <a:t>E</a:t>
            </a:r>
            <a:r>
              <a:rPr lang="en-US" sz="100" b="1" dirty="0" smtClean="0">
                <a:solidFill>
                  <a:schemeClr val="tx1"/>
                </a:solidFill>
                <a:latin typeface="+mn-lt"/>
                <a:cs typeface="Arial" charset="0"/>
              </a:rPr>
              <a:t> </a:t>
            </a:r>
            <a:r>
              <a:rPr lang="en-US" sz="2400" b="1" dirty="0" smtClean="0">
                <a:solidFill>
                  <a:schemeClr val="tx1"/>
                </a:solidFill>
                <a:latin typeface="+mn-lt"/>
                <a:cs typeface="Arial" charset="0"/>
              </a:rPr>
              <a:t>S </a:t>
            </a:r>
            <a:r>
              <a:rPr lang="en-US" sz="2400" b="1" dirty="0">
                <a:solidFill>
                  <a:schemeClr val="tx1"/>
                </a:solidFill>
                <a:latin typeface="+mn-lt"/>
                <a:cs typeface="Arial" charset="0"/>
              </a:rPr>
              <a:t>operation</a:t>
            </a:r>
          </a:p>
          <a:p>
            <a:pPr marL="0" indent="0">
              <a:buNone/>
            </a:pPr>
            <a:r>
              <a:rPr lang="en-US" sz="2400" dirty="0">
                <a:latin typeface="+mn-lt"/>
              </a:rPr>
              <a:t>initial permutation </a:t>
            </a:r>
            <a:r>
              <a:rPr lang="en-US" sz="2400" dirty="0" smtClean="0">
                <a:latin typeface="+mn-lt"/>
              </a:rPr>
              <a:t>16 </a:t>
            </a:r>
            <a:r>
              <a:rPr lang="en-US" sz="2400" dirty="0">
                <a:latin typeface="+mn-lt"/>
              </a:rPr>
              <a:t>identical </a:t>
            </a:r>
            <a:r>
              <a:rPr lang="en-US" sz="2400" dirty="0" smtClean="0">
                <a:latin typeface="+mn-lt"/>
              </a:rPr>
              <a:t>“</a:t>
            </a:r>
            <a:r>
              <a:rPr lang="en-US" altLang="ja-JP" sz="2400" dirty="0" smtClean="0">
                <a:latin typeface="+mn-lt"/>
              </a:rPr>
              <a:t>rounds” of </a:t>
            </a:r>
            <a:r>
              <a:rPr lang="en-US" altLang="ja-JP" sz="2400" dirty="0">
                <a:latin typeface="+mn-lt"/>
              </a:rPr>
              <a:t>function </a:t>
            </a:r>
            <a:r>
              <a:rPr lang="en-US" altLang="ja-JP" sz="2400" dirty="0" smtClean="0">
                <a:latin typeface="+mn-lt"/>
              </a:rPr>
              <a:t>application</a:t>
            </a:r>
            <a:r>
              <a:rPr lang="en-US" altLang="ja-JP" sz="2400" dirty="0">
                <a:latin typeface="+mn-lt"/>
              </a:rPr>
              <a:t>, each using different 48 bits of </a:t>
            </a:r>
            <a:r>
              <a:rPr lang="en-US" altLang="ja-JP" sz="2400" dirty="0" smtClean="0">
                <a:latin typeface="+mn-lt"/>
              </a:rPr>
              <a:t>key </a:t>
            </a:r>
            <a:r>
              <a:rPr lang="en-US" sz="2400" dirty="0" smtClean="0">
                <a:latin typeface="+mn-lt"/>
              </a:rPr>
              <a:t>final permutation</a:t>
            </a:r>
            <a:endParaRPr lang="en-US" sz="2400" dirty="0">
              <a:latin typeface="+mn-lt"/>
            </a:endParaRPr>
          </a:p>
        </p:txBody>
      </p:sp>
      <p:pic>
        <p:nvPicPr>
          <p:cNvPr id="4" name="Picture 8" descr="At the top of a diagram, 64 bit input and 56 bit key are beside each other. Arrows draw down from each item. From the key, 3 arrows point to different parts of input. Input. There are 5 bars below, connected with a series of arrows. Bar 1, 2 parts. 1, L 1. 2, R 1. 4 arrows point from 64 bit input to bar 1, permute. Arrow 1, R 1. 2, L 1. 3, R 1. 4, R 1. Bar 2, 2 parts. 1, L 2. 2, R 2. Between the bars is oval part 1, f left parenthesis, L 1, R 1, K 1 right parenthesis. Key arrow 1, 48 bit K 1, points to this oval. From bar 1 to 2 are 3 arrows. 1, L 2 points to oval 1. 3, R 2 points to oval 1. Oval 1 links to R 2. 2, R 1 points to L 2. Bar 3, 2 parts. 1, L 3. 2, R 3. There is an oval between the parts. F left parenthesis L 2, R 2, K 2 right parenthesis. Key arrow 2, 48 bit K 2, points to oval 2. 3 arrows point from bar 2 to 3. 1, L 2 points to oval 2. 3, R 2 points to oval 2. Oval 2 points to R 3. 2, R 2 points to L 3. Below bar 3 are 3 dots, implying more parts of the diagram. Below this, is bar 4, 2 parts. 1, L 17. 2, R 17. 1 arrow points to L 17. 2 arrows point to a blank oval 3. Key arrow 3, 48 bit K 16, point to oval 3. Oval 3 points to R 17. Bar 5, 64 bit output. There are 4 arrows from bar 4 to 5, permute. 1, from L 17 to far right of bar 5. 2, from L 17, down. 3, from R 17, down. 4, from R 17, to far left of bar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337" y="1583883"/>
            <a:ext cx="3029860" cy="4653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817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E</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 Advanced Encryption Standard</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symmetric-key </a:t>
            </a:r>
            <a:r>
              <a:rPr lang="en-US" sz="2400" dirty="0" smtClean="0">
                <a:solidFill>
                  <a:srgbClr val="000000"/>
                </a:solidFill>
                <a:latin typeface="Arial (Body)"/>
                <a:ea typeface="ＭＳ Ｐゴシック" charset="0"/>
              </a:rPr>
              <a:t>N</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T </a:t>
            </a:r>
            <a:r>
              <a:rPr lang="en-US" sz="2400" dirty="0">
                <a:solidFill>
                  <a:srgbClr val="000000"/>
                </a:solidFill>
                <a:latin typeface="Arial (Body)"/>
                <a:ea typeface="ＭＳ Ｐゴシック" charset="0"/>
              </a:rPr>
              <a:t>standard, replaced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a:t>
            </a:r>
            <a:r>
              <a:rPr lang="en-US" sz="2400" dirty="0">
                <a:solidFill>
                  <a:srgbClr val="000000"/>
                </a:solidFill>
                <a:latin typeface="Arial (Body)"/>
                <a:ea typeface="ＭＳ Ｐゴシック" charset="0"/>
              </a:rPr>
              <a:t>Nov 2001)</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processes data in 128 bit blocks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128, 192, or 256 bit keys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brute force decryption (try each key) taking 1 sec on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a:t>
            </a:r>
            <a:r>
              <a:rPr lang="en-US" sz="2400" dirty="0">
                <a:solidFill>
                  <a:srgbClr val="000000"/>
                </a:solidFill>
                <a:latin typeface="Arial (Body)"/>
                <a:ea typeface="ＭＳ Ｐゴシック" charset="0"/>
              </a:rPr>
              <a:t>takes 149 trillion years for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3852382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Public Key Cryptography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15" name="Text Placeholder 14"/>
          <p:cNvSpPr>
            <a:spLocks noGrp="1"/>
          </p:cNvSpPr>
          <p:nvPr>
            <p:ph type="body" idx="1"/>
          </p:nvPr>
        </p:nvSpPr>
        <p:spPr>
          <a:xfrm>
            <a:off x="457200" y="1600200"/>
            <a:ext cx="3559629" cy="4327071"/>
          </a:xfrm>
        </p:spPr>
        <p:txBody>
          <a:bodyPr/>
          <a:lstStyle/>
          <a:p>
            <a:pPr>
              <a:buFont typeface="Wingdings" charset="0"/>
              <a:buNone/>
            </a:pPr>
            <a:r>
              <a:rPr lang="en-US" sz="2400" b="1" dirty="0">
                <a:solidFill>
                  <a:schemeClr val="tx1"/>
                </a:solidFill>
                <a:latin typeface="+mn-lt"/>
              </a:rPr>
              <a:t>symmetric key crypto</a:t>
            </a:r>
          </a:p>
          <a:p>
            <a:r>
              <a:rPr lang="en-US" sz="2400" dirty="0">
                <a:latin typeface="+mn-lt"/>
              </a:rPr>
              <a:t>requires sender, receiver know shared secret key</a:t>
            </a:r>
          </a:p>
          <a:p>
            <a:r>
              <a:rPr lang="en-US" sz="2400" dirty="0">
                <a:latin typeface="+mn-lt"/>
              </a:rPr>
              <a:t>Q: how to agree on key in first place (particularly if never </a:t>
            </a:r>
            <a:r>
              <a:rPr lang="en-US" sz="2400" dirty="0" smtClean="0">
                <a:latin typeface="+mn-lt"/>
              </a:rPr>
              <a:t>“</a:t>
            </a:r>
            <a:r>
              <a:rPr lang="en-US" altLang="ja-JP" sz="2400" dirty="0" smtClean="0">
                <a:latin typeface="+mn-lt"/>
              </a:rPr>
              <a:t>met”)?</a:t>
            </a:r>
            <a:endParaRPr lang="en-US" altLang="ja-JP" sz="2400" dirty="0">
              <a:latin typeface="+mn-lt"/>
            </a:endParaRPr>
          </a:p>
        </p:txBody>
      </p:sp>
      <p:sp>
        <p:nvSpPr>
          <p:cNvPr id="14" name="Text Placeholder 13"/>
          <p:cNvSpPr>
            <a:spLocks noGrp="1"/>
          </p:cNvSpPr>
          <p:nvPr>
            <p:ph type="body" idx="2"/>
          </p:nvPr>
        </p:nvSpPr>
        <p:spPr>
          <a:xfrm>
            <a:off x="4245435" y="1600200"/>
            <a:ext cx="4278086" cy="4327071"/>
          </a:xfrm>
        </p:spPr>
        <p:txBody>
          <a:bodyPr/>
          <a:lstStyle/>
          <a:p>
            <a:pPr marL="342900" indent="-342900">
              <a:spcBef>
                <a:spcPct val="20000"/>
              </a:spcBef>
              <a:buClr>
                <a:schemeClr val="accent2"/>
              </a:buClr>
              <a:buSzPct val="85000"/>
              <a:buFont typeface="ZapfDingbats" charset="0"/>
              <a:buNone/>
            </a:pPr>
            <a:r>
              <a:rPr lang="en-US" sz="2400" b="1" dirty="0">
                <a:solidFill>
                  <a:schemeClr val="tx1"/>
                </a:solidFill>
                <a:latin typeface="+mn-lt"/>
              </a:rPr>
              <a:t>public key crypto</a:t>
            </a:r>
          </a:p>
          <a:p>
            <a:pPr>
              <a:buClr>
                <a:schemeClr val="tx2"/>
              </a:buClr>
            </a:pPr>
            <a:r>
              <a:rPr lang="en-US" sz="2400" dirty="0">
                <a:latin typeface="+mn-lt"/>
              </a:rPr>
              <a:t>radically different approach [Diffie-Hellman76, </a:t>
            </a:r>
            <a:r>
              <a:rPr lang="en-US" sz="2400" dirty="0" smtClean="0">
                <a:latin typeface="+mn-lt"/>
              </a:rPr>
              <a:t>R</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A78</a:t>
            </a:r>
            <a:r>
              <a:rPr lang="en-US" sz="2400" dirty="0">
                <a:latin typeface="+mn-lt"/>
              </a:rPr>
              <a:t>]</a:t>
            </a:r>
          </a:p>
          <a:p>
            <a:pPr>
              <a:buClr>
                <a:schemeClr val="tx2"/>
              </a:buClr>
            </a:pPr>
            <a:r>
              <a:rPr lang="en-US" sz="2400" dirty="0">
                <a:latin typeface="+mn-lt"/>
              </a:rPr>
              <a:t>sender, receiver do </a:t>
            </a:r>
            <a:r>
              <a:rPr lang="en-US" sz="2400" b="1" dirty="0">
                <a:solidFill>
                  <a:schemeClr val="tx1"/>
                </a:solidFill>
                <a:latin typeface="+mn-lt"/>
              </a:rPr>
              <a:t>not </a:t>
            </a:r>
            <a:r>
              <a:rPr lang="en-US" sz="2400" dirty="0">
                <a:latin typeface="+mn-lt"/>
              </a:rPr>
              <a:t>share secret key</a:t>
            </a:r>
          </a:p>
          <a:p>
            <a:pPr>
              <a:buClr>
                <a:schemeClr val="tx2"/>
              </a:buClr>
            </a:pPr>
            <a:r>
              <a:rPr lang="en-US" sz="2400" b="1" dirty="0">
                <a:solidFill>
                  <a:schemeClr val="tx1"/>
                </a:solidFill>
                <a:latin typeface="+mn-lt"/>
              </a:rPr>
              <a:t>public </a:t>
            </a:r>
            <a:r>
              <a:rPr lang="en-US" sz="2400" dirty="0">
                <a:latin typeface="+mn-lt"/>
              </a:rPr>
              <a:t>encryption </a:t>
            </a:r>
            <a:r>
              <a:rPr lang="en-US" sz="2400" dirty="0" smtClean="0">
                <a:latin typeface="+mn-lt"/>
              </a:rPr>
              <a:t>key known </a:t>
            </a:r>
            <a:r>
              <a:rPr lang="en-US" sz="2400" dirty="0">
                <a:latin typeface="+mn-lt"/>
              </a:rPr>
              <a:t>to</a:t>
            </a:r>
            <a:r>
              <a:rPr lang="en-US" sz="2400" i="1" dirty="0">
                <a:solidFill>
                  <a:schemeClr val="accent2"/>
                </a:solidFill>
                <a:latin typeface="+mn-lt"/>
              </a:rPr>
              <a:t> </a:t>
            </a:r>
            <a:r>
              <a:rPr lang="en-US" sz="2400" b="1" dirty="0">
                <a:solidFill>
                  <a:schemeClr val="tx1"/>
                </a:solidFill>
                <a:latin typeface="+mn-lt"/>
              </a:rPr>
              <a:t>all</a:t>
            </a:r>
          </a:p>
          <a:p>
            <a:pPr>
              <a:buClr>
                <a:schemeClr val="tx2"/>
              </a:buClr>
            </a:pPr>
            <a:r>
              <a:rPr lang="en-US" sz="2400" b="1" dirty="0">
                <a:solidFill>
                  <a:schemeClr val="tx1"/>
                </a:solidFill>
                <a:latin typeface="+mn-lt"/>
              </a:rPr>
              <a:t>private</a:t>
            </a:r>
            <a:r>
              <a:rPr lang="en-US" sz="2400" dirty="0">
                <a:latin typeface="+mn-lt"/>
              </a:rPr>
              <a:t> decryption key known only to </a:t>
            </a:r>
            <a:r>
              <a:rPr lang="en-US" sz="2400" dirty="0" smtClean="0">
                <a:latin typeface="+mn-lt"/>
              </a:rPr>
              <a:t>receiver</a:t>
            </a:r>
            <a:endParaRPr lang="en-US" sz="2400" dirty="0">
              <a:latin typeface="+mn-lt"/>
            </a:endParaRPr>
          </a:p>
        </p:txBody>
      </p:sp>
    </p:spTree>
    <p:extLst>
      <p:ext uri="{BB962C8B-B14F-4D97-AF65-F5344CB8AC3E}">
        <p14:creationId xmlns:p14="http://schemas.microsoft.com/office/powerpoint/2010/main" val="67930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Public </a:t>
            </a:r>
            <a:r>
              <a:rPr lang="en-US" dirty="0" smtClean="0">
                <a:latin typeface="Times New Roman" panose="02020603050405020304" pitchFamily="18" charset="0"/>
                <a:cs typeface="Times New Roman" panose="02020603050405020304" pitchFamily="18" charset="0"/>
              </a:rPr>
              <a:t>Key Cryptography </a:t>
            </a:r>
            <a:r>
              <a:rPr lang="en-US" sz="2000" b="0" dirty="0" smtClean="0">
                <a:latin typeface="Times New Roman" panose="02020603050405020304" pitchFamily="18" charset="0"/>
                <a:ea typeface="ＭＳ Ｐゴシック" charset="0"/>
              </a:rPr>
              <a:t>(2 of </a:t>
            </a:r>
            <a:r>
              <a:rPr lang="en-US" sz="2000" b="0" dirty="0">
                <a:latin typeface="Times New Roman" panose="02020603050405020304" pitchFamily="18" charset="0"/>
                <a:ea typeface="ＭＳ Ｐゴシック" charset="0"/>
              </a:rPr>
              <a:t>2)</a:t>
            </a:r>
            <a:endParaRPr lang="en-US" sz="2000" dirty="0">
              <a:latin typeface="Times New Roman" panose="02020603050405020304" pitchFamily="18" charset="0"/>
              <a:cs typeface="Times New Roman" panose="02020603050405020304" pitchFamily="18" charset="0"/>
            </a:endParaRPr>
          </a:p>
        </p:txBody>
      </p:sp>
      <p:pic>
        <p:nvPicPr>
          <p:cNvPr id="5" name="Picture 4" descr="A diagram connects 2 people, Alice and Bob. Alice’s plain text message, m, Alice enters the encryption algorithm. From encryption algorithm, cipher text, K plus sub B of m enters Bob’s decryption algorithm. Bob has two keys. One key is, K plus sub B, Bob’s public key. This key connects to encryption algorithm. The other key is, K minus sub B, Bob’s private key. This connects to decryption algorithm. Plain text, m = K minus sub B left parenthesis K plus sub B of m right parenthesis."/>
          <p:cNvPicPr>
            <a:picLocks noChangeAspect="1"/>
          </p:cNvPicPr>
          <p:nvPr/>
        </p:nvPicPr>
        <p:blipFill>
          <a:blip r:embed="rId2"/>
          <a:stretch>
            <a:fillRect/>
          </a:stretch>
        </p:blipFill>
        <p:spPr>
          <a:xfrm>
            <a:off x="819916" y="1905983"/>
            <a:ext cx="7504167" cy="3046032"/>
          </a:xfrm>
          <a:prstGeom prst="rect">
            <a:avLst/>
          </a:prstGeom>
        </p:spPr>
      </p:pic>
    </p:spTree>
    <p:extLst>
      <p:ext uri="{BB962C8B-B14F-4D97-AF65-F5344CB8AC3E}">
        <p14:creationId xmlns:p14="http://schemas.microsoft.com/office/powerpoint/2010/main" val="83570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Public Key Encryption Algorithms</a:t>
            </a:r>
          </a:p>
        </p:txBody>
      </p:sp>
      <p:sp>
        <p:nvSpPr>
          <p:cNvPr id="3" name="Content Placeholder 2"/>
          <p:cNvSpPr>
            <a:spLocks noGrp="1"/>
          </p:cNvSpPr>
          <p:nvPr>
            <p:ph sz="quarter" idx="13"/>
          </p:nvPr>
        </p:nvSpPr>
        <p:spPr>
          <a:xfrm>
            <a:off x="457200" y="1559611"/>
            <a:ext cx="8229600" cy="558800"/>
          </a:xfrm>
        </p:spPr>
        <p:txBody>
          <a:bodyPr/>
          <a:lstStyle/>
          <a:p>
            <a:pPr marL="0" indent="0">
              <a:buNone/>
            </a:pPr>
            <a:r>
              <a:rPr lang="en-US" sz="2400" dirty="0">
                <a:latin typeface="+mn-lt"/>
                <a:cs typeface="Arial" charset="0"/>
              </a:rPr>
              <a:t>requirements</a:t>
            </a:r>
            <a:r>
              <a:rPr lang="en-US" sz="2400" dirty="0" smtClean="0">
                <a:latin typeface="+mn-lt"/>
                <a:cs typeface="Arial" charset="0"/>
              </a:rPr>
              <a:t>:</a:t>
            </a:r>
            <a:endParaRPr lang="en-US" sz="2400" dirty="0">
              <a:latin typeface="+mn-lt"/>
              <a:cs typeface="Arial" charset="0"/>
            </a:endParaRPr>
          </a:p>
        </p:txBody>
      </p:sp>
      <p:sp>
        <p:nvSpPr>
          <p:cNvPr id="7" name="Content Placeholder 6"/>
          <p:cNvSpPr>
            <a:spLocks noGrp="1"/>
          </p:cNvSpPr>
          <p:nvPr>
            <p:ph sz="quarter" idx="14"/>
          </p:nvPr>
        </p:nvSpPr>
        <p:spPr>
          <a:xfrm>
            <a:off x="580029" y="2235886"/>
            <a:ext cx="1436914" cy="609600"/>
          </a:xfrm>
        </p:spPr>
        <p:txBody>
          <a:bodyPr/>
          <a:lstStyle/>
          <a:p>
            <a:pPr marL="432000" indent="-432000">
              <a:buFont typeface="+mj-lt"/>
              <a:buAutoNum type="arabicPeriod"/>
            </a:pPr>
            <a:r>
              <a:rPr lang="en-US" sz="2400" dirty="0" smtClean="0">
                <a:latin typeface="+mn-lt"/>
                <a:cs typeface="Arial" charset="0"/>
              </a:rPr>
              <a:t>need</a:t>
            </a:r>
            <a:endParaRPr lang="en-US" sz="2400" dirty="0">
              <a:latin typeface="+mn-lt"/>
            </a:endParaRPr>
          </a:p>
        </p:txBody>
      </p:sp>
      <p:graphicFrame>
        <p:nvGraphicFramePr>
          <p:cNvPr id="11" name="Object 10" descr="K plus sub B, left parenthesis period right parenthesis and K minus sub B left parenthesis period right parenthesis such that"/>
          <p:cNvGraphicFramePr>
            <a:graphicFrameLocks noChangeAspect="1"/>
          </p:cNvGraphicFramePr>
          <p:nvPr>
            <p:extLst>
              <p:ext uri="{D42A27DB-BD31-4B8C-83A1-F6EECF244321}">
                <p14:modId xmlns:p14="http://schemas.microsoft.com/office/powerpoint/2010/main" val="1574894320"/>
              </p:ext>
            </p:extLst>
          </p:nvPr>
        </p:nvGraphicFramePr>
        <p:xfrm>
          <a:off x="1989675" y="2303890"/>
          <a:ext cx="3195069" cy="502179"/>
        </p:xfrm>
        <a:graphic>
          <a:graphicData uri="http://schemas.openxmlformats.org/presentationml/2006/ole">
            <mc:AlternateContent xmlns:mc="http://schemas.openxmlformats.org/markup-compatibility/2006">
              <mc:Choice xmlns:v="urn:schemas-microsoft-com:vml" Requires="v">
                <p:oleObj spid="_x0000_s36182" name="Equation" r:id="rId3" imgW="1612800" imgH="253800" progId="Equation.DSMT4">
                  <p:embed/>
                </p:oleObj>
              </mc:Choice>
              <mc:Fallback>
                <p:oleObj name="Equation" r:id="rId3" imgW="1612800" imgH="253800" progId="Equation.DSMT4">
                  <p:embed/>
                  <p:pic>
                    <p:nvPicPr>
                      <p:cNvPr id="0" name=""/>
                      <p:cNvPicPr/>
                      <p:nvPr/>
                    </p:nvPicPr>
                    <p:blipFill>
                      <a:blip r:embed="rId4"/>
                      <a:stretch>
                        <a:fillRect/>
                      </a:stretch>
                    </p:blipFill>
                    <p:spPr>
                      <a:xfrm>
                        <a:off x="1989675" y="2303890"/>
                        <a:ext cx="3195069" cy="502179"/>
                      </a:xfrm>
                      <a:prstGeom prst="rect">
                        <a:avLst/>
                      </a:prstGeom>
                    </p:spPr>
                  </p:pic>
                </p:oleObj>
              </mc:Fallback>
            </mc:AlternateContent>
          </a:graphicData>
        </a:graphic>
      </p:graphicFrame>
      <p:graphicFrame>
        <p:nvGraphicFramePr>
          <p:cNvPr id="13" name="Object 12" descr="K minus sub B left parenthesis K plus sub B of m right parenthesis = m."/>
          <p:cNvGraphicFramePr>
            <a:graphicFrameLocks noChangeAspect="1"/>
          </p:cNvGraphicFramePr>
          <p:nvPr>
            <p:extLst>
              <p:ext uri="{D42A27DB-BD31-4B8C-83A1-F6EECF244321}">
                <p14:modId xmlns:p14="http://schemas.microsoft.com/office/powerpoint/2010/main" val="1436059802"/>
              </p:ext>
            </p:extLst>
          </p:nvPr>
        </p:nvGraphicFramePr>
        <p:xfrm>
          <a:off x="2169116" y="2819400"/>
          <a:ext cx="2336800" cy="641350"/>
        </p:xfrm>
        <a:graphic>
          <a:graphicData uri="http://schemas.openxmlformats.org/presentationml/2006/ole">
            <mc:AlternateContent xmlns:mc="http://schemas.openxmlformats.org/markup-compatibility/2006">
              <mc:Choice xmlns:v="urn:schemas-microsoft-com:vml" Requires="v">
                <p:oleObj spid="_x0000_s36183" name="Equation" r:id="rId5" imgW="1015920" imgH="279360" progId="Equation.DSMT4">
                  <p:embed/>
                </p:oleObj>
              </mc:Choice>
              <mc:Fallback>
                <p:oleObj name="Equation" r:id="rId5" imgW="1015920" imgH="279360" progId="Equation.DSMT4">
                  <p:embed/>
                  <p:pic>
                    <p:nvPicPr>
                      <p:cNvPr id="11" name="Object 10"/>
                      <p:cNvPicPr/>
                      <p:nvPr/>
                    </p:nvPicPr>
                    <p:blipFill>
                      <a:blip r:embed="rId6"/>
                      <a:stretch>
                        <a:fillRect/>
                      </a:stretch>
                    </p:blipFill>
                    <p:spPr>
                      <a:xfrm>
                        <a:off x="2169116" y="2819400"/>
                        <a:ext cx="2336800" cy="641350"/>
                      </a:xfrm>
                      <a:prstGeom prst="rect">
                        <a:avLst/>
                      </a:prstGeom>
                    </p:spPr>
                  </p:pic>
                </p:oleObj>
              </mc:Fallback>
            </mc:AlternateContent>
          </a:graphicData>
        </a:graphic>
      </p:graphicFrame>
      <p:sp>
        <p:nvSpPr>
          <p:cNvPr id="8" name="Content Placeholder 7"/>
          <p:cNvSpPr>
            <a:spLocks noGrp="1"/>
          </p:cNvSpPr>
          <p:nvPr>
            <p:ph sz="quarter" idx="15"/>
          </p:nvPr>
        </p:nvSpPr>
        <p:spPr>
          <a:xfrm>
            <a:off x="580029" y="3554187"/>
            <a:ext cx="2936538" cy="550863"/>
          </a:xfrm>
        </p:spPr>
        <p:txBody>
          <a:bodyPr/>
          <a:lstStyle/>
          <a:p>
            <a:pPr marL="432000" indent="-432000">
              <a:buFont typeface="+mj-lt"/>
              <a:buAutoNum type="arabicPeriod" startAt="2"/>
            </a:pPr>
            <a:r>
              <a:rPr lang="en-US" sz="2400" dirty="0">
                <a:latin typeface="+mn-lt"/>
                <a:cs typeface="Arial" charset="0"/>
              </a:rPr>
              <a:t>given public </a:t>
            </a:r>
            <a:r>
              <a:rPr lang="en-US" sz="2400" dirty="0" smtClean="0">
                <a:latin typeface="+mn-lt"/>
                <a:cs typeface="Arial" charset="0"/>
              </a:rPr>
              <a:t>key</a:t>
            </a:r>
            <a:endParaRPr lang="en-US" sz="2400" dirty="0">
              <a:latin typeface="+mn-lt"/>
            </a:endParaRPr>
          </a:p>
        </p:txBody>
      </p:sp>
      <p:graphicFrame>
        <p:nvGraphicFramePr>
          <p:cNvPr id="14" name="Object 13" descr="K plus sub B."/>
          <p:cNvGraphicFramePr>
            <a:graphicFrameLocks noChangeAspect="1"/>
          </p:cNvGraphicFramePr>
          <p:nvPr>
            <p:extLst>
              <p:ext uri="{D42A27DB-BD31-4B8C-83A1-F6EECF244321}">
                <p14:modId xmlns:p14="http://schemas.microsoft.com/office/powerpoint/2010/main" val="2922010838"/>
              </p:ext>
            </p:extLst>
          </p:nvPr>
        </p:nvGraphicFramePr>
        <p:xfrm>
          <a:off x="3516566" y="3585428"/>
          <a:ext cx="527050" cy="554038"/>
        </p:xfrm>
        <a:graphic>
          <a:graphicData uri="http://schemas.openxmlformats.org/presentationml/2006/ole">
            <mc:AlternateContent xmlns:mc="http://schemas.openxmlformats.org/markup-compatibility/2006">
              <mc:Choice xmlns:v="urn:schemas-microsoft-com:vml" Requires="v">
                <p:oleObj spid="_x0000_s36184" name="Equation" r:id="rId7" imgW="228600" imgH="241200" progId="Equation.DSMT4">
                  <p:embed/>
                </p:oleObj>
              </mc:Choice>
              <mc:Fallback>
                <p:oleObj name="Equation" r:id="rId7" imgW="228600" imgH="241200" progId="Equation.DSMT4">
                  <p:embed/>
                  <p:pic>
                    <p:nvPicPr>
                      <p:cNvPr id="13" name="Object 12"/>
                      <p:cNvPicPr/>
                      <p:nvPr/>
                    </p:nvPicPr>
                    <p:blipFill>
                      <a:blip r:embed="rId8"/>
                      <a:stretch>
                        <a:fillRect/>
                      </a:stretch>
                    </p:blipFill>
                    <p:spPr>
                      <a:xfrm>
                        <a:off x="3516566" y="3585428"/>
                        <a:ext cx="527050" cy="554038"/>
                      </a:xfrm>
                      <a:prstGeom prst="rect">
                        <a:avLst/>
                      </a:prstGeom>
                    </p:spPr>
                  </p:pic>
                </p:oleObj>
              </mc:Fallback>
            </mc:AlternateContent>
          </a:graphicData>
        </a:graphic>
      </p:graphicFrame>
      <p:sp>
        <p:nvSpPr>
          <p:cNvPr id="9" name="Content Placeholder 8"/>
          <p:cNvSpPr>
            <a:spLocks noGrp="1"/>
          </p:cNvSpPr>
          <p:nvPr>
            <p:ph sz="quarter" idx="16"/>
          </p:nvPr>
        </p:nvSpPr>
        <p:spPr>
          <a:xfrm>
            <a:off x="580028" y="3562639"/>
            <a:ext cx="7226491" cy="1006186"/>
          </a:xfrm>
        </p:spPr>
        <p:txBody>
          <a:bodyPr/>
          <a:lstStyle/>
          <a:p>
            <a:pPr marL="449263" indent="2963863">
              <a:buNone/>
            </a:pPr>
            <a:r>
              <a:rPr lang="en-US" sz="2400" dirty="0">
                <a:latin typeface="+mn-lt"/>
                <a:cs typeface="Arial" charset="0"/>
              </a:rPr>
              <a:t>it should be impossible to </a:t>
            </a:r>
            <a:r>
              <a:rPr lang="en-US" sz="2400" dirty="0" smtClean="0">
                <a:latin typeface="+mn-lt"/>
                <a:cs typeface="Arial" charset="0"/>
              </a:rPr>
              <a:t>compute </a:t>
            </a:r>
            <a:r>
              <a:rPr lang="en-US" sz="2400" dirty="0">
                <a:latin typeface="+mn-lt"/>
                <a:cs typeface="Arial" charset="0"/>
              </a:rPr>
              <a:t>private key</a:t>
            </a:r>
            <a:endParaRPr lang="en-US" sz="2400" dirty="0">
              <a:latin typeface="+mn-lt"/>
            </a:endParaRPr>
          </a:p>
        </p:txBody>
      </p:sp>
      <p:graphicFrame>
        <p:nvGraphicFramePr>
          <p:cNvPr id="15" name="Object 14" descr="K minus sub B."/>
          <p:cNvGraphicFramePr>
            <a:graphicFrameLocks noChangeAspect="1"/>
          </p:cNvGraphicFramePr>
          <p:nvPr>
            <p:extLst>
              <p:ext uri="{D42A27DB-BD31-4B8C-83A1-F6EECF244321}">
                <p14:modId xmlns:p14="http://schemas.microsoft.com/office/powerpoint/2010/main" val="357472640"/>
              </p:ext>
            </p:extLst>
          </p:nvPr>
        </p:nvGraphicFramePr>
        <p:xfrm>
          <a:off x="3923624" y="3999290"/>
          <a:ext cx="409575" cy="554037"/>
        </p:xfrm>
        <a:graphic>
          <a:graphicData uri="http://schemas.openxmlformats.org/presentationml/2006/ole">
            <mc:AlternateContent xmlns:mc="http://schemas.openxmlformats.org/markup-compatibility/2006">
              <mc:Choice xmlns:v="urn:schemas-microsoft-com:vml" Requires="v">
                <p:oleObj spid="_x0000_s36185" name="Equation" r:id="rId9" imgW="177480" imgH="241200" progId="Equation.DSMT4">
                  <p:embed/>
                </p:oleObj>
              </mc:Choice>
              <mc:Fallback>
                <p:oleObj name="Equation" r:id="rId9" imgW="177480" imgH="241200" progId="Equation.DSMT4">
                  <p:embed/>
                  <p:pic>
                    <p:nvPicPr>
                      <p:cNvPr id="14" name="Object 13"/>
                      <p:cNvPicPr/>
                      <p:nvPr/>
                    </p:nvPicPr>
                    <p:blipFill>
                      <a:blip r:embed="rId10"/>
                      <a:stretch>
                        <a:fillRect/>
                      </a:stretch>
                    </p:blipFill>
                    <p:spPr>
                      <a:xfrm>
                        <a:off x="3923624" y="3999290"/>
                        <a:ext cx="409575" cy="554037"/>
                      </a:xfrm>
                      <a:prstGeom prst="rect">
                        <a:avLst/>
                      </a:prstGeom>
                    </p:spPr>
                  </p:pic>
                </p:oleObj>
              </mc:Fallback>
            </mc:AlternateContent>
          </a:graphicData>
        </a:graphic>
      </p:graphicFrame>
      <p:sp>
        <p:nvSpPr>
          <p:cNvPr id="10" name="Content Placeholder 9"/>
          <p:cNvSpPr>
            <a:spLocks noGrp="1"/>
          </p:cNvSpPr>
          <p:nvPr>
            <p:ph sz="quarter" idx="17"/>
          </p:nvPr>
        </p:nvSpPr>
        <p:spPr>
          <a:xfrm>
            <a:off x="457200" y="4691738"/>
            <a:ext cx="8229600" cy="500063"/>
          </a:xfrm>
        </p:spPr>
        <p:txBody>
          <a:bodyPr/>
          <a:lstStyle/>
          <a:p>
            <a:pPr marL="0" indent="0">
              <a:buNone/>
            </a:pPr>
            <a:r>
              <a:rPr lang="en-US" sz="2400" b="1" dirty="0" smtClean="0">
                <a:solidFill>
                  <a:schemeClr val="tx1"/>
                </a:solidFill>
                <a:latin typeface="+mn-lt"/>
              </a:rPr>
              <a:t>R</a:t>
            </a:r>
            <a:r>
              <a:rPr lang="en-US" sz="100" b="1" dirty="0" smtClean="0">
                <a:solidFill>
                  <a:schemeClr val="tx1"/>
                </a:solidFill>
                <a:latin typeface="+mn-lt"/>
              </a:rPr>
              <a:t> </a:t>
            </a:r>
            <a:r>
              <a:rPr lang="en-US" sz="2400" b="1" dirty="0" smtClean="0">
                <a:solidFill>
                  <a:schemeClr val="tx1"/>
                </a:solidFill>
                <a:latin typeface="+mn-lt"/>
              </a:rPr>
              <a:t>S</a:t>
            </a:r>
            <a:r>
              <a:rPr lang="en-US" sz="100" b="1" dirty="0" smtClean="0">
                <a:solidFill>
                  <a:schemeClr val="tx1"/>
                </a:solidFill>
                <a:latin typeface="+mn-lt"/>
              </a:rPr>
              <a:t> </a:t>
            </a:r>
            <a:r>
              <a:rPr lang="en-US" sz="2400" b="1" dirty="0" smtClean="0">
                <a:solidFill>
                  <a:schemeClr val="tx1"/>
                </a:solidFill>
                <a:latin typeface="+mn-lt"/>
              </a:rPr>
              <a:t>A: </a:t>
            </a:r>
            <a:r>
              <a:rPr lang="en-US" sz="2400" dirty="0">
                <a:latin typeface="+mn-lt"/>
              </a:rPr>
              <a:t>Rivest, Shamir, Adelson </a:t>
            </a:r>
            <a:r>
              <a:rPr lang="en-US" sz="2400" dirty="0" smtClean="0">
                <a:latin typeface="+mn-lt"/>
              </a:rPr>
              <a:t>algorithm</a:t>
            </a:r>
            <a:endParaRPr lang="en-US" sz="2400" dirty="0">
              <a:latin typeface="+mn-lt"/>
            </a:endParaRPr>
          </a:p>
        </p:txBody>
      </p:sp>
    </p:spTree>
    <p:extLst>
      <p:ext uri="{BB962C8B-B14F-4D97-AF65-F5344CB8AC3E}">
        <p14:creationId xmlns:p14="http://schemas.microsoft.com/office/powerpoint/2010/main" val="395741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Network Security</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mn-lt"/>
                <a:ea typeface="ＭＳ Ｐゴシック" charset="0"/>
              </a:rPr>
              <a:t>Chapter </a:t>
            </a:r>
            <a:r>
              <a:rPr lang="en-US" sz="2400" b="1" dirty="0" smtClean="0">
                <a:solidFill>
                  <a:srgbClr val="000000"/>
                </a:solidFill>
                <a:latin typeface="+mn-lt"/>
                <a:ea typeface="ＭＳ Ｐゴシック" charset="0"/>
              </a:rPr>
              <a:t>goals:</a:t>
            </a:r>
            <a:endParaRPr lang="en-US" sz="2400" b="1" dirty="0">
              <a:solidFill>
                <a:srgbClr val="000000"/>
              </a:solidFill>
              <a:latin typeface="+mn-lt"/>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understand principles of network </a:t>
            </a:r>
            <a:r>
              <a:rPr lang="en-US" sz="2400" dirty="0" smtClean="0">
                <a:solidFill>
                  <a:srgbClr val="000000"/>
                </a:solidFill>
                <a:latin typeface="+mn-lt"/>
                <a:ea typeface="ＭＳ Ｐゴシック" charset="0"/>
              </a:rPr>
              <a:t>security:</a:t>
            </a:r>
            <a:endParaRPr lang="en-US" sz="24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cryptography and its </a:t>
            </a:r>
            <a:r>
              <a:rPr lang="en-US" sz="2400" b="1" dirty="0">
                <a:solidFill>
                  <a:srgbClr val="000000"/>
                </a:solidFill>
                <a:latin typeface="+mn-lt"/>
                <a:ea typeface="ＭＳ Ｐゴシック" charset="0"/>
              </a:rPr>
              <a:t>many </a:t>
            </a:r>
            <a:r>
              <a:rPr lang="en-US" sz="2400" dirty="0">
                <a:solidFill>
                  <a:srgbClr val="000000"/>
                </a:solidFill>
                <a:latin typeface="+mn-lt"/>
                <a:ea typeface="ＭＳ Ｐゴシック" charset="0"/>
              </a:rPr>
              <a:t>uses beyond </a:t>
            </a:r>
            <a:r>
              <a:rPr lang="en-US" altLang="ja-JP" sz="2400" dirty="0" smtClean="0">
                <a:solidFill>
                  <a:srgbClr val="000000"/>
                </a:solidFill>
                <a:latin typeface="+mn-lt"/>
                <a:ea typeface="ＭＳ Ｐゴシック" charset="0"/>
              </a:rPr>
              <a:t>“confidentiality”</a:t>
            </a:r>
            <a:endParaRPr lang="en-US" altLang="ja-JP" sz="24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authentication</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message integrity</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security in practice:</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firewalls and intrusion detection systems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security in application, transport, network, link layers</a:t>
            </a:r>
          </a:p>
        </p:txBody>
      </p:sp>
    </p:spTree>
    <p:extLst>
      <p:ext uri="{BB962C8B-B14F-4D97-AF65-F5344CB8AC3E}">
        <p14:creationId xmlns:p14="http://schemas.microsoft.com/office/powerpoint/2010/main" val="97887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Prerequisite: Modular Arithmetic</a:t>
            </a:r>
            <a:endParaRPr lang="en-US" dirty="0">
              <a:latin typeface="Times New Roman" panose="02020603050405020304" pitchFamily="18" charset="0"/>
              <a:ea typeface="ＭＳ Ｐゴシック" charset="0"/>
            </a:endParaRPr>
          </a:p>
        </p:txBody>
      </p:sp>
      <p:sp>
        <p:nvSpPr>
          <p:cNvPr id="3" name="Text Placeholder 2"/>
          <p:cNvSpPr>
            <a:spLocks noGrp="1"/>
          </p:cNvSpPr>
          <p:nvPr>
            <p:ph idx="1"/>
          </p:nvPr>
        </p:nvSpPr>
        <p:spPr>
          <a:xfrm>
            <a:off x="457200" y="1600200"/>
            <a:ext cx="8229600" cy="1054104"/>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x mod n = remainder of x when divide by n</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mn-lt"/>
                <a:ea typeface="ＭＳ Ｐゴシック" charset="0"/>
              </a:rPr>
              <a:t>facts:</a:t>
            </a:r>
          </a:p>
        </p:txBody>
      </p:sp>
      <p:graphicFrame>
        <p:nvGraphicFramePr>
          <p:cNvPr id="11" name="Object 10" descr="3 lines of equations. 1. Left bracket left parenthesis a mod n right parenthesis + left parenthesis b mod n right parenthesis right bracket mod n = left parenthesis a + b right parenthesis mod n. 2. Left bracket left parenthesis a mod n right parenthesis minus left parenthesis b mod n right parenthesis right bracket mod n = left parenthesis a minus b right parenthesis mod n. 3. Left bracket left parenthesis a mod n right parenthesis times left parenthesis b mod n right parenthesis right bracket mod n = left parenthesis a times b right parenthesis mod n."/>
          <p:cNvGraphicFramePr>
            <a:graphicFrameLocks noChangeAspect="1"/>
          </p:cNvGraphicFramePr>
          <p:nvPr>
            <p:extLst>
              <p:ext uri="{D42A27DB-BD31-4B8C-83A1-F6EECF244321}">
                <p14:modId xmlns:p14="http://schemas.microsoft.com/office/powerpoint/2010/main" val="620716627"/>
              </p:ext>
            </p:extLst>
          </p:nvPr>
        </p:nvGraphicFramePr>
        <p:xfrm>
          <a:off x="1256091" y="2668128"/>
          <a:ext cx="5307259" cy="1388400"/>
        </p:xfrm>
        <a:graphic>
          <a:graphicData uri="http://schemas.openxmlformats.org/presentationml/2006/ole">
            <mc:AlternateContent xmlns:mc="http://schemas.openxmlformats.org/markup-compatibility/2006">
              <mc:Choice xmlns:v="urn:schemas-microsoft-com:vml" Requires="v">
                <p:oleObj spid="_x0000_s28491" name="Equation" r:id="rId3" imgW="3009600" imgH="787320" progId="Equation.DSMT4">
                  <p:embed/>
                </p:oleObj>
              </mc:Choice>
              <mc:Fallback>
                <p:oleObj name="Equation" r:id="rId3" imgW="3009600" imgH="787320" progId="Equation.DSMT4">
                  <p:embed/>
                  <p:pic>
                    <p:nvPicPr>
                      <p:cNvPr id="0" name=""/>
                      <p:cNvPicPr/>
                      <p:nvPr/>
                    </p:nvPicPr>
                    <p:blipFill>
                      <a:blip r:embed="rId4"/>
                      <a:stretch>
                        <a:fillRect/>
                      </a:stretch>
                    </p:blipFill>
                    <p:spPr>
                      <a:xfrm>
                        <a:off x="1256091" y="2668128"/>
                        <a:ext cx="5307259" cy="1388400"/>
                      </a:xfrm>
                      <a:prstGeom prst="rect">
                        <a:avLst/>
                      </a:prstGeom>
                    </p:spPr>
                  </p:pic>
                </p:oleObj>
              </mc:Fallback>
            </mc:AlternateContent>
          </a:graphicData>
        </a:graphic>
      </p:graphicFrame>
      <p:sp>
        <p:nvSpPr>
          <p:cNvPr id="8" name="Content Placeholder 7"/>
          <p:cNvSpPr>
            <a:spLocks noGrp="1"/>
          </p:cNvSpPr>
          <p:nvPr>
            <p:ph idx="13"/>
          </p:nvPr>
        </p:nvSpPr>
        <p:spPr>
          <a:xfrm>
            <a:off x="473720" y="4161108"/>
            <a:ext cx="8229600" cy="358274"/>
          </a:xfrm>
        </p:spPr>
        <p:txBody>
          <a:bodyPr/>
          <a:lstStyle/>
          <a:p>
            <a:pPr marL="255600" lvl="0" indent="-255600"/>
            <a:r>
              <a:rPr lang="en-US" sz="2200" dirty="0" smtClean="0">
                <a:solidFill>
                  <a:srgbClr val="000000"/>
                </a:solidFill>
                <a:latin typeface="+mn-lt"/>
                <a:ea typeface="ＭＳ Ｐゴシック" charset="0"/>
              </a:rPr>
              <a:t>thus</a:t>
            </a:r>
            <a:endParaRPr lang="en-US" sz="2200" dirty="0">
              <a:solidFill>
                <a:srgbClr val="000000"/>
              </a:solidFill>
              <a:latin typeface="+mn-lt"/>
              <a:ea typeface="ＭＳ Ｐゴシック" charset="0"/>
            </a:endParaRPr>
          </a:p>
        </p:txBody>
      </p:sp>
      <p:graphicFrame>
        <p:nvGraphicFramePr>
          <p:cNvPr id="12" name="Object 11" descr="Left parenthesis a mod n right parenthesis to the d power mod n = a to the d power mod n."/>
          <p:cNvGraphicFramePr>
            <a:graphicFrameLocks noChangeAspect="1"/>
          </p:cNvGraphicFramePr>
          <p:nvPr>
            <p:extLst>
              <p:ext uri="{D42A27DB-BD31-4B8C-83A1-F6EECF244321}">
                <p14:modId xmlns:p14="http://schemas.microsoft.com/office/powerpoint/2010/main" val="1579239270"/>
              </p:ext>
            </p:extLst>
          </p:nvPr>
        </p:nvGraphicFramePr>
        <p:xfrm>
          <a:off x="1256091" y="4623962"/>
          <a:ext cx="3564021" cy="426438"/>
        </p:xfrm>
        <a:graphic>
          <a:graphicData uri="http://schemas.openxmlformats.org/presentationml/2006/ole">
            <mc:AlternateContent xmlns:mc="http://schemas.openxmlformats.org/markup-compatibility/2006">
              <mc:Choice xmlns:v="urn:schemas-microsoft-com:vml" Requires="v">
                <p:oleObj spid="_x0000_s28492" name="Equation" r:id="rId5" imgW="1904760" imgH="228600" progId="Equation.DSMT4">
                  <p:embed/>
                </p:oleObj>
              </mc:Choice>
              <mc:Fallback>
                <p:oleObj name="Equation" r:id="rId5" imgW="1904760" imgH="228600" progId="Equation.DSMT4">
                  <p:embed/>
                  <p:pic>
                    <p:nvPicPr>
                      <p:cNvPr id="11" name="Object 10"/>
                      <p:cNvPicPr/>
                      <p:nvPr/>
                    </p:nvPicPr>
                    <p:blipFill>
                      <a:blip r:embed="rId6"/>
                      <a:stretch>
                        <a:fillRect/>
                      </a:stretch>
                    </p:blipFill>
                    <p:spPr>
                      <a:xfrm>
                        <a:off x="1256091" y="4623962"/>
                        <a:ext cx="3564021" cy="426438"/>
                      </a:xfrm>
                      <a:prstGeom prst="rect">
                        <a:avLst/>
                      </a:prstGeom>
                    </p:spPr>
                  </p:pic>
                </p:oleObj>
              </mc:Fallback>
            </mc:AlternateContent>
          </a:graphicData>
        </a:graphic>
      </p:graphicFrame>
      <p:sp>
        <p:nvSpPr>
          <p:cNvPr id="9" name="Content Placeholder 8"/>
          <p:cNvSpPr>
            <a:spLocks noGrp="1"/>
          </p:cNvSpPr>
          <p:nvPr>
            <p:ph idx="14"/>
          </p:nvPr>
        </p:nvSpPr>
        <p:spPr>
          <a:xfrm>
            <a:off x="473720" y="5087063"/>
            <a:ext cx="8229600" cy="494587"/>
          </a:xfrm>
        </p:spPr>
        <p:txBody>
          <a:bodyPr/>
          <a:lstStyle/>
          <a:p>
            <a:pPr marL="255600" indent="-255600"/>
            <a:r>
              <a:rPr lang="en-US" sz="2200" dirty="0">
                <a:latin typeface="+mn-lt"/>
              </a:rPr>
              <a:t>example: x=14, n=10, d=2</a:t>
            </a:r>
            <a:r>
              <a:rPr lang="en-US" sz="2200" dirty="0" smtClean="0">
                <a:latin typeface="+mn-lt"/>
              </a:rPr>
              <a:t>:</a:t>
            </a:r>
            <a:endParaRPr lang="en-US" sz="2200" dirty="0">
              <a:latin typeface="+mn-lt"/>
            </a:endParaRPr>
          </a:p>
        </p:txBody>
      </p:sp>
      <p:graphicFrame>
        <p:nvGraphicFramePr>
          <p:cNvPr id="13" name="Object 12" descr="2 equations. 1. Left parenthesis x mod n right parenthesis to the d power mod n = 4 squared mod 10 = 6. 2. x to the d power = 14 squared = 196 x to the d power mod 10 = 6."/>
          <p:cNvGraphicFramePr>
            <a:graphicFrameLocks noChangeAspect="1"/>
          </p:cNvGraphicFramePr>
          <p:nvPr>
            <p:extLst>
              <p:ext uri="{D42A27DB-BD31-4B8C-83A1-F6EECF244321}">
                <p14:modId xmlns:p14="http://schemas.microsoft.com/office/powerpoint/2010/main" val="823239736"/>
              </p:ext>
            </p:extLst>
          </p:nvPr>
        </p:nvGraphicFramePr>
        <p:xfrm>
          <a:off x="1255713" y="5480050"/>
          <a:ext cx="4094162" cy="889000"/>
        </p:xfrm>
        <a:graphic>
          <a:graphicData uri="http://schemas.openxmlformats.org/presentationml/2006/ole">
            <mc:AlternateContent xmlns:mc="http://schemas.openxmlformats.org/markup-compatibility/2006">
              <mc:Choice xmlns:v="urn:schemas-microsoft-com:vml" Requires="v">
                <p:oleObj spid="_x0000_s28493" name="Equation" r:id="rId7" imgW="2209680" imgH="482400" progId="Equation.DSMT4">
                  <p:embed/>
                </p:oleObj>
              </mc:Choice>
              <mc:Fallback>
                <p:oleObj name="Equation" r:id="rId7" imgW="2209680" imgH="482400" progId="Equation.DSMT4">
                  <p:embed/>
                  <p:pic>
                    <p:nvPicPr>
                      <p:cNvPr id="12" name="Object 11"/>
                      <p:cNvPicPr/>
                      <p:nvPr/>
                    </p:nvPicPr>
                    <p:blipFill>
                      <a:blip r:embed="rId8"/>
                      <a:stretch>
                        <a:fillRect/>
                      </a:stretch>
                    </p:blipFill>
                    <p:spPr>
                      <a:xfrm>
                        <a:off x="1255713" y="5480050"/>
                        <a:ext cx="4094162" cy="889000"/>
                      </a:xfrm>
                      <a:prstGeom prst="rect">
                        <a:avLst/>
                      </a:prstGeom>
                    </p:spPr>
                  </p:pic>
                </p:oleObj>
              </mc:Fallback>
            </mc:AlternateContent>
          </a:graphicData>
        </a:graphic>
      </p:graphicFrame>
    </p:spTree>
    <p:extLst>
      <p:ext uri="{BB962C8B-B14F-4D97-AF65-F5344CB8AC3E}">
        <p14:creationId xmlns:p14="http://schemas.microsoft.com/office/powerpoint/2010/main" val="330796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Getting Ready</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message: just a bit pattern</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bit pattern can be uniquely represented by an integer </a:t>
            </a:r>
            <a:r>
              <a:rPr lang="en-US" sz="2400" dirty="0" smtClean="0">
                <a:solidFill>
                  <a:srgbClr val="000000"/>
                </a:solidFill>
                <a:latin typeface="Arial (Body)"/>
                <a:ea typeface="ＭＳ Ｐゴシック" charset="0"/>
              </a:rPr>
              <a:t>number</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thus, encrypting a message is equivalent to encrypting a </a:t>
            </a:r>
            <a:r>
              <a:rPr lang="en-US" sz="2400" dirty="0" smtClean="0">
                <a:solidFill>
                  <a:srgbClr val="000000"/>
                </a:solidFill>
                <a:latin typeface="Arial (Body)"/>
                <a:ea typeface="ＭＳ Ｐゴシック" charset="0"/>
              </a:rPr>
              <a:t>number</a:t>
            </a:r>
            <a:endParaRPr lang="en-US" sz="2400" dirty="0">
              <a:solidFill>
                <a:srgbClr val="000000"/>
              </a:solidFill>
              <a:latin typeface="Arial (Body)"/>
              <a:ea typeface="ＭＳ Ｐゴシック" charset="0"/>
            </a:endParaRPr>
          </a:p>
        </p:txBody>
      </p:sp>
      <p:sp>
        <p:nvSpPr>
          <p:cNvPr id="4" name="Text Placeholder 3"/>
          <p:cNvSpPr>
            <a:spLocks noGrp="1"/>
          </p:cNvSpPr>
          <p:nvPr>
            <p:ph type="body" idx="2"/>
          </p:nvPr>
        </p:nvSpPr>
        <p:spPr/>
        <p:txBody>
          <a:bodyPr/>
          <a:lstStyle/>
          <a:p>
            <a:pPr marL="0" lvl="0" indent="0" eaLnBrk="0" fontAlgn="base" hangingPunct="0">
              <a:spcAft>
                <a:spcPct val="0"/>
              </a:spcAft>
              <a:buNone/>
            </a:pPr>
            <a:r>
              <a:rPr lang="en-US" sz="2400" b="1" dirty="0">
                <a:solidFill>
                  <a:srgbClr val="000000"/>
                </a:solidFill>
                <a:latin typeface="Arial (Body)"/>
                <a:ea typeface="ＭＳ Ｐゴシック" charset="0"/>
              </a:rPr>
              <a:t>example:</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 10010001. This message is uniquely represented by the decimal number 145.</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to encrypt m, we encrypt the corresponding number, which gives a new number (the ciphertext</a:t>
            </a:r>
            <a:r>
              <a:rPr lang="en-US" sz="2400" dirty="0" smtClean="0">
                <a:solidFill>
                  <a:srgbClr val="000000"/>
                </a:solidFill>
                <a:latin typeface="Arial (Body)"/>
                <a:ea typeface="ＭＳ Ｐゴシック" charset="0"/>
              </a:rPr>
              <a: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170527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ＭＳ Ｐゴシック" charset="0"/>
              </a:rPr>
              <a:t>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a:t>
            </a:r>
            <a:r>
              <a:rPr lang="en-US" dirty="0">
                <a:latin typeface="Times New Roman" panose="02020603050405020304" pitchFamily="18" charset="0"/>
                <a:ea typeface="ＭＳ Ｐゴシック" charset="0"/>
              </a:rPr>
              <a:t>: Creating Public/Private Key Pair</a:t>
            </a:r>
            <a:endParaRPr lang="en-US" dirty="0"/>
          </a:p>
        </p:txBody>
      </p:sp>
      <p:sp>
        <p:nvSpPr>
          <p:cNvPr id="3" name="Text Placeholder 2"/>
          <p:cNvSpPr>
            <a:spLocks noGrp="1"/>
          </p:cNvSpPr>
          <p:nvPr>
            <p:ph type="body" idx="1"/>
          </p:nvPr>
        </p:nvSpPr>
        <p:spPr>
          <a:xfrm>
            <a:off x="457200" y="1600201"/>
            <a:ext cx="8229600" cy="1485900"/>
          </a:xfrm>
        </p:spPr>
        <p:txBody>
          <a:bodyPr/>
          <a:lstStyle/>
          <a:p>
            <a:pPr marL="432000" indent="-432000">
              <a:buFont typeface="+mj-lt"/>
              <a:buAutoNum type="arabicPeriod"/>
            </a:pPr>
            <a:r>
              <a:rPr lang="en-US" sz="2400" dirty="0" smtClean="0">
                <a:latin typeface="+mn-lt"/>
              </a:rPr>
              <a:t>choose </a:t>
            </a:r>
            <a:r>
              <a:rPr lang="en-US" sz="2400" dirty="0">
                <a:latin typeface="+mn-lt"/>
              </a:rPr>
              <a:t>two large prime numbers </a:t>
            </a:r>
            <a:r>
              <a:rPr lang="en-US" sz="2400" i="1" dirty="0">
                <a:latin typeface="+mn-lt"/>
              </a:rPr>
              <a:t>p, q.</a:t>
            </a:r>
            <a:r>
              <a:rPr lang="en-US" sz="2400" dirty="0">
                <a:latin typeface="+mn-lt"/>
              </a:rPr>
              <a:t> </a:t>
            </a:r>
            <a:r>
              <a:rPr lang="en-US" sz="2400" dirty="0" smtClean="0">
                <a:latin typeface="+mn-lt"/>
              </a:rPr>
              <a:t>(</a:t>
            </a:r>
            <a:r>
              <a:rPr lang="en-US" sz="2400" dirty="0">
                <a:latin typeface="+mn-lt"/>
              </a:rPr>
              <a:t>e.g., 1024 bits each</a:t>
            </a:r>
            <a:r>
              <a:rPr lang="en-US" sz="2400" dirty="0" smtClean="0">
                <a:latin typeface="+mn-lt"/>
              </a:rPr>
              <a:t>)</a:t>
            </a:r>
          </a:p>
          <a:p>
            <a:pPr marL="432000" indent="-432000">
              <a:buFont typeface="+mj-lt"/>
              <a:buAutoNum type="arabicPeriod"/>
            </a:pPr>
            <a:r>
              <a:rPr lang="en-US" sz="2400" dirty="0" smtClean="0">
                <a:latin typeface="+mn-lt"/>
              </a:rPr>
              <a:t>compute</a:t>
            </a:r>
            <a:endParaRPr lang="en-US" sz="2400" dirty="0">
              <a:latin typeface="+mn-lt"/>
            </a:endParaRPr>
          </a:p>
        </p:txBody>
      </p:sp>
      <p:graphicFrame>
        <p:nvGraphicFramePr>
          <p:cNvPr id="6" name="Object 5" descr="n = p q, z = left parenthesis p minus 1 right parenthesis left parenthesis 1 minus 1 right parenthesis."/>
          <p:cNvGraphicFramePr>
            <a:graphicFrameLocks noChangeAspect="1"/>
          </p:cNvGraphicFramePr>
          <p:nvPr>
            <p:extLst>
              <p:ext uri="{D42A27DB-BD31-4B8C-83A1-F6EECF244321}">
                <p14:modId xmlns:p14="http://schemas.microsoft.com/office/powerpoint/2010/main" val="1121420561"/>
              </p:ext>
            </p:extLst>
          </p:nvPr>
        </p:nvGraphicFramePr>
        <p:xfrm>
          <a:off x="2327275" y="2576513"/>
          <a:ext cx="3160713" cy="509587"/>
        </p:xfrm>
        <a:graphic>
          <a:graphicData uri="http://schemas.openxmlformats.org/presentationml/2006/ole">
            <mc:AlternateContent xmlns:mc="http://schemas.openxmlformats.org/markup-compatibility/2006">
              <mc:Choice xmlns:v="urn:schemas-microsoft-com:vml" Requires="v">
                <p:oleObj spid="_x0000_s35031" name="Equation" r:id="rId3" imgW="1574640" imgH="253800" progId="Equation.DSMT4">
                  <p:embed/>
                </p:oleObj>
              </mc:Choice>
              <mc:Fallback>
                <p:oleObj name="Equation" r:id="rId3" imgW="1574640" imgH="253800" progId="Equation.DSMT4">
                  <p:embed/>
                  <p:pic>
                    <p:nvPicPr>
                      <p:cNvPr id="0" name=""/>
                      <p:cNvPicPr/>
                      <p:nvPr/>
                    </p:nvPicPr>
                    <p:blipFill>
                      <a:blip r:embed="rId4"/>
                      <a:stretch>
                        <a:fillRect/>
                      </a:stretch>
                    </p:blipFill>
                    <p:spPr>
                      <a:xfrm>
                        <a:off x="2327275" y="2576513"/>
                        <a:ext cx="3160713" cy="509587"/>
                      </a:xfrm>
                      <a:prstGeom prst="rect">
                        <a:avLst/>
                      </a:prstGeom>
                    </p:spPr>
                  </p:pic>
                </p:oleObj>
              </mc:Fallback>
            </mc:AlternateContent>
          </a:graphicData>
        </a:graphic>
      </p:graphicFrame>
      <p:sp>
        <p:nvSpPr>
          <p:cNvPr id="5" name="Text Placeholder 4"/>
          <p:cNvSpPr>
            <a:spLocks noGrp="1"/>
          </p:cNvSpPr>
          <p:nvPr>
            <p:ph type="body" idx="2"/>
          </p:nvPr>
        </p:nvSpPr>
        <p:spPr>
          <a:xfrm>
            <a:off x="457200" y="3148652"/>
            <a:ext cx="8229600" cy="2797629"/>
          </a:xfrm>
        </p:spPr>
        <p:txBody>
          <a:bodyPr/>
          <a:lstStyle/>
          <a:p>
            <a:pPr marL="432000" indent="-432000">
              <a:buFont typeface="+mj-lt"/>
              <a:buAutoNum type="arabicPeriod" startAt="3"/>
            </a:pPr>
            <a:r>
              <a:rPr lang="en-US" sz="2400" dirty="0">
                <a:latin typeface="+mn-lt"/>
              </a:rPr>
              <a:t>choose </a:t>
            </a:r>
            <a:r>
              <a:rPr lang="en-US" sz="2400" b="1" i="1" dirty="0">
                <a:solidFill>
                  <a:schemeClr val="tx1"/>
                </a:solidFill>
                <a:latin typeface="+mn-lt"/>
              </a:rPr>
              <a:t>e</a:t>
            </a:r>
            <a:r>
              <a:rPr lang="en-US" sz="2400" i="1" dirty="0">
                <a:latin typeface="+mn-lt"/>
              </a:rPr>
              <a:t> (</a:t>
            </a:r>
            <a:r>
              <a:rPr lang="en-US" sz="2400" dirty="0">
                <a:latin typeface="+mn-lt"/>
              </a:rPr>
              <a:t>with</a:t>
            </a:r>
            <a:r>
              <a:rPr lang="en-US" sz="2400" i="1" dirty="0">
                <a:latin typeface="+mn-lt"/>
              </a:rPr>
              <a:t> e&lt;n)</a:t>
            </a:r>
            <a:r>
              <a:rPr lang="en-US" sz="2400" dirty="0">
                <a:latin typeface="+mn-lt"/>
              </a:rPr>
              <a:t> that has no common factors with z (</a:t>
            </a:r>
            <a:r>
              <a:rPr lang="en-US" sz="2400" i="1" dirty="0">
                <a:latin typeface="+mn-lt"/>
              </a:rPr>
              <a:t>e, z</a:t>
            </a:r>
            <a:r>
              <a:rPr lang="en-US" sz="2400" dirty="0">
                <a:latin typeface="+mn-lt"/>
              </a:rPr>
              <a:t> are “</a:t>
            </a:r>
            <a:r>
              <a:rPr lang="en-US" altLang="ja-JP" sz="2400" dirty="0">
                <a:latin typeface="+mn-lt"/>
              </a:rPr>
              <a:t>relatively prime”).</a:t>
            </a:r>
          </a:p>
          <a:p>
            <a:pPr marL="432000" indent="-432000">
              <a:buFont typeface="+mj-lt"/>
              <a:buAutoNum type="arabicPeriod" startAt="3"/>
            </a:pPr>
            <a:r>
              <a:rPr lang="en-US" sz="2400" dirty="0">
                <a:latin typeface="+mn-lt"/>
              </a:rPr>
              <a:t>choose</a:t>
            </a:r>
            <a:r>
              <a:rPr lang="en-US" sz="2400" dirty="0">
                <a:solidFill>
                  <a:schemeClr val="tx1"/>
                </a:solidFill>
                <a:latin typeface="+mn-lt"/>
              </a:rPr>
              <a:t> </a:t>
            </a:r>
            <a:r>
              <a:rPr lang="en-US" sz="2400" b="1" i="1" dirty="0">
                <a:solidFill>
                  <a:schemeClr val="tx1"/>
                </a:solidFill>
                <a:latin typeface="+mn-lt"/>
              </a:rPr>
              <a:t>d</a:t>
            </a:r>
            <a:r>
              <a:rPr lang="en-US" sz="2400" dirty="0">
                <a:solidFill>
                  <a:schemeClr val="tx1"/>
                </a:solidFill>
                <a:latin typeface="+mn-lt"/>
              </a:rPr>
              <a:t> </a:t>
            </a:r>
            <a:r>
              <a:rPr lang="en-US" sz="2400" dirty="0">
                <a:latin typeface="+mn-lt"/>
              </a:rPr>
              <a:t>such that </a:t>
            </a:r>
            <a:r>
              <a:rPr lang="en-US" sz="2400" i="1" dirty="0" smtClean="0">
                <a:latin typeface="+mn-lt"/>
              </a:rPr>
              <a:t>ed−1</a:t>
            </a:r>
            <a:r>
              <a:rPr lang="en-US" sz="2400" dirty="0" smtClean="0">
                <a:latin typeface="+mn-lt"/>
              </a:rPr>
              <a:t> is exactly </a:t>
            </a:r>
            <a:r>
              <a:rPr lang="en-US" sz="2400" dirty="0">
                <a:latin typeface="+mn-lt"/>
              </a:rPr>
              <a:t>divisible by </a:t>
            </a:r>
            <a:r>
              <a:rPr lang="en-US" sz="2400" i="1" dirty="0">
                <a:latin typeface="+mn-lt"/>
              </a:rPr>
              <a:t>z</a:t>
            </a:r>
            <a:r>
              <a:rPr lang="en-US" sz="2400" dirty="0">
                <a:latin typeface="+mn-lt"/>
              </a:rPr>
              <a:t>. (in other words: </a:t>
            </a:r>
            <a:r>
              <a:rPr lang="en-US" sz="2400" i="1" dirty="0">
                <a:latin typeface="+mn-lt"/>
              </a:rPr>
              <a:t>ed</a:t>
            </a:r>
            <a:r>
              <a:rPr lang="en-US" sz="2400" dirty="0">
                <a:latin typeface="+mn-lt"/>
              </a:rPr>
              <a:t> mod </a:t>
            </a:r>
            <a:r>
              <a:rPr lang="en-US" sz="2400" i="1" dirty="0" smtClean="0">
                <a:latin typeface="+mn-lt"/>
              </a:rPr>
              <a:t>z = </a:t>
            </a:r>
            <a:r>
              <a:rPr lang="en-US" sz="2400" i="1" dirty="0">
                <a:latin typeface="+mn-lt"/>
              </a:rPr>
              <a:t>1 </a:t>
            </a:r>
            <a:r>
              <a:rPr lang="en-US" sz="2400" dirty="0" smtClean="0">
                <a:latin typeface="+mn-lt"/>
              </a:rPr>
              <a:t>).</a:t>
            </a:r>
          </a:p>
          <a:p>
            <a:pPr marL="432000" indent="-432000">
              <a:buFont typeface="+mj-lt"/>
              <a:buAutoNum type="arabicPeriod" startAt="3"/>
            </a:pPr>
            <a:r>
              <a:rPr lang="en-US" sz="2400" dirty="0" smtClean="0">
                <a:latin typeface="+mn-lt"/>
              </a:rPr>
              <a:t> </a:t>
            </a:r>
            <a:endParaRPr lang="en-US" sz="2400" dirty="0">
              <a:latin typeface="+mn-lt"/>
            </a:endParaRPr>
          </a:p>
        </p:txBody>
      </p:sp>
      <p:graphicFrame>
        <p:nvGraphicFramePr>
          <p:cNvPr id="7" name="Object 6" descr="Public key is left parenthesis n, e right parenthesis, K sub B plus. Private key is left parenthesis n, d right parenthesis, K sub B minus."/>
          <p:cNvGraphicFramePr>
            <a:graphicFrameLocks noChangeAspect="1"/>
          </p:cNvGraphicFramePr>
          <p:nvPr>
            <p:extLst>
              <p:ext uri="{D42A27DB-BD31-4B8C-83A1-F6EECF244321}">
                <p14:modId xmlns:p14="http://schemas.microsoft.com/office/powerpoint/2010/main" val="2331841840"/>
              </p:ext>
            </p:extLst>
          </p:nvPr>
        </p:nvGraphicFramePr>
        <p:xfrm>
          <a:off x="1117600" y="5053013"/>
          <a:ext cx="5172075" cy="839787"/>
        </p:xfrm>
        <a:graphic>
          <a:graphicData uri="http://schemas.openxmlformats.org/presentationml/2006/ole">
            <mc:AlternateContent xmlns:mc="http://schemas.openxmlformats.org/markup-compatibility/2006">
              <mc:Choice xmlns:v="urn:schemas-microsoft-com:vml" Requires="v">
                <p:oleObj spid="_x0000_s35032" name="Equation" r:id="rId5" imgW="2577960" imgH="419040" progId="Equation.DSMT4">
                  <p:embed/>
                </p:oleObj>
              </mc:Choice>
              <mc:Fallback>
                <p:oleObj name="Equation" r:id="rId5" imgW="2577960" imgH="419040" progId="Equation.DSMT4">
                  <p:embed/>
                  <p:pic>
                    <p:nvPicPr>
                      <p:cNvPr id="6" name="Object 5"/>
                      <p:cNvPicPr/>
                      <p:nvPr/>
                    </p:nvPicPr>
                    <p:blipFill>
                      <a:blip r:embed="rId6"/>
                      <a:stretch>
                        <a:fillRect/>
                      </a:stretch>
                    </p:blipFill>
                    <p:spPr>
                      <a:xfrm>
                        <a:off x="1117600" y="5053013"/>
                        <a:ext cx="5172075" cy="839787"/>
                      </a:xfrm>
                      <a:prstGeom prst="rect">
                        <a:avLst/>
                      </a:prstGeom>
                    </p:spPr>
                  </p:pic>
                </p:oleObj>
              </mc:Fallback>
            </mc:AlternateContent>
          </a:graphicData>
        </a:graphic>
      </p:graphicFrame>
    </p:spTree>
    <p:extLst>
      <p:ext uri="{BB962C8B-B14F-4D97-AF65-F5344CB8AC3E}">
        <p14:creationId xmlns:p14="http://schemas.microsoft.com/office/powerpoint/2010/main" val="146811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Encryption, Decryption</a:t>
            </a:r>
          </a:p>
        </p:txBody>
      </p:sp>
      <p:sp>
        <p:nvSpPr>
          <p:cNvPr id="3" name="Text Placeholder 2"/>
          <p:cNvSpPr>
            <a:spLocks noGrp="1"/>
          </p:cNvSpPr>
          <p:nvPr>
            <p:ph idx="1"/>
          </p:nvPr>
        </p:nvSpPr>
        <p:spPr>
          <a:xfrm>
            <a:off x="457200" y="1665586"/>
            <a:ext cx="8229600" cy="919336"/>
          </a:xfrm>
        </p:spPr>
        <p:txBody>
          <a:bodyPr/>
          <a:lstStyle/>
          <a:p>
            <a:pPr marL="0" indent="0">
              <a:spcBef>
                <a:spcPts val="600"/>
              </a:spcBef>
              <a:buNone/>
            </a:pPr>
            <a:r>
              <a:rPr lang="en-US" sz="2400" b="1" dirty="0" smtClean="0">
                <a:solidFill>
                  <a:schemeClr val="tx2"/>
                </a:solidFill>
                <a:latin typeface="+mn-lt"/>
              </a:rPr>
              <a:t>0. </a:t>
            </a:r>
            <a:r>
              <a:rPr lang="en-US" sz="2400" dirty="0" smtClean="0">
                <a:latin typeface="+mn-lt"/>
              </a:rPr>
              <a:t>given </a:t>
            </a:r>
            <a:r>
              <a:rPr lang="en-US" sz="2400" dirty="0">
                <a:latin typeface="+mn-lt"/>
              </a:rPr>
              <a:t>(</a:t>
            </a:r>
            <a:r>
              <a:rPr lang="en-US" sz="2400" b="1" i="1" dirty="0">
                <a:solidFill>
                  <a:schemeClr val="tx1"/>
                </a:solidFill>
                <a:latin typeface="+mn-lt"/>
              </a:rPr>
              <a:t>n,e</a:t>
            </a:r>
            <a:r>
              <a:rPr lang="en-US" sz="2400" dirty="0">
                <a:latin typeface="+mn-lt"/>
              </a:rPr>
              <a:t>) and (</a:t>
            </a:r>
            <a:r>
              <a:rPr lang="en-US" sz="2400" b="1" i="1" dirty="0">
                <a:solidFill>
                  <a:schemeClr val="tx1"/>
                </a:solidFill>
                <a:latin typeface="+mn-lt"/>
              </a:rPr>
              <a:t>n,d</a:t>
            </a:r>
            <a:r>
              <a:rPr lang="en-US" sz="2400" dirty="0">
                <a:latin typeface="+mn-lt"/>
              </a:rPr>
              <a:t>) as computed </a:t>
            </a:r>
            <a:r>
              <a:rPr lang="en-US" sz="2400" dirty="0" smtClean="0">
                <a:latin typeface="+mn-lt"/>
              </a:rPr>
              <a:t>above</a:t>
            </a:r>
          </a:p>
          <a:p>
            <a:pPr marL="0" indent="0">
              <a:spcBef>
                <a:spcPts val="600"/>
              </a:spcBef>
              <a:buNone/>
            </a:pPr>
            <a:r>
              <a:rPr lang="en-US" sz="2400" b="1" dirty="0">
                <a:solidFill>
                  <a:schemeClr val="tx2"/>
                </a:solidFill>
                <a:latin typeface="+mn-lt"/>
              </a:rPr>
              <a:t>1. </a:t>
            </a:r>
            <a:r>
              <a:rPr lang="en-US" sz="2400" dirty="0" smtClean="0">
                <a:latin typeface="+mn-lt"/>
              </a:rPr>
              <a:t>to encrypt message </a:t>
            </a:r>
            <a:r>
              <a:rPr lang="en-US" sz="2400" i="1" dirty="0" smtClean="0">
                <a:latin typeface="+mn-lt"/>
              </a:rPr>
              <a:t>m (&lt;n)</a:t>
            </a:r>
            <a:r>
              <a:rPr lang="en-US" sz="2400" dirty="0" smtClean="0">
                <a:latin typeface="+mn-lt"/>
              </a:rPr>
              <a:t>, compute</a:t>
            </a:r>
          </a:p>
        </p:txBody>
      </p:sp>
      <p:graphicFrame>
        <p:nvGraphicFramePr>
          <p:cNvPr id="5" name="Object 4" descr="C = m to the e power, mod n."/>
          <p:cNvGraphicFramePr>
            <a:graphicFrameLocks noChangeAspect="1"/>
          </p:cNvGraphicFramePr>
          <p:nvPr>
            <p:extLst>
              <p:ext uri="{D42A27DB-BD31-4B8C-83A1-F6EECF244321}">
                <p14:modId xmlns:p14="http://schemas.microsoft.com/office/powerpoint/2010/main" val="3141980686"/>
              </p:ext>
            </p:extLst>
          </p:nvPr>
        </p:nvGraphicFramePr>
        <p:xfrm>
          <a:off x="661988" y="2616200"/>
          <a:ext cx="1962150" cy="458788"/>
        </p:xfrm>
        <a:graphic>
          <a:graphicData uri="http://schemas.openxmlformats.org/presentationml/2006/ole">
            <mc:AlternateContent xmlns:mc="http://schemas.openxmlformats.org/markup-compatibility/2006">
              <mc:Choice xmlns:v="urn:schemas-microsoft-com:vml" Requires="v">
                <p:oleObj spid="_x0000_s29484" name="Equation" r:id="rId3" imgW="977760" imgH="228600" progId="Equation.DSMT4">
                  <p:embed/>
                </p:oleObj>
              </mc:Choice>
              <mc:Fallback>
                <p:oleObj name="Equation" r:id="rId3" imgW="977760" imgH="228600" progId="Equation.DSMT4">
                  <p:embed/>
                  <p:pic>
                    <p:nvPicPr>
                      <p:cNvPr id="6" name="Object 5"/>
                      <p:cNvPicPr/>
                      <p:nvPr/>
                    </p:nvPicPr>
                    <p:blipFill>
                      <a:blip r:embed="rId4"/>
                      <a:stretch>
                        <a:fillRect/>
                      </a:stretch>
                    </p:blipFill>
                    <p:spPr>
                      <a:xfrm>
                        <a:off x="661988" y="2616200"/>
                        <a:ext cx="1962150" cy="458788"/>
                      </a:xfrm>
                      <a:prstGeom prst="rect">
                        <a:avLst/>
                      </a:prstGeom>
                    </p:spPr>
                  </p:pic>
                </p:oleObj>
              </mc:Fallback>
            </mc:AlternateContent>
          </a:graphicData>
        </a:graphic>
      </p:graphicFrame>
      <p:sp>
        <p:nvSpPr>
          <p:cNvPr id="4" name="Text Placeholder 3"/>
          <p:cNvSpPr>
            <a:spLocks noGrp="1"/>
          </p:cNvSpPr>
          <p:nvPr>
            <p:ph idx="13"/>
          </p:nvPr>
        </p:nvSpPr>
        <p:spPr>
          <a:xfrm>
            <a:off x="473720" y="3332535"/>
            <a:ext cx="8229600" cy="690608"/>
          </a:xfrm>
        </p:spPr>
        <p:txBody>
          <a:bodyPr/>
          <a:lstStyle/>
          <a:p>
            <a:pPr marL="0" indent="0">
              <a:spcBef>
                <a:spcPts val="600"/>
              </a:spcBef>
              <a:buNone/>
            </a:pPr>
            <a:r>
              <a:rPr lang="en-US" sz="2400" b="1" dirty="0">
                <a:solidFill>
                  <a:schemeClr val="tx2"/>
                </a:solidFill>
                <a:latin typeface="+mn-lt"/>
              </a:rPr>
              <a:t>2. </a:t>
            </a:r>
            <a:r>
              <a:rPr lang="en-US" sz="2400" dirty="0" smtClean="0">
                <a:latin typeface="+mn-lt"/>
              </a:rPr>
              <a:t>to </a:t>
            </a:r>
            <a:r>
              <a:rPr lang="en-US" sz="2400" dirty="0">
                <a:latin typeface="+mn-lt"/>
              </a:rPr>
              <a:t>decrypt received bit pattern, </a:t>
            </a:r>
            <a:r>
              <a:rPr lang="en-US" sz="2400" i="1" dirty="0">
                <a:latin typeface="+mn-lt"/>
              </a:rPr>
              <a:t>c</a:t>
            </a:r>
            <a:r>
              <a:rPr lang="en-US" sz="2400" dirty="0">
                <a:latin typeface="+mn-lt"/>
              </a:rPr>
              <a:t>, </a:t>
            </a:r>
            <a:r>
              <a:rPr lang="en-US" sz="2400" dirty="0" smtClean="0">
                <a:latin typeface="+mn-lt"/>
              </a:rPr>
              <a:t>compute</a:t>
            </a:r>
            <a:endParaRPr lang="en-US" sz="2400" dirty="0">
              <a:latin typeface="+mn-lt"/>
            </a:endParaRPr>
          </a:p>
        </p:txBody>
      </p:sp>
      <p:graphicFrame>
        <p:nvGraphicFramePr>
          <p:cNvPr id="9" name="Object 8" descr="m = c to the d power, mod n."/>
          <p:cNvGraphicFramePr>
            <a:graphicFrameLocks noChangeAspect="1"/>
          </p:cNvGraphicFramePr>
          <p:nvPr>
            <p:extLst>
              <p:ext uri="{D42A27DB-BD31-4B8C-83A1-F6EECF244321}">
                <p14:modId xmlns:p14="http://schemas.microsoft.com/office/powerpoint/2010/main" val="2749554285"/>
              </p:ext>
            </p:extLst>
          </p:nvPr>
        </p:nvGraphicFramePr>
        <p:xfrm>
          <a:off x="585788" y="4022725"/>
          <a:ext cx="2116137" cy="458788"/>
        </p:xfrm>
        <a:graphic>
          <a:graphicData uri="http://schemas.openxmlformats.org/presentationml/2006/ole">
            <mc:AlternateContent xmlns:mc="http://schemas.openxmlformats.org/markup-compatibility/2006">
              <mc:Choice xmlns:v="urn:schemas-microsoft-com:vml" Requires="v">
                <p:oleObj spid="_x0000_s29485" name="Equation" r:id="rId5" imgW="1054080" imgH="228600" progId="Equation.DSMT4">
                  <p:embed/>
                </p:oleObj>
              </mc:Choice>
              <mc:Fallback>
                <p:oleObj name="Equation" r:id="rId5" imgW="1054080" imgH="228600" progId="Equation.DSMT4">
                  <p:embed/>
                  <p:pic>
                    <p:nvPicPr>
                      <p:cNvPr id="5" name="Object 4" descr="C = m sub n to the e power mod."/>
                      <p:cNvPicPr/>
                      <p:nvPr/>
                    </p:nvPicPr>
                    <p:blipFill>
                      <a:blip r:embed="rId6"/>
                      <a:stretch>
                        <a:fillRect/>
                      </a:stretch>
                    </p:blipFill>
                    <p:spPr>
                      <a:xfrm>
                        <a:off x="585788" y="4022725"/>
                        <a:ext cx="2116137" cy="458788"/>
                      </a:xfrm>
                      <a:prstGeom prst="rect">
                        <a:avLst/>
                      </a:prstGeom>
                    </p:spPr>
                  </p:pic>
                </p:oleObj>
              </mc:Fallback>
            </mc:AlternateContent>
          </a:graphicData>
        </a:graphic>
      </p:graphicFrame>
      <p:sp>
        <p:nvSpPr>
          <p:cNvPr id="8" name="Content Placeholder 7"/>
          <p:cNvSpPr>
            <a:spLocks noGrp="1"/>
          </p:cNvSpPr>
          <p:nvPr>
            <p:ph idx="14"/>
          </p:nvPr>
        </p:nvSpPr>
        <p:spPr>
          <a:xfrm>
            <a:off x="473720" y="4761185"/>
            <a:ext cx="8213080" cy="1051785"/>
          </a:xfrm>
        </p:spPr>
        <p:txBody>
          <a:bodyPr/>
          <a:lstStyle/>
          <a:p>
            <a:pPr marL="0" indent="0">
              <a:buNone/>
            </a:pPr>
            <a:r>
              <a:rPr lang="en-US" sz="2400" b="1" dirty="0">
                <a:solidFill>
                  <a:schemeClr val="tx1"/>
                </a:solidFill>
                <a:latin typeface="+mn-lt"/>
              </a:rPr>
              <a:t>magic</a:t>
            </a:r>
          </a:p>
          <a:p>
            <a:pPr marL="0" indent="0">
              <a:buNone/>
            </a:pPr>
            <a:r>
              <a:rPr lang="en-US" sz="2400" b="1" dirty="0">
                <a:solidFill>
                  <a:schemeClr val="tx1"/>
                </a:solidFill>
                <a:latin typeface="+mn-lt"/>
              </a:rPr>
              <a:t>happens</a:t>
            </a:r>
            <a:r>
              <a:rPr lang="en-US" sz="2400" b="1" dirty="0" smtClean="0">
                <a:solidFill>
                  <a:schemeClr val="tx1"/>
                </a:solidFill>
                <a:latin typeface="+mn-lt"/>
              </a:rPr>
              <a:t>!</a:t>
            </a:r>
            <a:endParaRPr lang="en-US" sz="2400" b="1" dirty="0">
              <a:solidFill>
                <a:schemeClr val="tx1"/>
              </a:solidFill>
              <a:latin typeface="+mn-lt"/>
            </a:endParaRPr>
          </a:p>
        </p:txBody>
      </p:sp>
      <p:graphicFrame>
        <p:nvGraphicFramePr>
          <p:cNvPr id="7" name="Object 6" descr="An equation. The part in parenthesis, = c. M = left parenthesis m to the e power mod n right parenthesis to the d power mod n."/>
          <p:cNvGraphicFramePr>
            <a:graphicFrameLocks noChangeAspect="1"/>
          </p:cNvGraphicFramePr>
          <p:nvPr>
            <p:extLst>
              <p:ext uri="{D42A27DB-BD31-4B8C-83A1-F6EECF244321}">
                <p14:modId xmlns:p14="http://schemas.microsoft.com/office/powerpoint/2010/main" val="3363976455"/>
              </p:ext>
            </p:extLst>
          </p:nvPr>
        </p:nvGraphicFramePr>
        <p:xfrm>
          <a:off x="2178050" y="5021263"/>
          <a:ext cx="3211513" cy="712787"/>
        </p:xfrm>
        <a:graphic>
          <a:graphicData uri="http://schemas.openxmlformats.org/presentationml/2006/ole">
            <mc:AlternateContent xmlns:mc="http://schemas.openxmlformats.org/markup-compatibility/2006">
              <mc:Choice xmlns:v="urn:schemas-microsoft-com:vml" Requires="v">
                <p:oleObj spid="_x0000_s29486" name="Equation" r:id="rId7" imgW="1600200" imgH="355320" progId="Equation.DSMT4">
                  <p:embed/>
                </p:oleObj>
              </mc:Choice>
              <mc:Fallback>
                <p:oleObj name="Equation" r:id="rId7" imgW="1600200" imgH="355320" progId="Equation.DSMT4">
                  <p:embed/>
                  <p:pic>
                    <p:nvPicPr>
                      <p:cNvPr id="6" name="Object 5"/>
                      <p:cNvPicPr/>
                      <p:nvPr/>
                    </p:nvPicPr>
                    <p:blipFill>
                      <a:blip r:embed="rId8"/>
                      <a:stretch>
                        <a:fillRect/>
                      </a:stretch>
                    </p:blipFill>
                    <p:spPr>
                      <a:xfrm>
                        <a:off x="2178050" y="5021263"/>
                        <a:ext cx="3211513" cy="712787"/>
                      </a:xfrm>
                      <a:prstGeom prst="rect">
                        <a:avLst/>
                      </a:prstGeom>
                    </p:spPr>
                  </p:pic>
                </p:oleObj>
              </mc:Fallback>
            </mc:AlternateContent>
          </a:graphicData>
        </a:graphic>
      </p:graphicFrame>
    </p:spTree>
    <p:extLst>
      <p:ext uri="{BB962C8B-B14F-4D97-AF65-F5344CB8AC3E}">
        <p14:creationId xmlns:p14="http://schemas.microsoft.com/office/powerpoint/2010/main" val="202740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Example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a:xfrm>
            <a:off x="457200" y="1600201"/>
            <a:ext cx="8229600" cy="2237014"/>
          </a:xfrm>
        </p:spPr>
        <p:txBody>
          <a:bodyPr/>
          <a:lstStyle/>
          <a:p>
            <a:pPr marL="0" indent="0">
              <a:buNone/>
            </a:pPr>
            <a:r>
              <a:rPr lang="en-US" sz="2400" dirty="0">
                <a:latin typeface="+mn-lt"/>
                <a:cs typeface="Arial" charset="0"/>
              </a:rPr>
              <a:t>Bob chooses </a:t>
            </a:r>
            <a:r>
              <a:rPr lang="en-US" sz="2400" i="1" dirty="0">
                <a:latin typeface="+mn-lt"/>
                <a:cs typeface="Arial" charset="0"/>
              </a:rPr>
              <a:t>p=5, q=7</a:t>
            </a:r>
            <a:r>
              <a:rPr lang="en-US" sz="2400" dirty="0" smtClean="0">
                <a:latin typeface="+mn-lt"/>
                <a:cs typeface="Arial" charset="0"/>
              </a:rPr>
              <a:t>. Then </a:t>
            </a:r>
            <a:r>
              <a:rPr lang="en-US" sz="2400" i="1" dirty="0">
                <a:latin typeface="+mn-lt"/>
                <a:cs typeface="Arial" charset="0"/>
              </a:rPr>
              <a:t>n=</a:t>
            </a:r>
            <a:r>
              <a:rPr lang="en-US" sz="2400" dirty="0">
                <a:latin typeface="+mn-lt"/>
                <a:cs typeface="Arial" charset="0"/>
              </a:rPr>
              <a:t>35</a:t>
            </a:r>
            <a:r>
              <a:rPr lang="en-US" sz="2400" i="1" dirty="0">
                <a:latin typeface="+mn-lt"/>
                <a:cs typeface="Arial" charset="0"/>
              </a:rPr>
              <a:t>, z=24</a:t>
            </a:r>
            <a:r>
              <a:rPr lang="en-US" sz="2400" dirty="0" smtClean="0">
                <a:latin typeface="+mn-lt"/>
                <a:cs typeface="Arial" charset="0"/>
              </a:rPr>
              <a:t>.</a:t>
            </a:r>
          </a:p>
          <a:p>
            <a:pPr marL="0" indent="1795463">
              <a:buNone/>
            </a:pPr>
            <a:r>
              <a:rPr lang="en-US" sz="2400" i="1" dirty="0" smtClean="0">
                <a:latin typeface="+mn-lt"/>
                <a:cs typeface="Arial" charset="0"/>
              </a:rPr>
              <a:t>e=5</a:t>
            </a:r>
            <a:r>
              <a:rPr lang="en-US" sz="2400" dirty="0" smtClean="0">
                <a:latin typeface="+mn-lt"/>
                <a:cs typeface="Arial" charset="0"/>
              </a:rPr>
              <a:t> (</a:t>
            </a:r>
            <a:r>
              <a:rPr lang="en-US" sz="2400" dirty="0">
                <a:latin typeface="+mn-lt"/>
                <a:cs typeface="Arial" charset="0"/>
              </a:rPr>
              <a:t>so </a:t>
            </a:r>
            <a:r>
              <a:rPr lang="en-US" sz="2400" i="1" dirty="0">
                <a:latin typeface="+mn-lt"/>
                <a:cs typeface="Arial" charset="0"/>
              </a:rPr>
              <a:t>e, </a:t>
            </a:r>
            <a:r>
              <a:rPr lang="en-US" sz="2400" i="1" dirty="0" smtClean="0">
                <a:latin typeface="+mn-lt"/>
                <a:cs typeface="Arial" charset="0"/>
              </a:rPr>
              <a:t>z</a:t>
            </a:r>
            <a:r>
              <a:rPr lang="en-US" sz="2400" dirty="0" smtClean="0">
                <a:latin typeface="+mn-lt"/>
                <a:cs typeface="Arial" charset="0"/>
              </a:rPr>
              <a:t> relatively </a:t>
            </a:r>
            <a:r>
              <a:rPr lang="en-US" sz="2400" dirty="0">
                <a:latin typeface="+mn-lt"/>
                <a:cs typeface="Arial" charset="0"/>
              </a:rPr>
              <a:t>prime).</a:t>
            </a:r>
          </a:p>
          <a:p>
            <a:pPr marL="0" indent="1795463">
              <a:buNone/>
            </a:pPr>
            <a:r>
              <a:rPr lang="en-US" sz="2400" i="1" dirty="0">
                <a:latin typeface="+mn-lt"/>
                <a:cs typeface="Arial" charset="0"/>
              </a:rPr>
              <a:t>d=29</a:t>
            </a:r>
            <a:r>
              <a:rPr lang="en-US" sz="2400" dirty="0">
                <a:latin typeface="+mn-lt"/>
                <a:cs typeface="Arial" charset="0"/>
              </a:rPr>
              <a:t> (so </a:t>
            </a:r>
            <a:r>
              <a:rPr lang="en-US" sz="2400" i="1" dirty="0">
                <a:latin typeface="+mn-lt"/>
                <a:cs typeface="Arial" charset="0"/>
              </a:rPr>
              <a:t>ed-1</a:t>
            </a:r>
            <a:r>
              <a:rPr lang="en-US" sz="2400" dirty="0">
                <a:latin typeface="+mn-lt"/>
                <a:cs typeface="Arial" charset="0"/>
              </a:rPr>
              <a:t> exactly divisible by z</a:t>
            </a:r>
            <a:r>
              <a:rPr lang="en-US" sz="2400" dirty="0" smtClean="0">
                <a:latin typeface="+mn-lt"/>
                <a:cs typeface="Arial" charset="0"/>
              </a:rPr>
              <a:t>).</a:t>
            </a:r>
          </a:p>
          <a:p>
            <a:pPr marL="0" indent="0">
              <a:buNone/>
            </a:pPr>
            <a:r>
              <a:rPr lang="en-US" sz="2400" dirty="0">
                <a:latin typeface="+mn-lt"/>
                <a:cs typeface="Arial" charset="0"/>
              </a:rPr>
              <a:t>encrypting 8-bit messages</a:t>
            </a:r>
            <a:r>
              <a:rPr lang="en-US" sz="2400" dirty="0" smtClean="0">
                <a:latin typeface="+mn-lt"/>
                <a:cs typeface="Arial" charset="0"/>
              </a:rPr>
              <a:t>.</a:t>
            </a:r>
            <a:endParaRPr lang="en-US" sz="2400" dirty="0">
              <a:latin typeface="+mn-lt"/>
              <a:cs typeface="Arial" charset="0"/>
            </a:endParaRPr>
          </a:p>
        </p:txBody>
      </p:sp>
      <p:pic>
        <p:nvPicPr>
          <p:cNvPr id="4" name="Picture 3" descr="There are 2 rows, encrypt and decrypt. Each row has multiple parts, with an equation, then numbers below each. Encrypt. 4 parts. 1. Bit pattern, 0 0 0 0 pipe 0 0 0. 2. m, 12. 3. m to the e power, 2 4 8 3 2. 4. c = m to the e power mod n, 17. Decrypt. 3 parts. 1. C, 17. 2. c to the d power, 4 8 1 9 6 8 5 7 2 1 0 6 7 5 0 9 1 5 0 9 1 4 1 1 8 2 5 2 2 3 0 7 1 6 9 7. 3. m = c to the d power mod n, 12. This 12 links to the 12 in encrypt, m, 12."/>
          <p:cNvPicPr>
            <a:picLocks noChangeAspect="1"/>
          </p:cNvPicPr>
          <p:nvPr/>
        </p:nvPicPr>
        <p:blipFill>
          <a:blip r:embed="rId2"/>
          <a:stretch>
            <a:fillRect/>
          </a:stretch>
        </p:blipFill>
        <p:spPr>
          <a:xfrm>
            <a:off x="963720" y="3941095"/>
            <a:ext cx="7216558" cy="2355258"/>
          </a:xfrm>
          <a:prstGeom prst="rect">
            <a:avLst/>
          </a:prstGeom>
        </p:spPr>
      </p:pic>
    </p:spTree>
    <p:extLst>
      <p:ext uri="{BB962C8B-B14F-4D97-AF65-F5344CB8AC3E}">
        <p14:creationId xmlns:p14="http://schemas.microsoft.com/office/powerpoint/2010/main" val="346586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Why Does 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Work?</a:t>
            </a:r>
            <a:endParaRPr lang="en-US" dirty="0">
              <a:latin typeface="Times New Roman" panose="02020603050405020304" pitchFamily="18" charset="0"/>
              <a:ea typeface="ＭＳ Ｐゴシック" charset="0"/>
            </a:endParaRPr>
          </a:p>
        </p:txBody>
      </p:sp>
      <p:sp>
        <p:nvSpPr>
          <p:cNvPr id="5" name="Content Placeholder 4"/>
          <p:cNvSpPr>
            <a:spLocks noGrp="1"/>
          </p:cNvSpPr>
          <p:nvPr>
            <p:ph idx="1"/>
          </p:nvPr>
        </p:nvSpPr>
        <p:spPr>
          <a:xfrm>
            <a:off x="457200" y="1600200"/>
            <a:ext cx="8229600" cy="488905"/>
          </a:xfrm>
        </p:spPr>
        <p:txBody>
          <a:bodyPr/>
          <a:lstStyle/>
          <a:p>
            <a:pPr marL="255600" indent="-255600"/>
            <a:r>
              <a:rPr lang="en-US" sz="2400" dirty="0">
                <a:latin typeface="+mn-lt"/>
              </a:rPr>
              <a:t>must show that</a:t>
            </a:r>
          </a:p>
        </p:txBody>
      </p:sp>
      <p:graphicFrame>
        <p:nvGraphicFramePr>
          <p:cNvPr id="12" name="Object 11" descr="C to the d power mod n = m."/>
          <p:cNvGraphicFramePr>
            <a:graphicFrameLocks noChangeAspect="1"/>
          </p:cNvGraphicFramePr>
          <p:nvPr>
            <p:extLst>
              <p:ext uri="{D42A27DB-BD31-4B8C-83A1-F6EECF244321}">
                <p14:modId xmlns:p14="http://schemas.microsoft.com/office/powerpoint/2010/main" val="3092675855"/>
              </p:ext>
            </p:extLst>
          </p:nvPr>
        </p:nvGraphicFramePr>
        <p:xfrm>
          <a:off x="3002795" y="1601444"/>
          <a:ext cx="2006899" cy="445982"/>
        </p:xfrm>
        <a:graphic>
          <a:graphicData uri="http://schemas.openxmlformats.org/presentationml/2006/ole">
            <mc:AlternateContent xmlns:mc="http://schemas.openxmlformats.org/markup-compatibility/2006">
              <mc:Choice xmlns:v="urn:schemas-microsoft-com:vml" Requires="v">
                <p:oleObj spid="_x0000_s32461" name="Equation" r:id="rId3" imgW="914400" imgH="203040" progId="Equation.DSMT4">
                  <p:embed/>
                </p:oleObj>
              </mc:Choice>
              <mc:Fallback>
                <p:oleObj name="Equation" r:id="rId3" imgW="914400" imgH="203040" progId="Equation.DSMT4">
                  <p:embed/>
                  <p:pic>
                    <p:nvPicPr>
                      <p:cNvPr id="0" name=""/>
                      <p:cNvPicPr/>
                      <p:nvPr/>
                    </p:nvPicPr>
                    <p:blipFill>
                      <a:blip r:embed="rId4"/>
                      <a:stretch>
                        <a:fillRect/>
                      </a:stretch>
                    </p:blipFill>
                    <p:spPr>
                      <a:xfrm>
                        <a:off x="3002795" y="1601444"/>
                        <a:ext cx="2006899" cy="445982"/>
                      </a:xfrm>
                      <a:prstGeom prst="rect">
                        <a:avLst/>
                      </a:prstGeom>
                    </p:spPr>
                  </p:pic>
                </p:oleObj>
              </mc:Fallback>
            </mc:AlternateContent>
          </a:graphicData>
        </a:graphic>
      </p:graphicFrame>
      <p:graphicFrame>
        <p:nvGraphicFramePr>
          <p:cNvPr id="13" name="Object 12" descr="Where c = m to the e power mod n."/>
          <p:cNvGraphicFramePr>
            <a:graphicFrameLocks noChangeAspect="1"/>
          </p:cNvGraphicFramePr>
          <p:nvPr>
            <p:extLst>
              <p:ext uri="{D42A27DB-BD31-4B8C-83A1-F6EECF244321}">
                <p14:modId xmlns:p14="http://schemas.microsoft.com/office/powerpoint/2010/main" val="2111928352"/>
              </p:ext>
            </p:extLst>
          </p:nvPr>
        </p:nvGraphicFramePr>
        <p:xfrm>
          <a:off x="785322" y="2100455"/>
          <a:ext cx="2674754" cy="403741"/>
        </p:xfrm>
        <a:graphic>
          <a:graphicData uri="http://schemas.openxmlformats.org/presentationml/2006/ole">
            <mc:AlternateContent xmlns:mc="http://schemas.openxmlformats.org/markup-compatibility/2006">
              <mc:Choice xmlns:v="urn:schemas-microsoft-com:vml" Requires="v">
                <p:oleObj spid="_x0000_s32462" name="Equation" r:id="rId5" imgW="1346040" imgH="203040" progId="Equation.DSMT4">
                  <p:embed/>
                </p:oleObj>
              </mc:Choice>
              <mc:Fallback>
                <p:oleObj name="Equation" r:id="rId5" imgW="1346040" imgH="203040" progId="Equation.DSMT4">
                  <p:embed/>
                  <p:pic>
                    <p:nvPicPr>
                      <p:cNvPr id="0" name=""/>
                      <p:cNvPicPr/>
                      <p:nvPr/>
                    </p:nvPicPr>
                    <p:blipFill>
                      <a:blip r:embed="rId6"/>
                      <a:stretch>
                        <a:fillRect/>
                      </a:stretch>
                    </p:blipFill>
                    <p:spPr>
                      <a:xfrm>
                        <a:off x="785322" y="2100455"/>
                        <a:ext cx="2674754" cy="403741"/>
                      </a:xfrm>
                      <a:prstGeom prst="rect">
                        <a:avLst/>
                      </a:prstGeom>
                    </p:spPr>
                  </p:pic>
                </p:oleObj>
              </mc:Fallback>
            </mc:AlternateContent>
          </a:graphicData>
        </a:graphic>
      </p:graphicFrame>
      <p:sp>
        <p:nvSpPr>
          <p:cNvPr id="10" name="Content Placeholder 9"/>
          <p:cNvSpPr>
            <a:spLocks noGrp="1"/>
          </p:cNvSpPr>
          <p:nvPr>
            <p:ph idx="13"/>
          </p:nvPr>
        </p:nvSpPr>
        <p:spPr>
          <a:xfrm>
            <a:off x="473720" y="2527377"/>
            <a:ext cx="8229600" cy="711176"/>
          </a:xfrm>
        </p:spPr>
        <p:txBody>
          <a:bodyPr/>
          <a:lstStyle/>
          <a:p>
            <a:pPr marL="255600" indent="-255600"/>
            <a:r>
              <a:rPr lang="en-US" sz="2400" dirty="0">
                <a:latin typeface="+mn-lt"/>
              </a:rPr>
              <a:t>fact</a:t>
            </a:r>
            <a:r>
              <a:rPr lang="en-US" sz="2400" dirty="0" smtClean="0">
                <a:latin typeface="+mn-lt"/>
              </a:rPr>
              <a:t>: </a:t>
            </a:r>
            <a:r>
              <a:rPr lang="en-US" sz="2400" dirty="0">
                <a:latin typeface="+mn-lt"/>
              </a:rPr>
              <a:t>for any x </a:t>
            </a:r>
            <a:r>
              <a:rPr lang="en-US" sz="2400" dirty="0" smtClean="0">
                <a:latin typeface="+mn-lt"/>
              </a:rPr>
              <a:t>an </a:t>
            </a:r>
            <a:r>
              <a:rPr lang="en-US" sz="2400" dirty="0">
                <a:latin typeface="+mn-lt"/>
              </a:rPr>
              <a:t>y</a:t>
            </a:r>
            <a:r>
              <a:rPr lang="en-US" sz="2400" dirty="0" smtClean="0">
                <a:latin typeface="+mn-lt"/>
              </a:rPr>
              <a:t>:</a:t>
            </a:r>
            <a:endParaRPr lang="en-US" sz="2400" dirty="0">
              <a:latin typeface="+mn-lt"/>
            </a:endParaRPr>
          </a:p>
        </p:txBody>
      </p:sp>
      <p:graphicFrame>
        <p:nvGraphicFramePr>
          <p:cNvPr id="14" name="Object 13" descr="X to the y power mod n = x to the power, left parenthesis y mod z right parenthesis, mod n."/>
          <p:cNvGraphicFramePr>
            <a:graphicFrameLocks noChangeAspect="1"/>
          </p:cNvGraphicFramePr>
          <p:nvPr>
            <p:extLst>
              <p:ext uri="{D42A27DB-BD31-4B8C-83A1-F6EECF244321}">
                <p14:modId xmlns:p14="http://schemas.microsoft.com/office/powerpoint/2010/main" val="825108543"/>
              </p:ext>
            </p:extLst>
          </p:nvPr>
        </p:nvGraphicFramePr>
        <p:xfrm>
          <a:off x="3679073" y="2515171"/>
          <a:ext cx="3618045" cy="488698"/>
        </p:xfrm>
        <a:graphic>
          <a:graphicData uri="http://schemas.openxmlformats.org/presentationml/2006/ole">
            <mc:AlternateContent xmlns:mc="http://schemas.openxmlformats.org/markup-compatibility/2006">
              <mc:Choice xmlns:v="urn:schemas-microsoft-com:vml" Requires="v">
                <p:oleObj spid="_x0000_s32463" name="Equation" r:id="rId7" imgW="1600200" imgH="215640" progId="Equation.DSMT4">
                  <p:embed/>
                </p:oleObj>
              </mc:Choice>
              <mc:Fallback>
                <p:oleObj name="Equation" r:id="rId7" imgW="1600200" imgH="215640" progId="Equation.DSMT4">
                  <p:embed/>
                  <p:pic>
                    <p:nvPicPr>
                      <p:cNvPr id="0" name=""/>
                      <p:cNvPicPr/>
                      <p:nvPr/>
                    </p:nvPicPr>
                    <p:blipFill>
                      <a:blip r:embed="rId8"/>
                      <a:stretch>
                        <a:fillRect/>
                      </a:stretch>
                    </p:blipFill>
                    <p:spPr>
                      <a:xfrm>
                        <a:off x="3679073" y="2515171"/>
                        <a:ext cx="3618045" cy="488698"/>
                      </a:xfrm>
                      <a:prstGeom prst="rect">
                        <a:avLst/>
                      </a:prstGeom>
                    </p:spPr>
                  </p:pic>
                </p:oleObj>
              </mc:Fallback>
            </mc:AlternateContent>
          </a:graphicData>
        </a:graphic>
      </p:graphicFrame>
      <p:sp>
        <p:nvSpPr>
          <p:cNvPr id="18" name="Content Placeholder 17"/>
          <p:cNvSpPr>
            <a:spLocks noGrp="1"/>
          </p:cNvSpPr>
          <p:nvPr>
            <p:ph idx="15"/>
          </p:nvPr>
        </p:nvSpPr>
        <p:spPr>
          <a:xfrm>
            <a:off x="420416" y="3037108"/>
            <a:ext cx="8229600" cy="554945"/>
          </a:xfrm>
        </p:spPr>
        <p:txBody>
          <a:bodyPr/>
          <a:lstStyle/>
          <a:p>
            <a:pPr marL="741600" lvl="1" indent="-284400"/>
            <a:r>
              <a:rPr lang="en-US" sz="2400" dirty="0">
                <a:latin typeface="+mn-lt"/>
              </a:rPr>
              <a:t>where n= pq </a:t>
            </a:r>
            <a:r>
              <a:rPr lang="en-US" sz="2400" dirty="0" smtClean="0">
                <a:latin typeface="+mn-lt"/>
              </a:rPr>
              <a:t>and</a:t>
            </a:r>
            <a:endParaRPr lang="en-US" sz="2400" dirty="0">
              <a:latin typeface="+mn-lt"/>
            </a:endParaRPr>
          </a:p>
        </p:txBody>
      </p:sp>
      <p:graphicFrame>
        <p:nvGraphicFramePr>
          <p:cNvPr id="20" name="Object 19" descr="Z = left parenthesis p minus 1 right parenthesis left parenthesis q minus 1 right parenthesis."/>
          <p:cNvGraphicFramePr>
            <a:graphicFrameLocks noChangeAspect="1"/>
          </p:cNvGraphicFramePr>
          <p:nvPr>
            <p:extLst>
              <p:ext uri="{D42A27DB-BD31-4B8C-83A1-F6EECF244321}">
                <p14:modId xmlns:p14="http://schemas.microsoft.com/office/powerpoint/2010/main" val="1763926312"/>
              </p:ext>
            </p:extLst>
          </p:nvPr>
        </p:nvGraphicFramePr>
        <p:xfrm>
          <a:off x="3645901" y="3065896"/>
          <a:ext cx="2121660" cy="530413"/>
        </p:xfrm>
        <a:graphic>
          <a:graphicData uri="http://schemas.openxmlformats.org/presentationml/2006/ole">
            <mc:AlternateContent xmlns:mc="http://schemas.openxmlformats.org/markup-compatibility/2006">
              <mc:Choice xmlns:v="urn:schemas-microsoft-com:vml" Requires="v">
                <p:oleObj spid="_x0000_s32464" name="Equation" r:id="rId9" imgW="1015920" imgH="253800" progId="Equation.DSMT4">
                  <p:embed/>
                </p:oleObj>
              </mc:Choice>
              <mc:Fallback>
                <p:oleObj name="Equation" r:id="rId9" imgW="1015920" imgH="253800" progId="Equation.DSMT4">
                  <p:embed/>
                  <p:pic>
                    <p:nvPicPr>
                      <p:cNvPr id="0" name=""/>
                      <p:cNvPicPr/>
                      <p:nvPr/>
                    </p:nvPicPr>
                    <p:blipFill>
                      <a:blip r:embed="rId10"/>
                      <a:stretch>
                        <a:fillRect/>
                      </a:stretch>
                    </p:blipFill>
                    <p:spPr>
                      <a:xfrm>
                        <a:off x="3645901" y="3065896"/>
                        <a:ext cx="2121660" cy="530413"/>
                      </a:xfrm>
                      <a:prstGeom prst="rect">
                        <a:avLst/>
                      </a:prstGeom>
                    </p:spPr>
                  </p:pic>
                </p:oleObj>
              </mc:Fallback>
            </mc:AlternateContent>
          </a:graphicData>
        </a:graphic>
      </p:graphicFrame>
      <p:sp>
        <p:nvSpPr>
          <p:cNvPr id="11" name="Content Placeholder 10"/>
          <p:cNvSpPr>
            <a:spLocks noGrp="1"/>
          </p:cNvSpPr>
          <p:nvPr>
            <p:ph idx="14"/>
          </p:nvPr>
        </p:nvSpPr>
        <p:spPr>
          <a:xfrm>
            <a:off x="457200" y="3503541"/>
            <a:ext cx="8229600" cy="531040"/>
          </a:xfrm>
        </p:spPr>
        <p:txBody>
          <a:bodyPr/>
          <a:lstStyle/>
          <a:p>
            <a:pPr marL="255600" indent="-255600"/>
            <a:r>
              <a:rPr lang="en-US" sz="2400" dirty="0">
                <a:latin typeface="+mn-lt"/>
              </a:rPr>
              <a:t>thus,</a:t>
            </a:r>
          </a:p>
        </p:txBody>
      </p:sp>
      <p:graphicFrame>
        <p:nvGraphicFramePr>
          <p:cNvPr id="19" name="Object 18" descr="5 lines of an equation. 1. c to the d power mod n = left parenthesis m to the e power mod n right parenthesis to the d power mod n. 2. = m to the e d power mod n. 3. = m to the power, left parenthesis e d mod z right parenthesis, mod n. 4. = m to the first power mod n. 5. = m."/>
          <p:cNvGraphicFramePr>
            <a:graphicFrameLocks noChangeAspect="1"/>
          </p:cNvGraphicFramePr>
          <p:nvPr>
            <p:extLst>
              <p:ext uri="{D42A27DB-BD31-4B8C-83A1-F6EECF244321}">
                <p14:modId xmlns:p14="http://schemas.microsoft.com/office/powerpoint/2010/main" val="122392814"/>
              </p:ext>
            </p:extLst>
          </p:nvPr>
        </p:nvGraphicFramePr>
        <p:xfrm>
          <a:off x="1181890" y="4025828"/>
          <a:ext cx="3872474" cy="2348471"/>
        </p:xfrm>
        <a:graphic>
          <a:graphicData uri="http://schemas.openxmlformats.org/presentationml/2006/ole">
            <mc:AlternateContent xmlns:mc="http://schemas.openxmlformats.org/markup-compatibility/2006">
              <mc:Choice xmlns:v="urn:schemas-microsoft-com:vml" Requires="v">
                <p:oleObj spid="_x0000_s32465" name="Equation" r:id="rId11" imgW="1968480" imgH="1193760" progId="Equation.DSMT4">
                  <p:embed/>
                </p:oleObj>
              </mc:Choice>
              <mc:Fallback>
                <p:oleObj name="Equation" r:id="rId11" imgW="1968480" imgH="1193760" progId="Equation.DSMT4">
                  <p:embed/>
                  <p:pic>
                    <p:nvPicPr>
                      <p:cNvPr id="0" name=""/>
                      <p:cNvPicPr/>
                      <p:nvPr/>
                    </p:nvPicPr>
                    <p:blipFill>
                      <a:blip r:embed="rId12"/>
                      <a:stretch>
                        <a:fillRect/>
                      </a:stretch>
                    </p:blipFill>
                    <p:spPr>
                      <a:xfrm>
                        <a:off x="1181890" y="4025828"/>
                        <a:ext cx="3872474" cy="2348471"/>
                      </a:xfrm>
                      <a:prstGeom prst="rect">
                        <a:avLst/>
                      </a:prstGeom>
                    </p:spPr>
                  </p:pic>
                </p:oleObj>
              </mc:Fallback>
            </mc:AlternateContent>
          </a:graphicData>
        </a:graphic>
      </p:graphicFrame>
      <p:pic>
        <p:nvPicPr>
          <p:cNvPr id="3" name="Picture 2" descr="An arrow is extending from x to the power of y mod n = x to the power of left parenthesis y mod z right parenthesis to m to the power of ed mod n"/>
          <p:cNvPicPr>
            <a:picLocks noChangeAspect="1"/>
          </p:cNvPicPr>
          <p:nvPr/>
        </p:nvPicPr>
        <p:blipFill>
          <a:blip r:embed="rId13"/>
          <a:stretch>
            <a:fillRect/>
          </a:stretch>
        </p:blipFill>
        <p:spPr>
          <a:xfrm>
            <a:off x="3251301" y="2442372"/>
            <a:ext cx="3517697" cy="2456901"/>
          </a:xfrm>
          <a:prstGeom prst="rect">
            <a:avLst/>
          </a:prstGeom>
        </p:spPr>
      </p:pic>
    </p:spTree>
    <p:extLst>
      <p:ext uri="{BB962C8B-B14F-4D97-AF65-F5344CB8AC3E}">
        <p14:creationId xmlns:p14="http://schemas.microsoft.com/office/powerpoint/2010/main" val="4246620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Another Important Property</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83665"/>
            <a:ext cx="8229600" cy="553968"/>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ea typeface="ＭＳ Ｐゴシック" charset="0"/>
              </a:rPr>
              <a:t>The following property will be </a:t>
            </a:r>
            <a:r>
              <a:rPr lang="en-US" sz="2400" b="1" kern="1200" dirty="0">
                <a:solidFill>
                  <a:srgbClr val="000000"/>
                </a:solidFill>
                <a:latin typeface="Arial (Body)"/>
                <a:ea typeface="ＭＳ Ｐゴシック" charset="0"/>
              </a:rPr>
              <a:t>very</a:t>
            </a:r>
            <a:r>
              <a:rPr lang="en-US" sz="2400" kern="1200" dirty="0">
                <a:solidFill>
                  <a:srgbClr val="000000"/>
                </a:solidFill>
                <a:latin typeface="Arial (Body)"/>
                <a:ea typeface="ＭＳ Ｐゴシック" charset="0"/>
              </a:rPr>
              <a:t> useful later:</a:t>
            </a:r>
          </a:p>
        </p:txBody>
      </p:sp>
      <p:graphicFrame>
        <p:nvGraphicFramePr>
          <p:cNvPr id="24" name="Object 23" descr="An equation. Before m is text 1, after m is text 2. K sub B minus left parenthesis K sub B plus left parenthesis m right parenthesis right parenthesis = m = K sub B plus right parenthesis K sub B minus left parenthesis m right parenthesis right parenthesis."/>
          <p:cNvGraphicFramePr>
            <a:graphicFrameLocks noChangeAspect="1"/>
          </p:cNvGraphicFramePr>
          <p:nvPr>
            <p:extLst>
              <p:ext uri="{D42A27DB-BD31-4B8C-83A1-F6EECF244321}">
                <p14:modId xmlns:p14="http://schemas.microsoft.com/office/powerpoint/2010/main" val="1682283939"/>
              </p:ext>
            </p:extLst>
          </p:nvPr>
        </p:nvGraphicFramePr>
        <p:xfrm>
          <a:off x="1816100" y="2485352"/>
          <a:ext cx="4527550" cy="1084262"/>
        </p:xfrm>
        <a:graphic>
          <a:graphicData uri="http://schemas.openxmlformats.org/presentationml/2006/ole">
            <mc:AlternateContent xmlns:mc="http://schemas.openxmlformats.org/markup-compatibility/2006">
              <mc:Choice xmlns:v="urn:schemas-microsoft-com:vml" Requires="v">
                <p:oleObj spid="_x0000_s6736" name="Equation" r:id="rId3" imgW="1854000" imgH="444240" progId="Equation.DSMT4">
                  <p:embed/>
                </p:oleObj>
              </mc:Choice>
              <mc:Fallback>
                <p:oleObj name="Equation" r:id="rId3" imgW="1854000" imgH="444240" progId="Equation.DSMT4">
                  <p:embed/>
                  <p:pic>
                    <p:nvPicPr>
                      <p:cNvPr id="13" name="Object 12"/>
                      <p:cNvPicPr/>
                      <p:nvPr/>
                    </p:nvPicPr>
                    <p:blipFill>
                      <a:blip r:embed="rId4"/>
                      <a:stretch>
                        <a:fillRect/>
                      </a:stretch>
                    </p:blipFill>
                    <p:spPr>
                      <a:xfrm>
                        <a:off x="1816100" y="2485352"/>
                        <a:ext cx="4527550" cy="1084262"/>
                      </a:xfrm>
                      <a:prstGeom prst="rect">
                        <a:avLst/>
                      </a:prstGeom>
                    </p:spPr>
                  </p:pic>
                </p:oleObj>
              </mc:Fallback>
            </mc:AlternateContent>
          </a:graphicData>
        </a:graphic>
      </p:graphicFrame>
      <p:sp>
        <p:nvSpPr>
          <p:cNvPr id="5" name="Content Placeholder 4"/>
          <p:cNvSpPr>
            <a:spLocks noGrp="1"/>
          </p:cNvSpPr>
          <p:nvPr>
            <p:ph sz="quarter" idx="14"/>
          </p:nvPr>
        </p:nvSpPr>
        <p:spPr>
          <a:xfrm>
            <a:off x="1249362" y="3490263"/>
            <a:ext cx="2917825"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ea typeface="ＭＳ Ｐゴシック" charset="0"/>
              </a:rPr>
              <a:t>use public key first, followed by private </a:t>
            </a:r>
            <a:r>
              <a:rPr lang="en-US" sz="2400" kern="1200" dirty="0" smtClean="0">
                <a:solidFill>
                  <a:srgbClr val="000000"/>
                </a:solidFill>
                <a:latin typeface="Arial (Body)"/>
                <a:ea typeface="ＭＳ Ｐゴシック" charset="0"/>
              </a:rPr>
              <a:t>key</a:t>
            </a:r>
            <a:endParaRPr lang="en-US" sz="2400" kern="1200" dirty="0">
              <a:solidFill>
                <a:srgbClr val="000000"/>
              </a:solidFill>
              <a:latin typeface="Arial (Body)"/>
              <a:ea typeface="ＭＳ Ｐゴシック" charset="0"/>
            </a:endParaRPr>
          </a:p>
        </p:txBody>
      </p:sp>
      <p:sp>
        <p:nvSpPr>
          <p:cNvPr id="4" name="Content Placeholder 3"/>
          <p:cNvSpPr>
            <a:spLocks noGrp="1"/>
          </p:cNvSpPr>
          <p:nvPr>
            <p:ph idx="13"/>
          </p:nvPr>
        </p:nvSpPr>
        <p:spPr>
          <a:xfrm>
            <a:off x="4441825" y="3490264"/>
            <a:ext cx="2917825" cy="1292631"/>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ea typeface="ＭＳ Ｐゴシック" charset="0"/>
              </a:rPr>
              <a:t>use private key first, followed by public </a:t>
            </a:r>
            <a:r>
              <a:rPr lang="en-US" sz="2400" kern="1200" dirty="0" smtClean="0">
                <a:solidFill>
                  <a:srgbClr val="000000"/>
                </a:solidFill>
                <a:latin typeface="Arial (Body)"/>
                <a:ea typeface="ＭＳ Ｐゴシック" charset="0"/>
              </a:rPr>
              <a:t>key</a:t>
            </a:r>
            <a:endParaRPr lang="en-US" sz="2400" kern="1200" dirty="0">
              <a:solidFill>
                <a:srgbClr val="000000"/>
              </a:solidFill>
              <a:latin typeface="Arial (Body)"/>
              <a:ea typeface="ＭＳ Ｐゴシック" charset="0"/>
            </a:endParaRPr>
          </a:p>
        </p:txBody>
      </p:sp>
      <p:sp>
        <p:nvSpPr>
          <p:cNvPr id="6" name="Content Placeholder 5"/>
          <p:cNvSpPr>
            <a:spLocks noGrp="1"/>
          </p:cNvSpPr>
          <p:nvPr>
            <p:ph sz="quarter" idx="15"/>
          </p:nvPr>
        </p:nvSpPr>
        <p:spPr>
          <a:xfrm>
            <a:off x="2708275" y="5363940"/>
            <a:ext cx="2859768" cy="553968"/>
          </a:xfrm>
        </p:spPr>
        <p:txBody>
          <a:bodyPr wrap="square" lIns="91425" tIns="91425" rIns="91425" bIns="91425">
            <a:spAutoFit/>
          </a:bodyPr>
          <a:lstStyle/>
          <a:p>
            <a:pPr marL="0" lvl="0" indent="0" eaLnBrk="0" fontAlgn="base" hangingPunct="0">
              <a:spcAft>
                <a:spcPct val="0"/>
              </a:spcAft>
              <a:buNone/>
            </a:pPr>
            <a:r>
              <a:rPr lang="en-US" sz="2400" b="1" kern="1200" dirty="0">
                <a:solidFill>
                  <a:srgbClr val="000000"/>
                </a:solidFill>
                <a:latin typeface="Arial (Body)"/>
                <a:ea typeface="ＭＳ Ｐゴシック" charset="0"/>
              </a:rPr>
              <a:t>result is the </a:t>
            </a:r>
            <a:r>
              <a:rPr lang="en-US" sz="2400" b="1" kern="1200" dirty="0" smtClean="0">
                <a:solidFill>
                  <a:srgbClr val="000000"/>
                </a:solidFill>
                <a:latin typeface="Arial (Body)"/>
                <a:ea typeface="ＭＳ Ｐゴシック" charset="0"/>
              </a:rPr>
              <a:t>same</a:t>
            </a:r>
            <a:r>
              <a:rPr lang="en-US" sz="2400" kern="1200" dirty="0" smtClean="0">
                <a:solidFill>
                  <a:srgbClr val="000000"/>
                </a:solidFill>
                <a:latin typeface="Arial (Body)"/>
                <a:ea typeface="ＭＳ Ｐゴシック" charset="0"/>
              </a:rPr>
              <a:t>!</a:t>
            </a:r>
            <a:endParaRPr lang="en-US" sz="2400"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296186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Why </a:t>
            </a:r>
            <a:r>
              <a:rPr lang="en-US" sz="500" dirty="0">
                <a:solidFill>
                  <a:schemeClr val="bg1"/>
                </a:solidFill>
                <a:latin typeface="Times New Roman" panose="02020603050405020304" pitchFamily="18" charset="0"/>
                <a:cs typeface="Times New Roman" panose="02020603050405020304" pitchFamily="18" charset="0"/>
              </a:rPr>
              <a:t>K sub B minus left parenthesis K sub B plus left parenthesis m right parenthesis right parenthesis = m = K sub B plus left parenthesis K sub B minus left parenthesis m right parenthesis right parenthesis question mark.</a:t>
            </a:r>
          </a:p>
        </p:txBody>
      </p:sp>
      <p:graphicFrame>
        <p:nvGraphicFramePr>
          <p:cNvPr id="7" name="Object 6"/>
          <p:cNvGraphicFramePr>
            <a:graphicFrameLocks noChangeAspect="1"/>
          </p:cNvGraphicFramePr>
          <p:nvPr>
            <p:extLst>
              <p:ext uri="{D42A27DB-BD31-4B8C-83A1-F6EECF244321}">
                <p14:modId xmlns:p14="http://schemas.microsoft.com/office/powerpoint/2010/main" val="2435590751"/>
              </p:ext>
            </p:extLst>
          </p:nvPr>
        </p:nvGraphicFramePr>
        <p:xfrm>
          <a:off x="1496108" y="634546"/>
          <a:ext cx="5619750" cy="790575"/>
        </p:xfrm>
        <a:graphic>
          <a:graphicData uri="http://schemas.openxmlformats.org/presentationml/2006/ole">
            <mc:AlternateContent xmlns:mc="http://schemas.openxmlformats.org/markup-compatibility/2006">
              <mc:Choice xmlns:v="urn:schemas-microsoft-com:vml" Requires="v">
                <p:oleObj spid="_x0000_s38176" name="Equation" r:id="rId3" imgW="1981080" imgH="279360" progId="Equation.DSMT4">
                  <p:embed/>
                </p:oleObj>
              </mc:Choice>
              <mc:Fallback>
                <p:oleObj name="Equation" r:id="rId3" imgW="1981080" imgH="279360" progId="Equation.DSMT4">
                  <p:embed/>
                  <p:pic>
                    <p:nvPicPr>
                      <p:cNvPr id="24" name="Object 23"/>
                      <p:cNvPicPr/>
                      <p:nvPr/>
                    </p:nvPicPr>
                    <p:blipFill>
                      <a:blip r:embed="rId4"/>
                      <a:stretch>
                        <a:fillRect/>
                      </a:stretch>
                    </p:blipFill>
                    <p:spPr>
                      <a:xfrm>
                        <a:off x="1496108" y="634546"/>
                        <a:ext cx="5619750" cy="790575"/>
                      </a:xfrm>
                      <a:prstGeom prst="rect">
                        <a:avLst/>
                      </a:prstGeom>
                    </p:spPr>
                  </p:pic>
                </p:oleObj>
              </mc:Fallback>
            </mc:AlternateContent>
          </a:graphicData>
        </a:graphic>
      </p:graphicFrame>
      <p:sp>
        <p:nvSpPr>
          <p:cNvPr id="3" name="Text Placeholder 2"/>
          <p:cNvSpPr>
            <a:spLocks noGrp="1"/>
          </p:cNvSpPr>
          <p:nvPr>
            <p:ph type="body" idx="1"/>
          </p:nvPr>
        </p:nvSpPr>
        <p:spPr>
          <a:xfrm>
            <a:off x="457200" y="1600201"/>
            <a:ext cx="8229600" cy="751114"/>
          </a:xfrm>
        </p:spPr>
        <p:txBody>
          <a:bodyPr/>
          <a:lstStyle/>
          <a:p>
            <a:pPr marL="0" indent="0">
              <a:buNone/>
            </a:pPr>
            <a:r>
              <a:rPr lang="en-US" sz="2400" dirty="0">
                <a:latin typeface="+mn-lt"/>
              </a:rPr>
              <a:t>follows directly from modular arithmetic</a:t>
            </a:r>
            <a:r>
              <a:rPr lang="en-US" sz="2400" dirty="0" smtClean="0">
                <a:latin typeface="+mn-lt"/>
              </a:rPr>
              <a:t>:</a:t>
            </a:r>
            <a:endParaRPr lang="en-US" sz="2400" dirty="0">
              <a:latin typeface="+mn-lt"/>
            </a:endParaRPr>
          </a:p>
        </p:txBody>
      </p:sp>
      <p:graphicFrame>
        <p:nvGraphicFramePr>
          <p:cNvPr id="4" name="Object 3" descr="Left parenthesis m to the e power mod n right parenthesis to the d power mod n = m to the e d power mod n."/>
          <p:cNvGraphicFramePr>
            <a:graphicFrameLocks noChangeAspect="1"/>
          </p:cNvGraphicFramePr>
          <p:nvPr>
            <p:extLst>
              <p:ext uri="{D42A27DB-BD31-4B8C-83A1-F6EECF244321}">
                <p14:modId xmlns:p14="http://schemas.microsoft.com/office/powerpoint/2010/main" val="432116776"/>
              </p:ext>
            </p:extLst>
          </p:nvPr>
        </p:nvGraphicFramePr>
        <p:xfrm>
          <a:off x="1471613" y="2441575"/>
          <a:ext cx="4689475" cy="681038"/>
        </p:xfrm>
        <a:graphic>
          <a:graphicData uri="http://schemas.openxmlformats.org/presentationml/2006/ole">
            <mc:AlternateContent xmlns:mc="http://schemas.openxmlformats.org/markup-compatibility/2006">
              <mc:Choice xmlns:v="urn:schemas-microsoft-com:vml" Requires="v">
                <p:oleObj spid="_x0000_s38177" name="Equation" r:id="rId5" imgW="2095200" imgH="304560" progId="Equation.DSMT4">
                  <p:embed/>
                </p:oleObj>
              </mc:Choice>
              <mc:Fallback>
                <p:oleObj name="Equation" r:id="rId5" imgW="2095200" imgH="304560" progId="Equation.DSMT4">
                  <p:embed/>
                  <p:pic>
                    <p:nvPicPr>
                      <p:cNvPr id="7" name="Object 6"/>
                      <p:cNvPicPr/>
                      <p:nvPr/>
                    </p:nvPicPr>
                    <p:blipFill>
                      <a:blip r:embed="rId6"/>
                      <a:stretch>
                        <a:fillRect/>
                      </a:stretch>
                    </p:blipFill>
                    <p:spPr>
                      <a:xfrm>
                        <a:off x="1471613" y="2441575"/>
                        <a:ext cx="4689475" cy="681038"/>
                      </a:xfrm>
                      <a:prstGeom prst="rect">
                        <a:avLst/>
                      </a:prstGeom>
                    </p:spPr>
                  </p:pic>
                </p:oleObj>
              </mc:Fallback>
            </mc:AlternateContent>
          </a:graphicData>
        </a:graphic>
      </p:graphicFrame>
      <p:graphicFrame>
        <p:nvGraphicFramePr>
          <p:cNvPr id="5" name="Object 4" descr="= m to the e d mod n."/>
          <p:cNvGraphicFramePr>
            <a:graphicFrameLocks noChangeAspect="1"/>
          </p:cNvGraphicFramePr>
          <p:nvPr>
            <p:extLst>
              <p:ext uri="{D42A27DB-BD31-4B8C-83A1-F6EECF244321}">
                <p14:modId xmlns:p14="http://schemas.microsoft.com/office/powerpoint/2010/main" val="608563412"/>
              </p:ext>
            </p:extLst>
          </p:nvPr>
        </p:nvGraphicFramePr>
        <p:xfrm>
          <a:off x="4344863" y="3069432"/>
          <a:ext cx="1874837" cy="455612"/>
        </p:xfrm>
        <a:graphic>
          <a:graphicData uri="http://schemas.openxmlformats.org/presentationml/2006/ole">
            <mc:AlternateContent xmlns:mc="http://schemas.openxmlformats.org/markup-compatibility/2006">
              <mc:Choice xmlns:v="urn:schemas-microsoft-com:vml" Requires="v">
                <p:oleObj spid="_x0000_s38178" name="Equation" r:id="rId7" imgW="838080" imgH="203040" progId="Equation.DSMT4">
                  <p:embed/>
                </p:oleObj>
              </mc:Choice>
              <mc:Fallback>
                <p:oleObj name="Equation" r:id="rId7" imgW="838080" imgH="203040" progId="Equation.DSMT4">
                  <p:embed/>
                  <p:pic>
                    <p:nvPicPr>
                      <p:cNvPr id="4" name="Object 3"/>
                      <p:cNvPicPr/>
                      <p:nvPr/>
                    </p:nvPicPr>
                    <p:blipFill>
                      <a:blip r:embed="rId8"/>
                      <a:stretch>
                        <a:fillRect/>
                      </a:stretch>
                    </p:blipFill>
                    <p:spPr>
                      <a:xfrm>
                        <a:off x="4344863" y="3069432"/>
                        <a:ext cx="1874837" cy="455612"/>
                      </a:xfrm>
                      <a:prstGeom prst="rect">
                        <a:avLst/>
                      </a:prstGeom>
                    </p:spPr>
                  </p:pic>
                </p:oleObj>
              </mc:Fallback>
            </mc:AlternateContent>
          </a:graphicData>
        </a:graphic>
      </p:graphicFrame>
      <p:graphicFrame>
        <p:nvGraphicFramePr>
          <p:cNvPr id="6" name="Object 5" descr="Left parenthesis m to the d power mod n right parenthesis to the e power mod n."/>
          <p:cNvGraphicFramePr>
            <a:graphicFrameLocks noChangeAspect="1"/>
          </p:cNvGraphicFramePr>
          <p:nvPr>
            <p:extLst>
              <p:ext uri="{D42A27DB-BD31-4B8C-83A1-F6EECF244321}">
                <p14:modId xmlns:p14="http://schemas.microsoft.com/office/powerpoint/2010/main" val="2167043160"/>
              </p:ext>
            </p:extLst>
          </p:nvPr>
        </p:nvGraphicFramePr>
        <p:xfrm>
          <a:off x="4238715" y="3557702"/>
          <a:ext cx="3209925" cy="509588"/>
        </p:xfrm>
        <a:graphic>
          <a:graphicData uri="http://schemas.openxmlformats.org/presentationml/2006/ole">
            <mc:AlternateContent xmlns:mc="http://schemas.openxmlformats.org/markup-compatibility/2006">
              <mc:Choice xmlns:v="urn:schemas-microsoft-com:vml" Requires="v">
                <p:oleObj spid="_x0000_s38179" name="Equation" r:id="rId9" imgW="1434960" imgH="228600" progId="Equation.DSMT4">
                  <p:embed/>
                </p:oleObj>
              </mc:Choice>
              <mc:Fallback>
                <p:oleObj name="Equation" r:id="rId9" imgW="1434960" imgH="228600" progId="Equation.DSMT4">
                  <p:embed/>
                  <p:pic>
                    <p:nvPicPr>
                      <p:cNvPr id="5" name="Object 4"/>
                      <p:cNvPicPr/>
                      <p:nvPr/>
                    </p:nvPicPr>
                    <p:blipFill>
                      <a:blip r:embed="rId10"/>
                      <a:stretch>
                        <a:fillRect/>
                      </a:stretch>
                    </p:blipFill>
                    <p:spPr>
                      <a:xfrm>
                        <a:off x="4238715" y="3557702"/>
                        <a:ext cx="3209925" cy="509588"/>
                      </a:xfrm>
                      <a:prstGeom prst="rect">
                        <a:avLst/>
                      </a:prstGeom>
                    </p:spPr>
                  </p:pic>
                </p:oleObj>
              </mc:Fallback>
            </mc:AlternateContent>
          </a:graphicData>
        </a:graphic>
      </p:graphicFrame>
    </p:spTree>
    <p:extLst>
      <p:ext uri="{BB962C8B-B14F-4D97-AF65-F5344CB8AC3E}">
        <p14:creationId xmlns:p14="http://schemas.microsoft.com/office/powerpoint/2010/main" val="97310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Why is 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Secure?</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199" y="1600200"/>
            <a:ext cx="8229601" cy="2300600"/>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suppose you know </a:t>
            </a:r>
            <a:r>
              <a:rPr lang="en-US" sz="2400" dirty="0" smtClean="0">
                <a:solidFill>
                  <a:srgbClr val="000000"/>
                </a:solidFill>
                <a:latin typeface="Arial (Body)"/>
                <a:ea typeface="ＭＳ Ｐゴシック" charset="0"/>
              </a:rPr>
              <a:t>Bob’</a:t>
            </a:r>
            <a:r>
              <a:rPr lang="en-US" altLang="ja-JP" sz="2400" dirty="0" smtClean="0">
                <a:solidFill>
                  <a:srgbClr val="000000"/>
                </a:solidFill>
                <a:latin typeface="Arial (Body)"/>
                <a:ea typeface="ＭＳ Ｐゴシック" charset="0"/>
              </a:rPr>
              <a:t>s </a:t>
            </a:r>
            <a:r>
              <a:rPr lang="en-US" altLang="ja-JP" sz="2400" dirty="0">
                <a:solidFill>
                  <a:srgbClr val="000000"/>
                </a:solidFill>
                <a:latin typeface="Arial (Body)"/>
                <a:ea typeface="ＭＳ Ｐゴシック" charset="0"/>
              </a:rPr>
              <a:t>public key (n,e). How hard is it to determine d?</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essentially need to find factors of n without knowing the two factors p and </a:t>
            </a:r>
            <a:r>
              <a:rPr lang="en-US" sz="2400" dirty="0" smtClean="0">
                <a:solidFill>
                  <a:srgbClr val="000000"/>
                </a:solidFill>
                <a:latin typeface="Arial (Body)"/>
                <a:ea typeface="ＭＳ Ｐゴシック" charset="0"/>
              </a:rPr>
              <a:t>q</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fact: factoring a big number is </a:t>
            </a:r>
            <a:r>
              <a:rPr lang="en-US" sz="2400" dirty="0" smtClean="0">
                <a:solidFill>
                  <a:srgbClr val="000000"/>
                </a:solidFill>
                <a:latin typeface="Arial (Body)"/>
                <a:ea typeface="ＭＳ Ｐゴシック" charset="0"/>
              </a:rPr>
              <a:t>hard</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38717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in Practice: Session Keys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7622275" cy="241601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exponentiation in </a:t>
            </a:r>
            <a:r>
              <a:rPr lang="en-US" sz="2400" dirty="0" smtClean="0">
                <a:solidFill>
                  <a:srgbClr val="000000"/>
                </a:solidFill>
                <a:latin typeface="Arial (Body)"/>
                <a:ea typeface="ＭＳ Ｐゴシック" charset="0"/>
              </a:rPr>
              <a:t>R</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 is </a:t>
            </a:r>
            <a:r>
              <a:rPr lang="en-US" sz="2400" dirty="0">
                <a:solidFill>
                  <a:srgbClr val="000000"/>
                </a:solidFill>
                <a:latin typeface="Arial (Body)"/>
                <a:ea typeface="ＭＳ Ｐゴシック" charset="0"/>
              </a:rPr>
              <a:t>computationally intensive</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is </a:t>
            </a:r>
            <a:r>
              <a:rPr lang="en-US" sz="2400" dirty="0">
                <a:solidFill>
                  <a:srgbClr val="000000"/>
                </a:solidFill>
                <a:latin typeface="Arial (Body)"/>
                <a:ea typeface="ＭＳ Ｐゴシック" charset="0"/>
              </a:rPr>
              <a:t>at least 100 times faster than </a:t>
            </a:r>
            <a:r>
              <a:rPr lang="en-US" sz="2400" dirty="0" smtClean="0">
                <a:solidFill>
                  <a:srgbClr val="000000"/>
                </a:solidFill>
                <a:latin typeface="Arial (Body)"/>
                <a:ea typeface="ＭＳ Ｐゴシック" charset="0"/>
              </a:rPr>
              <a:t>R</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use public key crypto to establish secure connection, then establish second key – symmetric session key – for encrypting </a:t>
            </a:r>
            <a:r>
              <a:rPr lang="en-US" sz="2400" dirty="0" smtClean="0">
                <a:solidFill>
                  <a:srgbClr val="000000"/>
                </a:solidFill>
                <a:latin typeface="Arial (Body)"/>
                <a:ea typeface="ＭＳ Ｐゴシック" charset="0"/>
              </a:rPr>
              <a:t>data</a:t>
            </a:r>
            <a:endParaRPr lang="en-US" sz="2400" dirty="0">
              <a:solidFill>
                <a:srgbClr val="000000"/>
              </a:solidFill>
              <a:latin typeface="Arial (Body)"/>
              <a:ea typeface="ＭＳ Ｐゴシック" charset="0"/>
            </a:endParaRPr>
          </a:p>
        </p:txBody>
      </p:sp>
      <p:sp>
        <p:nvSpPr>
          <p:cNvPr id="4" name="Text Placeholder 3"/>
          <p:cNvSpPr>
            <a:spLocks noGrp="1"/>
          </p:cNvSpPr>
          <p:nvPr>
            <p:ph type="body" idx="2"/>
          </p:nvPr>
        </p:nvSpPr>
        <p:spPr>
          <a:xfrm>
            <a:off x="457200" y="4194412"/>
            <a:ext cx="8229600" cy="2163763"/>
          </a:xfrm>
        </p:spPr>
        <p:txBody>
          <a:bodyPr/>
          <a:lstStyle/>
          <a:p>
            <a:pPr marL="0" lvl="0" indent="0" eaLnBrk="0" fontAlgn="base" hangingPunct="0">
              <a:spcAft>
                <a:spcPct val="0"/>
              </a:spcAft>
              <a:buNone/>
            </a:pPr>
            <a:r>
              <a:rPr lang="en-US" sz="2400" b="1" dirty="0">
                <a:solidFill>
                  <a:srgbClr val="000000"/>
                </a:solidFill>
                <a:latin typeface="Arial (Body)"/>
                <a:ea typeface="ＭＳ Ｐゴシック" charset="0"/>
              </a:rPr>
              <a:t>session key, </a:t>
            </a:r>
            <a:r>
              <a:rPr lang="en-US" sz="2400" b="1" i="1" dirty="0">
                <a:solidFill>
                  <a:srgbClr val="000000"/>
                </a:solidFill>
                <a:latin typeface="Arial (Body)"/>
                <a:ea typeface="ＭＳ Ｐゴシック" charset="0"/>
              </a:rPr>
              <a:t>K</a:t>
            </a:r>
            <a:r>
              <a:rPr lang="en-US" sz="2400" b="1" i="1" baseline="-25000" dirty="0">
                <a:solidFill>
                  <a:srgbClr val="000000"/>
                </a:solidFill>
                <a:latin typeface="Arial (Body)"/>
                <a:ea typeface="ＭＳ Ｐゴシック" charset="0"/>
              </a:rPr>
              <a:t>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Bob and Alice use R</a:t>
            </a:r>
            <a:r>
              <a:rPr lang="en-US" sz="100"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S</a:t>
            </a:r>
            <a:r>
              <a:rPr lang="en-US" sz="100"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A to exchange a symmetric key K</a:t>
            </a:r>
            <a:r>
              <a:rPr lang="en-US" sz="2400" baseline="-25000" dirty="0">
                <a:solidFill>
                  <a:srgbClr val="000000"/>
                </a:solidFill>
                <a:latin typeface="Arial (Body)"/>
                <a:ea typeface="ＭＳ Ｐゴシック" charset="0"/>
              </a:rPr>
              <a:t>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once both have K</a:t>
            </a:r>
            <a:r>
              <a:rPr lang="en-US" sz="2400" baseline="-25000" dirty="0">
                <a:solidFill>
                  <a:srgbClr val="000000"/>
                </a:solidFill>
                <a:latin typeface="Arial (Body)"/>
                <a:ea typeface="ＭＳ Ｐゴシック" charset="0"/>
              </a:rPr>
              <a:t>S</a:t>
            </a:r>
            <a:r>
              <a:rPr lang="en-US" sz="2400" dirty="0">
                <a:solidFill>
                  <a:srgbClr val="000000"/>
                </a:solidFill>
                <a:latin typeface="Arial (Body)"/>
                <a:ea typeface="ＭＳ Ｐゴシック" charset="0"/>
              </a:rPr>
              <a:t>, they use symmetric key </a:t>
            </a:r>
            <a:r>
              <a:rPr lang="en-US" sz="2400" dirty="0" smtClean="0">
                <a:solidFill>
                  <a:srgbClr val="000000"/>
                </a:solidFill>
                <a:latin typeface="Arial (Body)"/>
                <a:ea typeface="ＭＳ Ｐゴシック" charset="0"/>
              </a:rPr>
              <a:t>cryptography</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94872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a:ea typeface="ＭＳ Ｐゴシック" charset="-128"/>
              </a:rPr>
              <a:t>(</a:t>
            </a:r>
            <a:r>
              <a:rPr lang="en-US" altLang="en-US" sz="2000" b="0" dirty="0" smtClean="0">
                <a:ea typeface="ＭＳ Ｐゴシック" charset="-128"/>
              </a:rPr>
              <a:t>1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a:t>
            </a:r>
            <a:r>
              <a:rPr lang="en-US" sz="2400" b="1" dirty="0">
                <a:solidFill>
                  <a:srgbClr val="000000"/>
                </a:solidFill>
                <a:latin typeface="+mn-lt"/>
                <a:ea typeface="ＭＳ Ｐゴシック" charset="0"/>
              </a:rPr>
              <a:t>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0</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273187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(3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t>
            </a:r>
            <a:r>
              <a:rPr lang="en-US" sz="2400" b="1" dirty="0">
                <a:solidFill>
                  <a:srgbClr val="000000"/>
                </a:solidFill>
                <a:latin typeface="+mn-lt"/>
                <a:ea typeface="ＭＳ Ｐゴシック" charset="0"/>
              </a:rPr>
              <a:t>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4012999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1115660"/>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Goal: </a:t>
            </a:r>
            <a:r>
              <a:rPr lang="en-US" sz="2400" dirty="0">
                <a:solidFill>
                  <a:srgbClr val="000000"/>
                </a:solidFill>
                <a:latin typeface="Arial (Body)"/>
                <a:ea typeface="ＭＳ Ｐゴシック" charset="0"/>
              </a:rPr>
              <a:t>Bob wants Alice to </a:t>
            </a:r>
            <a:r>
              <a:rPr lang="en-US" sz="2400" dirty="0" smtClean="0">
                <a:solidFill>
                  <a:srgbClr val="000000"/>
                </a:solidFill>
                <a:latin typeface="Arial (Body)"/>
                <a:ea typeface="ＭＳ Ｐゴシック" charset="0"/>
              </a:rPr>
              <a:t>“</a:t>
            </a:r>
            <a:r>
              <a:rPr lang="en-US" altLang="ja-JP" sz="2400" dirty="0" smtClean="0">
                <a:solidFill>
                  <a:srgbClr val="000000"/>
                </a:solidFill>
                <a:latin typeface="Arial (Body)"/>
                <a:ea typeface="ＭＳ Ｐゴシック" charset="0"/>
              </a:rPr>
              <a:t>prove” </a:t>
            </a:r>
            <a:r>
              <a:rPr lang="en-US" altLang="ja-JP" sz="2400" dirty="0">
                <a:solidFill>
                  <a:srgbClr val="000000"/>
                </a:solidFill>
                <a:latin typeface="Arial (Body)"/>
                <a:ea typeface="ＭＳ Ｐゴシック" charset="0"/>
              </a:rPr>
              <a:t>her identity to </a:t>
            </a:r>
            <a:r>
              <a:rPr lang="en-US" altLang="ja-JP" sz="2400" dirty="0" smtClean="0">
                <a:solidFill>
                  <a:srgbClr val="000000"/>
                </a:solidFill>
                <a:latin typeface="Arial (Body)"/>
                <a:ea typeface="ＭＳ Ｐゴシック" charset="0"/>
              </a:rPr>
              <a:t>him</a:t>
            </a:r>
          </a:p>
          <a:p>
            <a:pPr marL="0" indent="0" eaLnBrk="0" fontAlgn="base" hangingPunct="0">
              <a:spcAft>
                <a:spcPct val="0"/>
              </a:spcAft>
              <a:buNone/>
            </a:pPr>
            <a:r>
              <a:rPr lang="en-US" sz="2400" b="1" kern="1200" dirty="0">
                <a:solidFill>
                  <a:srgbClr val="000000"/>
                </a:solidFill>
                <a:latin typeface="Arial (Body)"/>
                <a:ea typeface="ＭＳ Ｐゴシック" charset="0"/>
              </a:rPr>
              <a:t>Protocol ap1.0</a:t>
            </a:r>
            <a:r>
              <a:rPr lang="en-US" sz="2400" b="1"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Alice </a:t>
            </a:r>
            <a:r>
              <a:rPr lang="en-US" sz="2400" kern="1200" dirty="0">
                <a:solidFill>
                  <a:srgbClr val="000000"/>
                </a:solidFill>
                <a:latin typeface="Arial (Body)"/>
                <a:ea typeface="ＭＳ Ｐゴシック" charset="0"/>
              </a:rPr>
              <a:t>says </a:t>
            </a:r>
            <a:r>
              <a:rPr lang="en-US" sz="2400" kern="1200" dirty="0" smtClean="0">
                <a:solidFill>
                  <a:srgbClr val="000000"/>
                </a:solidFill>
                <a:latin typeface="Arial (Body)"/>
                <a:ea typeface="ＭＳ Ｐゴシック" charset="0"/>
              </a:rPr>
              <a:t>“I </a:t>
            </a:r>
            <a:r>
              <a:rPr lang="en-US" sz="2400" kern="1200" dirty="0">
                <a:solidFill>
                  <a:srgbClr val="000000"/>
                </a:solidFill>
                <a:latin typeface="Arial (Body)"/>
                <a:ea typeface="ＭＳ Ｐゴシック" charset="0"/>
              </a:rPr>
              <a:t>am </a:t>
            </a:r>
            <a:r>
              <a:rPr lang="en-US" sz="2400" kern="1200" dirty="0" smtClean="0">
                <a:solidFill>
                  <a:srgbClr val="000000"/>
                </a:solidFill>
                <a:latin typeface="Arial (Body)"/>
                <a:ea typeface="ＭＳ Ｐゴシック" charset="0"/>
              </a:rPr>
              <a:t>Alice”</a:t>
            </a:r>
            <a:endParaRPr lang="en-US" sz="2400" kern="1200" dirty="0">
              <a:solidFill>
                <a:srgbClr val="000000"/>
              </a:solidFill>
              <a:latin typeface="Arial (Body)"/>
              <a:ea typeface="ＭＳ Ｐゴシック" charset="0"/>
            </a:endParaRPr>
          </a:p>
        </p:txBody>
      </p:sp>
      <p:pic>
        <p:nvPicPr>
          <p:cNvPr id="9" name="Picture 8" descr="Alice sends message, I am Alice, to Bob. Below, is Trudy. Failure scenario?"/>
          <p:cNvPicPr>
            <a:picLocks noChangeAspect="1"/>
          </p:cNvPicPr>
          <p:nvPr/>
        </p:nvPicPr>
        <p:blipFill>
          <a:blip r:embed="rId2"/>
          <a:stretch>
            <a:fillRect/>
          </a:stretch>
        </p:blipFill>
        <p:spPr>
          <a:xfrm>
            <a:off x="1146120" y="3299760"/>
            <a:ext cx="6851759" cy="2398398"/>
          </a:xfrm>
          <a:prstGeom prst="rect">
            <a:avLst/>
          </a:prstGeom>
        </p:spPr>
      </p:pic>
    </p:spTree>
    <p:extLst>
      <p:ext uri="{BB962C8B-B14F-4D97-AF65-F5344CB8AC3E}">
        <p14:creationId xmlns:p14="http://schemas.microsoft.com/office/powerpoint/2010/main" val="388255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t>
            </a:r>
            <a:r>
              <a:rPr lang="en-US" sz="2000" b="0" dirty="0" smtClean="0">
                <a:latin typeface="Times New Roman" panose="02020603050405020304" pitchFamily="18" charset="0"/>
                <a:ea typeface="ＭＳ Ｐゴシック" charset="0"/>
              </a:rPr>
              <a:t>(2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1115660"/>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Goal: </a:t>
            </a:r>
            <a:r>
              <a:rPr lang="en-US" sz="2400" dirty="0">
                <a:solidFill>
                  <a:srgbClr val="000000"/>
                </a:solidFill>
                <a:latin typeface="Arial (Body)"/>
                <a:ea typeface="ＭＳ Ｐゴシック" charset="0"/>
              </a:rPr>
              <a:t>Bob wants Alice to </a:t>
            </a:r>
            <a:r>
              <a:rPr lang="en-US" sz="2400" dirty="0" smtClean="0">
                <a:solidFill>
                  <a:srgbClr val="000000"/>
                </a:solidFill>
                <a:latin typeface="Arial (Body)"/>
                <a:ea typeface="ＭＳ Ｐゴシック" charset="0"/>
              </a:rPr>
              <a:t>“</a:t>
            </a:r>
            <a:r>
              <a:rPr lang="en-US" altLang="ja-JP" sz="2400" dirty="0" smtClean="0">
                <a:solidFill>
                  <a:srgbClr val="000000"/>
                </a:solidFill>
                <a:latin typeface="Arial (Body)"/>
                <a:ea typeface="ＭＳ Ｐゴシック" charset="0"/>
              </a:rPr>
              <a:t>prove” </a:t>
            </a:r>
            <a:r>
              <a:rPr lang="en-US" altLang="ja-JP" sz="2400" dirty="0">
                <a:solidFill>
                  <a:srgbClr val="000000"/>
                </a:solidFill>
                <a:latin typeface="Arial (Body)"/>
                <a:ea typeface="ＭＳ Ｐゴシック" charset="0"/>
              </a:rPr>
              <a:t>her identity to </a:t>
            </a:r>
            <a:r>
              <a:rPr lang="en-US" altLang="ja-JP" sz="2400" dirty="0" smtClean="0">
                <a:solidFill>
                  <a:srgbClr val="000000"/>
                </a:solidFill>
                <a:latin typeface="Arial (Body)"/>
                <a:ea typeface="ＭＳ Ｐゴシック" charset="0"/>
              </a:rPr>
              <a:t>him</a:t>
            </a:r>
          </a:p>
          <a:p>
            <a:pPr marL="0" indent="0" eaLnBrk="0" fontAlgn="base" hangingPunct="0">
              <a:spcAft>
                <a:spcPct val="0"/>
              </a:spcAft>
              <a:buNone/>
            </a:pPr>
            <a:r>
              <a:rPr lang="en-US" sz="2400" b="1" kern="1200" dirty="0">
                <a:solidFill>
                  <a:srgbClr val="000000"/>
                </a:solidFill>
                <a:latin typeface="Arial (Body)"/>
                <a:ea typeface="ＭＳ Ｐゴシック" charset="0"/>
              </a:rPr>
              <a:t>Protocol ap1.0</a:t>
            </a:r>
            <a:r>
              <a:rPr lang="en-US" sz="2400" b="1"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Alice </a:t>
            </a:r>
            <a:r>
              <a:rPr lang="en-US" sz="2400" kern="1200" dirty="0">
                <a:solidFill>
                  <a:srgbClr val="000000"/>
                </a:solidFill>
                <a:latin typeface="Arial (Body)"/>
                <a:ea typeface="ＭＳ Ｐゴシック" charset="0"/>
              </a:rPr>
              <a:t>says </a:t>
            </a:r>
            <a:r>
              <a:rPr lang="en-US" sz="2400" kern="1200" dirty="0" smtClean="0">
                <a:solidFill>
                  <a:srgbClr val="000000"/>
                </a:solidFill>
                <a:latin typeface="Arial (Body)"/>
                <a:ea typeface="ＭＳ Ｐゴシック" charset="0"/>
              </a:rPr>
              <a:t>“I </a:t>
            </a:r>
            <a:r>
              <a:rPr lang="en-US" sz="2400" kern="1200" dirty="0">
                <a:solidFill>
                  <a:srgbClr val="000000"/>
                </a:solidFill>
                <a:latin typeface="Arial (Body)"/>
                <a:ea typeface="ＭＳ Ｐゴシック" charset="0"/>
              </a:rPr>
              <a:t>am </a:t>
            </a:r>
            <a:r>
              <a:rPr lang="en-US" sz="2400" kern="1200" dirty="0" smtClean="0">
                <a:solidFill>
                  <a:srgbClr val="000000"/>
                </a:solidFill>
                <a:latin typeface="Arial (Body)"/>
                <a:ea typeface="ＭＳ Ｐゴシック" charset="0"/>
              </a:rPr>
              <a:t>Alice”</a:t>
            </a:r>
            <a:endParaRPr lang="en-US" sz="2400" kern="1200" dirty="0">
              <a:solidFill>
                <a:srgbClr val="000000"/>
              </a:solidFill>
              <a:latin typeface="Arial (Body)"/>
              <a:ea typeface="ＭＳ Ｐゴシック" charset="0"/>
            </a:endParaRPr>
          </a:p>
        </p:txBody>
      </p:sp>
      <p:pic>
        <p:nvPicPr>
          <p:cNvPr id="4" name="Picture 3" descr="Alice is next to Bob. Below, Trudy sends message, I am Alice, to Bob. In a network, Bob cannot see Alice, so Trudy simply declares herself to be Alice."/>
          <p:cNvPicPr>
            <a:picLocks noChangeAspect="1"/>
          </p:cNvPicPr>
          <p:nvPr/>
        </p:nvPicPr>
        <p:blipFill>
          <a:blip r:embed="rId2"/>
          <a:stretch>
            <a:fillRect/>
          </a:stretch>
        </p:blipFill>
        <p:spPr>
          <a:xfrm>
            <a:off x="1081071" y="3551655"/>
            <a:ext cx="6981858" cy="2198968"/>
          </a:xfrm>
          <a:prstGeom prst="rect">
            <a:avLst/>
          </a:prstGeom>
        </p:spPr>
      </p:pic>
    </p:spTree>
    <p:extLst>
      <p:ext uri="{BB962C8B-B14F-4D97-AF65-F5344CB8AC3E}">
        <p14:creationId xmlns:p14="http://schemas.microsoft.com/office/powerpoint/2010/main" val="1495440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Another Try </a:t>
            </a:r>
            <a:r>
              <a:rPr lang="en-US" sz="2000" b="0" dirty="0" smtClean="0">
                <a:latin typeface="Times New Roman" panose="02020603050405020304" pitchFamily="18" charset="0"/>
                <a:ea typeface="ＭＳ Ｐゴシック" charset="0"/>
              </a:rPr>
              <a:t>(1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lvl="0" indent="0" eaLnBrk="0" fontAlgn="base" hangingPunct="0">
              <a:spcAft>
                <a:spcPct val="0"/>
              </a:spcAft>
              <a:buNone/>
              <a:defRPr/>
            </a:pPr>
            <a:r>
              <a:rPr lang="en-US" sz="2400" b="1" kern="1200" dirty="0" smtClean="0">
                <a:solidFill>
                  <a:srgbClr val="000000"/>
                </a:solidFill>
                <a:latin typeface="Arial (Body)"/>
                <a:ea typeface="ＭＳ Ｐゴシック" charset="0"/>
                <a:cs typeface="Arial" charset="0"/>
              </a:rPr>
              <a:t>Protocol ap2.0: </a:t>
            </a:r>
            <a:r>
              <a:rPr lang="en-US" sz="2400" kern="1200" dirty="0" smtClean="0">
                <a:solidFill>
                  <a:srgbClr val="000000"/>
                </a:solidFill>
                <a:latin typeface="Arial (Body)"/>
                <a:ea typeface="ＭＳ Ｐゴシック" charset="0"/>
                <a:cs typeface="Arial" charset="0"/>
              </a:rPr>
              <a:t>Alice says “I am Alice” in an I</a:t>
            </a:r>
            <a:r>
              <a:rPr lang="en-US" sz="100" kern="1200" dirty="0" smtClean="0">
                <a:solidFill>
                  <a:srgbClr val="000000"/>
                </a:solidFill>
                <a:latin typeface="Arial (Body)"/>
                <a:ea typeface="ＭＳ Ｐゴシック" charset="0"/>
                <a:cs typeface="Arial" charset="0"/>
              </a:rPr>
              <a:t> </a:t>
            </a:r>
            <a:r>
              <a:rPr lang="en-US" sz="2400" kern="1200" dirty="0" smtClean="0">
                <a:solidFill>
                  <a:srgbClr val="000000"/>
                </a:solidFill>
                <a:latin typeface="Arial (Body)"/>
                <a:ea typeface="ＭＳ Ｐゴシック" charset="0"/>
                <a:cs typeface="Arial" charset="0"/>
              </a:rPr>
              <a:t>P packet containing her source I</a:t>
            </a:r>
            <a:r>
              <a:rPr lang="en-US" sz="100" kern="1200" dirty="0" smtClean="0">
                <a:solidFill>
                  <a:srgbClr val="000000"/>
                </a:solidFill>
                <a:latin typeface="Arial (Body)"/>
                <a:ea typeface="ＭＳ Ｐゴシック" charset="0"/>
                <a:cs typeface="Arial" charset="0"/>
              </a:rPr>
              <a:t> </a:t>
            </a:r>
            <a:r>
              <a:rPr lang="en-US" sz="2400" kern="1200" dirty="0" smtClean="0">
                <a:solidFill>
                  <a:srgbClr val="000000"/>
                </a:solidFill>
                <a:latin typeface="Arial (Body)"/>
                <a:ea typeface="ＭＳ Ｐゴシック" charset="0"/>
                <a:cs typeface="Arial" charset="0"/>
              </a:rPr>
              <a:t>P address</a:t>
            </a:r>
            <a:endParaRPr lang="en-US" sz="2400" kern="1200" dirty="0">
              <a:solidFill>
                <a:srgbClr val="000000"/>
              </a:solidFill>
              <a:latin typeface="Arial (Body)"/>
              <a:ea typeface="ＭＳ Ｐゴシック" charset="0"/>
              <a:cs typeface="Arial" charset="0"/>
            </a:endParaRPr>
          </a:p>
        </p:txBody>
      </p:sp>
      <p:pic>
        <p:nvPicPr>
          <p:cNvPr id="22" name="Picture 21" descr="From Alice to Bob, Alice’s I P address, I am Alice. Below, is Trudy. Failure scenario?"/>
          <p:cNvPicPr>
            <a:picLocks noChangeAspect="1"/>
          </p:cNvPicPr>
          <p:nvPr/>
        </p:nvPicPr>
        <p:blipFill>
          <a:blip r:embed="rId2"/>
          <a:stretch>
            <a:fillRect/>
          </a:stretch>
        </p:blipFill>
        <p:spPr>
          <a:xfrm>
            <a:off x="1242864" y="3047127"/>
            <a:ext cx="6658271" cy="2298632"/>
          </a:xfrm>
          <a:prstGeom prst="rect">
            <a:avLst/>
          </a:prstGeom>
        </p:spPr>
      </p:pic>
    </p:spTree>
    <p:extLst>
      <p:ext uri="{BB962C8B-B14F-4D97-AF65-F5344CB8AC3E}">
        <p14:creationId xmlns:p14="http://schemas.microsoft.com/office/powerpoint/2010/main" val="217054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Another Try </a:t>
            </a:r>
            <a:r>
              <a:rPr lang="en-US" sz="2000" b="0" dirty="0" smtClean="0">
                <a:latin typeface="Times New Roman" panose="02020603050405020304" pitchFamily="18" charset="0"/>
                <a:ea typeface="ＭＳ Ｐゴシック" charset="0"/>
              </a:rPr>
              <a:t>(2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lvl="0" indent="0" eaLnBrk="0" fontAlgn="base" hangingPunct="0">
              <a:spcAft>
                <a:spcPct val="0"/>
              </a:spcAft>
              <a:buNone/>
              <a:defRPr/>
            </a:pPr>
            <a:r>
              <a:rPr lang="en-US" sz="2400" b="1" kern="1200" dirty="0">
                <a:solidFill>
                  <a:srgbClr val="000000"/>
                </a:solidFill>
                <a:latin typeface="Arial (Body)"/>
                <a:ea typeface="ＭＳ Ｐゴシック" charset="0"/>
                <a:cs typeface="Arial" charset="0"/>
              </a:rPr>
              <a:t>Protocol ap2.0: </a:t>
            </a:r>
            <a:r>
              <a:rPr lang="en-US" sz="2400" kern="1200" dirty="0">
                <a:solidFill>
                  <a:srgbClr val="000000"/>
                </a:solidFill>
                <a:latin typeface="Arial (Body)"/>
                <a:ea typeface="ＭＳ Ｐゴシック" charset="0"/>
                <a:cs typeface="Arial" charset="0"/>
              </a:rPr>
              <a:t>Alice says “I am Alice” in an I</a:t>
            </a:r>
            <a:r>
              <a:rPr lang="en-US" sz="100" kern="1200" dirty="0">
                <a:solidFill>
                  <a:srgbClr val="000000"/>
                </a:solidFill>
                <a:latin typeface="Arial (Body)"/>
                <a:ea typeface="ＭＳ Ｐゴシック" charset="0"/>
                <a:cs typeface="Arial" charset="0"/>
              </a:rPr>
              <a:t> </a:t>
            </a:r>
            <a:r>
              <a:rPr lang="en-US" sz="2400" kern="1200" dirty="0">
                <a:solidFill>
                  <a:srgbClr val="000000"/>
                </a:solidFill>
                <a:latin typeface="Arial (Body)"/>
                <a:ea typeface="ＭＳ Ｐゴシック" charset="0"/>
                <a:cs typeface="Arial" charset="0"/>
              </a:rPr>
              <a:t>P packet containing her source I</a:t>
            </a:r>
            <a:r>
              <a:rPr lang="en-US" sz="100" kern="1200" dirty="0">
                <a:solidFill>
                  <a:srgbClr val="000000"/>
                </a:solidFill>
                <a:latin typeface="Arial (Body)"/>
                <a:ea typeface="ＭＳ Ｐゴシック" charset="0"/>
                <a:cs typeface="Arial" charset="0"/>
              </a:rPr>
              <a:t> </a:t>
            </a:r>
            <a:r>
              <a:rPr lang="en-US" sz="2400" kern="1200" dirty="0">
                <a:solidFill>
                  <a:srgbClr val="000000"/>
                </a:solidFill>
                <a:latin typeface="Arial (Body)"/>
                <a:ea typeface="ＭＳ Ｐゴシック" charset="0"/>
                <a:cs typeface="Arial" charset="0"/>
              </a:rPr>
              <a:t>P address</a:t>
            </a:r>
          </a:p>
        </p:txBody>
      </p:sp>
      <p:pic>
        <p:nvPicPr>
          <p:cNvPr id="4" name="Picture 3" descr="Alice is next to Bob. Below is Trudy. From Trudy to Bob, Alice’s I P address, I am Alice. Trudy can create a packet, spoofing, Alice’s address."/>
          <p:cNvPicPr>
            <a:picLocks noChangeAspect="1"/>
          </p:cNvPicPr>
          <p:nvPr/>
        </p:nvPicPr>
        <p:blipFill>
          <a:blip r:embed="rId2"/>
          <a:stretch>
            <a:fillRect/>
          </a:stretch>
        </p:blipFill>
        <p:spPr>
          <a:xfrm>
            <a:off x="989099" y="3333843"/>
            <a:ext cx="7165802" cy="2149741"/>
          </a:xfrm>
          <a:prstGeom prst="rect">
            <a:avLst/>
          </a:prstGeom>
        </p:spPr>
      </p:pic>
    </p:spTree>
    <p:extLst>
      <p:ext uri="{BB962C8B-B14F-4D97-AF65-F5344CB8AC3E}">
        <p14:creationId xmlns:p14="http://schemas.microsoft.com/office/powerpoint/2010/main" val="246316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Another Try </a:t>
            </a:r>
            <a:r>
              <a:rPr lang="en-US" sz="2000" b="0" dirty="0" smtClean="0">
                <a:latin typeface="Times New Roman" panose="02020603050405020304" pitchFamily="18" charset="0"/>
                <a:ea typeface="ＭＳ Ｐゴシック" charset="0"/>
              </a:rPr>
              <a:t>(3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indent="0">
              <a:buNone/>
              <a:defRPr/>
            </a:pPr>
            <a:r>
              <a:rPr lang="en-US" sz="2400" b="1" kern="1200" dirty="0" smtClean="0">
                <a:solidFill>
                  <a:srgbClr val="000000"/>
                </a:solidFill>
                <a:latin typeface="+mn-lt"/>
                <a:ea typeface="ＭＳ Ｐゴシック" charset="0"/>
                <a:cs typeface="Arial" charset="0"/>
              </a:rPr>
              <a:t>Protocol ap3.0: </a:t>
            </a:r>
            <a:r>
              <a:rPr lang="en-US" sz="2400" dirty="0" smtClean="0">
                <a:latin typeface="+mn-lt"/>
              </a:rPr>
              <a:t>Alice says “I am Alice” and sends her secret password to “prove” it.</a:t>
            </a:r>
            <a:endParaRPr lang="en-US" sz="2400" dirty="0">
              <a:latin typeface="+mn-lt"/>
            </a:endParaRPr>
          </a:p>
        </p:txBody>
      </p:sp>
      <p:pic>
        <p:nvPicPr>
          <p:cNvPr id="5" name="Picture 4" descr="Alice and Bob are next to each other. Trudy is below. From Alice to Bob, Alice’s I P address, Alice’s password, I’m Alice. From Bob to Alice, Alice’s I P address, O K. Failure scenario?"/>
          <p:cNvPicPr>
            <a:picLocks noChangeAspect="1"/>
          </p:cNvPicPr>
          <p:nvPr/>
        </p:nvPicPr>
        <p:blipFill>
          <a:blip r:embed="rId2"/>
          <a:stretch>
            <a:fillRect/>
          </a:stretch>
        </p:blipFill>
        <p:spPr>
          <a:xfrm>
            <a:off x="930973" y="3018755"/>
            <a:ext cx="7282054" cy="2779169"/>
          </a:xfrm>
          <a:prstGeom prst="rect">
            <a:avLst/>
          </a:prstGeom>
        </p:spPr>
      </p:pic>
    </p:spTree>
    <p:extLst>
      <p:ext uri="{BB962C8B-B14F-4D97-AF65-F5344CB8AC3E}">
        <p14:creationId xmlns:p14="http://schemas.microsoft.com/office/powerpoint/2010/main" val="264932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Another Try </a:t>
            </a:r>
            <a:r>
              <a:rPr lang="en-US" sz="2000" b="0" dirty="0" smtClean="0">
                <a:latin typeface="Times New Roman" panose="02020603050405020304" pitchFamily="18" charset="0"/>
                <a:ea typeface="ＭＳ Ｐゴシック" charset="0"/>
              </a:rPr>
              <a:t>(4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indent="0">
              <a:buNone/>
              <a:defRPr/>
            </a:pPr>
            <a:r>
              <a:rPr lang="en-US" sz="2400" b="1" kern="1200" dirty="0" smtClean="0">
                <a:solidFill>
                  <a:srgbClr val="000000"/>
                </a:solidFill>
                <a:latin typeface="+mn-lt"/>
                <a:ea typeface="ＭＳ Ｐゴシック" charset="0"/>
                <a:cs typeface="Arial" charset="0"/>
              </a:rPr>
              <a:t>Protocol ap3.0: </a:t>
            </a:r>
            <a:r>
              <a:rPr lang="en-US" sz="2400" dirty="0" smtClean="0">
                <a:latin typeface="+mn-lt"/>
              </a:rPr>
              <a:t>Alice says “I am Alice” and sends her secret password to “prove” it.</a:t>
            </a:r>
            <a:endParaRPr lang="en-US" sz="2400" dirty="0">
              <a:latin typeface="+mn-lt"/>
            </a:endParaRPr>
          </a:p>
        </p:txBody>
      </p:sp>
      <p:pic>
        <p:nvPicPr>
          <p:cNvPr id="4" name="Picture 3" descr="Playback attack, Trudy records Alice’s packet and later plays it back to Bob. Alice and Bob are next to each other. Trudy is below. Form Alice to Bob, Alice’s I P address, Alice’s password, I’m Alice. From Alice’s I P address to Trudy, a packet. From Trudy to Bob, Alice’s I P address, Alice’s password, I’m Alice. From Bob to Trudy, Alice’s I P address, O K. "/>
          <p:cNvPicPr>
            <a:picLocks noChangeAspect="1"/>
          </p:cNvPicPr>
          <p:nvPr/>
        </p:nvPicPr>
        <p:blipFill>
          <a:blip r:embed="rId2"/>
          <a:stretch>
            <a:fillRect/>
          </a:stretch>
        </p:blipFill>
        <p:spPr>
          <a:xfrm>
            <a:off x="880587" y="3046807"/>
            <a:ext cx="7382827" cy="2779169"/>
          </a:xfrm>
          <a:prstGeom prst="rect">
            <a:avLst/>
          </a:prstGeom>
        </p:spPr>
      </p:pic>
    </p:spTree>
    <p:extLst>
      <p:ext uri="{BB962C8B-B14F-4D97-AF65-F5344CB8AC3E}">
        <p14:creationId xmlns:p14="http://schemas.microsoft.com/office/powerpoint/2010/main" val="142111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Yet Another Try </a:t>
            </a:r>
            <a:r>
              <a:rPr lang="en-US" sz="2000" b="0" dirty="0" smtClean="0">
                <a:latin typeface="Times New Roman" panose="02020603050405020304" pitchFamily="18" charset="0"/>
                <a:ea typeface="ＭＳ Ｐゴシック" charset="0"/>
              </a:rPr>
              <a:t>(1 of 3)</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lvl="0" indent="0" eaLnBrk="0" fontAlgn="base" hangingPunct="0">
              <a:spcAft>
                <a:spcPct val="0"/>
              </a:spcAft>
              <a:buNone/>
              <a:defRPr/>
            </a:pPr>
            <a:r>
              <a:rPr lang="en-US" sz="2400" b="1" kern="1200" dirty="0">
                <a:solidFill>
                  <a:srgbClr val="000000"/>
                </a:solidFill>
                <a:latin typeface="+mn-lt"/>
                <a:ea typeface="ＭＳ Ｐゴシック" charset="0"/>
                <a:cs typeface="+mn-cs"/>
              </a:rPr>
              <a:t>Protocol ap3.1</a:t>
            </a:r>
            <a:r>
              <a:rPr lang="en-US" sz="2400" b="1" kern="1200" dirty="0" smtClean="0">
                <a:solidFill>
                  <a:srgbClr val="000000"/>
                </a:solidFill>
                <a:latin typeface="+mn-lt"/>
                <a:ea typeface="ＭＳ Ｐゴシック" charset="0"/>
                <a:cs typeface="+mn-cs"/>
              </a:rPr>
              <a:t>: </a:t>
            </a:r>
            <a:r>
              <a:rPr lang="en-US" sz="2400" kern="1200" dirty="0" smtClean="0">
                <a:solidFill>
                  <a:srgbClr val="000000"/>
                </a:solidFill>
                <a:latin typeface="+mn-lt"/>
                <a:ea typeface="ＭＳ Ｐゴシック" charset="0"/>
                <a:cs typeface="+mn-cs"/>
              </a:rPr>
              <a:t>Alice </a:t>
            </a:r>
            <a:r>
              <a:rPr lang="en-US" sz="2400" kern="1200" dirty="0">
                <a:solidFill>
                  <a:srgbClr val="000000"/>
                </a:solidFill>
                <a:latin typeface="+mn-lt"/>
                <a:ea typeface="ＭＳ Ｐゴシック" charset="0"/>
                <a:cs typeface="+mn-cs"/>
              </a:rPr>
              <a:t>says </a:t>
            </a:r>
            <a:r>
              <a:rPr lang="en-US" sz="2400" kern="1200" dirty="0" smtClean="0">
                <a:solidFill>
                  <a:srgbClr val="000000"/>
                </a:solidFill>
                <a:latin typeface="+mn-lt"/>
                <a:ea typeface="ＭＳ Ｐゴシック" charset="0"/>
                <a:cs typeface="+mn-cs"/>
              </a:rPr>
              <a:t>“I </a:t>
            </a:r>
            <a:r>
              <a:rPr lang="en-US" sz="2400" kern="1200" dirty="0">
                <a:solidFill>
                  <a:srgbClr val="000000"/>
                </a:solidFill>
                <a:latin typeface="+mn-lt"/>
                <a:ea typeface="ＭＳ Ｐゴシック" charset="0"/>
                <a:cs typeface="+mn-cs"/>
              </a:rPr>
              <a:t>am </a:t>
            </a:r>
            <a:r>
              <a:rPr lang="en-US" sz="2400" kern="1200" dirty="0" smtClean="0">
                <a:solidFill>
                  <a:srgbClr val="000000"/>
                </a:solidFill>
                <a:latin typeface="+mn-lt"/>
                <a:ea typeface="ＭＳ Ｐゴシック" charset="0"/>
                <a:cs typeface="+mn-cs"/>
              </a:rPr>
              <a:t>Alice” </a:t>
            </a:r>
            <a:r>
              <a:rPr lang="en-US" sz="2400" kern="1200" dirty="0">
                <a:solidFill>
                  <a:srgbClr val="000000"/>
                </a:solidFill>
                <a:latin typeface="+mn-lt"/>
                <a:ea typeface="ＭＳ Ｐゴシック" charset="0"/>
                <a:cs typeface="+mn-cs"/>
              </a:rPr>
              <a:t>and sends </a:t>
            </a:r>
            <a:r>
              <a:rPr lang="en-US" sz="2400" kern="1200" dirty="0" smtClean="0">
                <a:solidFill>
                  <a:srgbClr val="000000"/>
                </a:solidFill>
                <a:latin typeface="+mn-lt"/>
                <a:ea typeface="ＭＳ Ｐゴシック" charset="0"/>
                <a:cs typeface="+mn-cs"/>
              </a:rPr>
              <a:t>her </a:t>
            </a:r>
            <a:r>
              <a:rPr lang="en-US" sz="2400" b="1" kern="1200" dirty="0" smtClean="0">
                <a:solidFill>
                  <a:srgbClr val="000000"/>
                </a:solidFill>
                <a:latin typeface="+mn-lt"/>
                <a:ea typeface="ＭＳ Ｐゴシック" charset="0"/>
                <a:cs typeface="+mn-cs"/>
              </a:rPr>
              <a:t>encrypted</a:t>
            </a:r>
            <a:r>
              <a:rPr lang="en-US" sz="2400" kern="1200" dirty="0" smtClean="0">
                <a:solidFill>
                  <a:srgbClr val="000000"/>
                </a:solidFill>
                <a:latin typeface="+mn-lt"/>
                <a:ea typeface="ＭＳ Ｐゴシック" charset="0"/>
                <a:cs typeface="+mn-cs"/>
              </a:rPr>
              <a:t> </a:t>
            </a:r>
            <a:r>
              <a:rPr lang="en-US" sz="2400" kern="1200" dirty="0">
                <a:solidFill>
                  <a:srgbClr val="000000"/>
                </a:solidFill>
                <a:latin typeface="+mn-lt"/>
                <a:ea typeface="ＭＳ Ｐゴシック" charset="0"/>
                <a:cs typeface="+mn-cs"/>
              </a:rPr>
              <a:t>secret password to </a:t>
            </a:r>
            <a:r>
              <a:rPr lang="en-US" sz="2400" kern="1200" dirty="0" smtClean="0">
                <a:solidFill>
                  <a:srgbClr val="000000"/>
                </a:solidFill>
                <a:latin typeface="+mn-lt"/>
                <a:ea typeface="ＭＳ Ｐゴシック" charset="0"/>
                <a:cs typeface="+mn-cs"/>
              </a:rPr>
              <a:t>“prove” </a:t>
            </a:r>
            <a:r>
              <a:rPr lang="en-US" sz="2400" kern="1200" dirty="0">
                <a:solidFill>
                  <a:srgbClr val="000000"/>
                </a:solidFill>
                <a:latin typeface="+mn-lt"/>
                <a:ea typeface="ＭＳ Ｐゴシック" charset="0"/>
                <a:cs typeface="+mn-cs"/>
              </a:rPr>
              <a:t>it</a:t>
            </a:r>
            <a:r>
              <a:rPr lang="en-US" sz="2400" kern="1200" dirty="0" smtClean="0">
                <a:solidFill>
                  <a:srgbClr val="000000"/>
                </a:solidFill>
                <a:latin typeface="+mn-lt"/>
                <a:ea typeface="ＭＳ Ｐゴシック" charset="0"/>
                <a:cs typeface="+mn-cs"/>
              </a:rPr>
              <a:t>.</a:t>
            </a:r>
            <a:endParaRPr lang="en-US" sz="2400" kern="1200" dirty="0">
              <a:solidFill>
                <a:srgbClr val="000000"/>
              </a:solidFill>
              <a:latin typeface="+mn-lt"/>
              <a:ea typeface="ＭＳ Ｐゴシック" charset="0"/>
              <a:cs typeface="+mn-cs"/>
            </a:endParaRPr>
          </a:p>
        </p:txBody>
      </p:sp>
      <p:pic>
        <p:nvPicPr>
          <p:cNvPr id="6" name="Picture 5" descr="Alice and Bob are next to each other. Trudy is below. From Alice to Bob, Alice’s I P address, Alice’s password, I’m Alice. From Bob to Alice, Alice’s I P address, O K. Failure scenario?"/>
          <p:cNvPicPr>
            <a:picLocks noChangeAspect="1"/>
          </p:cNvPicPr>
          <p:nvPr/>
        </p:nvPicPr>
        <p:blipFill>
          <a:blip r:embed="rId2"/>
          <a:stretch>
            <a:fillRect/>
          </a:stretch>
        </p:blipFill>
        <p:spPr>
          <a:xfrm>
            <a:off x="930973" y="3005482"/>
            <a:ext cx="7282054" cy="2779169"/>
          </a:xfrm>
          <a:prstGeom prst="rect">
            <a:avLst/>
          </a:prstGeom>
        </p:spPr>
      </p:pic>
    </p:spTree>
    <p:extLst>
      <p:ext uri="{BB962C8B-B14F-4D97-AF65-F5344CB8AC3E}">
        <p14:creationId xmlns:p14="http://schemas.microsoft.com/office/powerpoint/2010/main" val="2485319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Yet Another Try </a:t>
            </a:r>
            <a:r>
              <a:rPr lang="en-US" sz="2000" b="0" dirty="0" smtClean="0">
                <a:latin typeface="Times New Roman" panose="02020603050405020304" pitchFamily="18" charset="0"/>
                <a:ea typeface="ＭＳ Ｐゴシック" charset="0"/>
              </a:rPr>
              <a:t>(2 of 3)</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lvl="0" indent="0" eaLnBrk="0" fontAlgn="base" hangingPunct="0">
              <a:spcAft>
                <a:spcPct val="0"/>
              </a:spcAft>
              <a:buNone/>
              <a:defRPr/>
            </a:pPr>
            <a:r>
              <a:rPr lang="en-US" sz="2400" b="1" kern="1200" dirty="0">
                <a:solidFill>
                  <a:srgbClr val="000000"/>
                </a:solidFill>
                <a:latin typeface="+mn-lt"/>
                <a:ea typeface="ＭＳ Ｐゴシック" charset="0"/>
                <a:cs typeface="+mn-cs"/>
              </a:rPr>
              <a:t>Protocol ap3.1</a:t>
            </a:r>
            <a:r>
              <a:rPr lang="en-US" sz="2400" b="1" kern="1200" dirty="0" smtClean="0">
                <a:solidFill>
                  <a:srgbClr val="000000"/>
                </a:solidFill>
                <a:latin typeface="+mn-lt"/>
                <a:ea typeface="ＭＳ Ｐゴシック" charset="0"/>
                <a:cs typeface="+mn-cs"/>
              </a:rPr>
              <a:t>: </a:t>
            </a:r>
            <a:r>
              <a:rPr lang="en-US" sz="2400" kern="1200" dirty="0" smtClean="0">
                <a:solidFill>
                  <a:srgbClr val="000000"/>
                </a:solidFill>
                <a:latin typeface="+mn-lt"/>
                <a:ea typeface="ＭＳ Ｐゴシック" charset="0"/>
                <a:cs typeface="+mn-cs"/>
              </a:rPr>
              <a:t>Alice </a:t>
            </a:r>
            <a:r>
              <a:rPr lang="en-US" sz="2400" kern="1200" dirty="0">
                <a:solidFill>
                  <a:srgbClr val="000000"/>
                </a:solidFill>
                <a:latin typeface="+mn-lt"/>
                <a:ea typeface="ＭＳ Ｐゴシック" charset="0"/>
                <a:cs typeface="+mn-cs"/>
              </a:rPr>
              <a:t>says </a:t>
            </a:r>
            <a:r>
              <a:rPr lang="en-US" sz="2400" kern="1200" dirty="0" smtClean="0">
                <a:solidFill>
                  <a:srgbClr val="000000"/>
                </a:solidFill>
                <a:latin typeface="+mn-lt"/>
                <a:ea typeface="ＭＳ Ｐゴシック" charset="0"/>
                <a:cs typeface="+mn-cs"/>
              </a:rPr>
              <a:t>“I </a:t>
            </a:r>
            <a:r>
              <a:rPr lang="en-US" sz="2400" kern="1200" dirty="0">
                <a:solidFill>
                  <a:srgbClr val="000000"/>
                </a:solidFill>
                <a:latin typeface="+mn-lt"/>
                <a:ea typeface="ＭＳ Ｐゴシック" charset="0"/>
                <a:cs typeface="+mn-cs"/>
              </a:rPr>
              <a:t>am </a:t>
            </a:r>
            <a:r>
              <a:rPr lang="en-US" sz="2400" kern="1200" dirty="0" smtClean="0">
                <a:solidFill>
                  <a:srgbClr val="000000"/>
                </a:solidFill>
                <a:latin typeface="+mn-lt"/>
                <a:ea typeface="ＭＳ Ｐゴシック" charset="0"/>
                <a:cs typeface="+mn-cs"/>
              </a:rPr>
              <a:t>Alice” </a:t>
            </a:r>
            <a:r>
              <a:rPr lang="en-US" sz="2400" kern="1200" dirty="0">
                <a:solidFill>
                  <a:srgbClr val="000000"/>
                </a:solidFill>
                <a:latin typeface="+mn-lt"/>
                <a:ea typeface="ＭＳ Ｐゴシック" charset="0"/>
                <a:cs typeface="+mn-cs"/>
              </a:rPr>
              <a:t>and sends </a:t>
            </a:r>
            <a:r>
              <a:rPr lang="en-US" sz="2400" kern="1200" dirty="0" smtClean="0">
                <a:solidFill>
                  <a:srgbClr val="000000"/>
                </a:solidFill>
                <a:latin typeface="+mn-lt"/>
                <a:ea typeface="ＭＳ Ｐゴシック" charset="0"/>
                <a:cs typeface="+mn-cs"/>
              </a:rPr>
              <a:t>her </a:t>
            </a:r>
            <a:r>
              <a:rPr lang="en-US" sz="2400" b="1" kern="1200" dirty="0" smtClean="0">
                <a:solidFill>
                  <a:srgbClr val="000000"/>
                </a:solidFill>
                <a:latin typeface="+mn-lt"/>
                <a:ea typeface="ＭＳ Ｐゴシック" charset="0"/>
                <a:cs typeface="+mn-cs"/>
              </a:rPr>
              <a:t>encrypted</a:t>
            </a:r>
            <a:r>
              <a:rPr lang="en-US" sz="2400" kern="1200" dirty="0" smtClean="0">
                <a:solidFill>
                  <a:srgbClr val="000000"/>
                </a:solidFill>
                <a:latin typeface="+mn-lt"/>
                <a:ea typeface="ＭＳ Ｐゴシック" charset="0"/>
                <a:cs typeface="+mn-cs"/>
              </a:rPr>
              <a:t> </a:t>
            </a:r>
            <a:r>
              <a:rPr lang="en-US" sz="2400" kern="1200" dirty="0">
                <a:solidFill>
                  <a:srgbClr val="000000"/>
                </a:solidFill>
                <a:latin typeface="+mn-lt"/>
                <a:ea typeface="ＭＳ Ｐゴシック" charset="0"/>
                <a:cs typeface="+mn-cs"/>
              </a:rPr>
              <a:t>secret password to </a:t>
            </a:r>
            <a:r>
              <a:rPr lang="en-US" sz="2400" kern="1200" dirty="0" smtClean="0">
                <a:solidFill>
                  <a:srgbClr val="000000"/>
                </a:solidFill>
                <a:latin typeface="+mn-lt"/>
                <a:ea typeface="ＭＳ Ｐゴシック" charset="0"/>
                <a:cs typeface="+mn-cs"/>
              </a:rPr>
              <a:t>“prove” </a:t>
            </a:r>
            <a:r>
              <a:rPr lang="en-US" sz="2400" kern="1200" dirty="0">
                <a:solidFill>
                  <a:srgbClr val="000000"/>
                </a:solidFill>
                <a:latin typeface="+mn-lt"/>
                <a:ea typeface="ＭＳ Ｐゴシック" charset="0"/>
                <a:cs typeface="+mn-cs"/>
              </a:rPr>
              <a:t>it</a:t>
            </a:r>
            <a:r>
              <a:rPr lang="en-US" sz="2400" kern="1200" dirty="0" smtClean="0">
                <a:solidFill>
                  <a:srgbClr val="000000"/>
                </a:solidFill>
                <a:latin typeface="+mn-lt"/>
                <a:ea typeface="ＭＳ Ｐゴシック" charset="0"/>
                <a:cs typeface="+mn-cs"/>
              </a:rPr>
              <a:t>.</a:t>
            </a:r>
            <a:endParaRPr lang="en-US" sz="2400" kern="1200" dirty="0">
              <a:solidFill>
                <a:srgbClr val="000000"/>
              </a:solidFill>
              <a:latin typeface="+mn-lt"/>
              <a:ea typeface="ＭＳ Ｐゴシック" charset="0"/>
              <a:cs typeface="+mn-cs"/>
            </a:endParaRPr>
          </a:p>
        </p:txBody>
      </p:sp>
      <p:pic>
        <p:nvPicPr>
          <p:cNvPr id="4" name="Picture 3" descr="Record and playback still works. Alice and Bob are next to each other. Trudy is below. Form Alice to Bob, Alice’s I P address, encrypted password, I’m Alice. From Alice’s I P address to Trudy, a packet. From Trudy to Bob, Alice’s I P address, encrypted password, I’m Alice. From Bob to Trudy, Alice’s I P address, O K. "/>
          <p:cNvPicPr>
            <a:picLocks noChangeAspect="1"/>
          </p:cNvPicPr>
          <p:nvPr/>
        </p:nvPicPr>
        <p:blipFill rotWithShape="1">
          <a:blip r:embed="rId2"/>
          <a:srcRect r="20892"/>
          <a:stretch/>
        </p:blipFill>
        <p:spPr>
          <a:xfrm>
            <a:off x="1137688" y="3032513"/>
            <a:ext cx="5433594" cy="2751652"/>
          </a:xfrm>
          <a:prstGeom prst="rect">
            <a:avLst/>
          </a:prstGeom>
        </p:spPr>
      </p:pic>
      <p:sp>
        <p:nvSpPr>
          <p:cNvPr id="5" name="Text Placeholder 4"/>
          <p:cNvSpPr>
            <a:spLocks noGrp="1"/>
          </p:cNvSpPr>
          <p:nvPr>
            <p:ph type="body" idx="2"/>
          </p:nvPr>
        </p:nvSpPr>
        <p:spPr>
          <a:xfrm>
            <a:off x="6571282" y="3164876"/>
            <a:ext cx="2007030" cy="1432312"/>
          </a:xfrm>
        </p:spPr>
        <p:txBody>
          <a:bodyPr/>
          <a:lstStyle/>
          <a:p>
            <a:pPr marL="0" indent="0" algn="ctr">
              <a:buNone/>
              <a:defRPr/>
            </a:pPr>
            <a:r>
              <a:rPr lang="en-US" sz="2200" dirty="0">
                <a:solidFill>
                  <a:schemeClr val="tx1"/>
                </a:solidFill>
                <a:latin typeface="+mn-lt"/>
                <a:cs typeface="Arial" charset="0"/>
              </a:rPr>
              <a:t>r</a:t>
            </a:r>
            <a:r>
              <a:rPr lang="en-US" sz="2200" dirty="0" smtClean="0">
                <a:solidFill>
                  <a:schemeClr val="tx1"/>
                </a:solidFill>
                <a:latin typeface="+mn-lt"/>
                <a:cs typeface="Arial" charset="0"/>
              </a:rPr>
              <a:t>ecord and playback </a:t>
            </a:r>
            <a:r>
              <a:rPr lang="en-US" sz="2200" b="1" dirty="0" smtClean="0">
                <a:solidFill>
                  <a:schemeClr val="tx1"/>
                </a:solidFill>
                <a:latin typeface="+mn-lt"/>
                <a:cs typeface="Arial" charset="0"/>
              </a:rPr>
              <a:t>still</a:t>
            </a:r>
            <a:r>
              <a:rPr lang="en-US" sz="2200" dirty="0" smtClean="0">
                <a:solidFill>
                  <a:schemeClr val="tx1"/>
                </a:solidFill>
                <a:latin typeface="+mn-lt"/>
                <a:cs typeface="Arial" charset="0"/>
              </a:rPr>
              <a:t> </a:t>
            </a:r>
            <a:r>
              <a:rPr lang="en-US" sz="2200" dirty="0">
                <a:solidFill>
                  <a:schemeClr val="tx1"/>
                </a:solidFill>
                <a:latin typeface="+mn-lt"/>
                <a:cs typeface="Arial" charset="0"/>
              </a:rPr>
              <a:t>works</a:t>
            </a:r>
            <a:r>
              <a:rPr lang="en-US" sz="2200" dirty="0" smtClean="0">
                <a:solidFill>
                  <a:schemeClr val="tx1"/>
                </a:solidFill>
                <a:latin typeface="+mn-lt"/>
                <a:cs typeface="Arial" charset="0"/>
              </a:rPr>
              <a:t>!</a:t>
            </a:r>
            <a:endParaRPr lang="en-US" sz="2200" dirty="0">
              <a:solidFill>
                <a:schemeClr val="tx1"/>
              </a:solidFill>
              <a:latin typeface="+mn-lt"/>
              <a:cs typeface="Arial" charset="0"/>
            </a:endParaRPr>
          </a:p>
        </p:txBody>
      </p:sp>
    </p:spTree>
    <p:extLst>
      <p:ext uri="{BB962C8B-B14F-4D97-AF65-F5344CB8AC3E}">
        <p14:creationId xmlns:p14="http://schemas.microsoft.com/office/powerpoint/2010/main" val="486404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Authentication: Yet Another Try </a:t>
            </a:r>
            <a:r>
              <a:rPr lang="en-US" sz="2000" b="0" dirty="0" smtClean="0">
                <a:latin typeface="Times New Roman" panose="02020603050405020304" pitchFamily="18" charset="0"/>
                <a:ea typeface="ＭＳ Ｐゴシック" charset="0"/>
              </a:rPr>
              <a:t>(3 of 3)</a:t>
            </a:r>
            <a:endParaRPr lang="en-US" sz="2000" b="0" dirty="0">
              <a:latin typeface="Times New Roman" panose="02020603050405020304" pitchFamily="18" charset="0"/>
              <a:ea typeface="ＭＳ Ｐゴシック" charset="0"/>
            </a:endParaRPr>
          </a:p>
        </p:txBody>
      </p:sp>
      <p:sp>
        <p:nvSpPr>
          <p:cNvPr id="11" name="Text Placeholder 10"/>
          <p:cNvSpPr>
            <a:spLocks noGrp="1"/>
          </p:cNvSpPr>
          <p:nvPr>
            <p:ph idx="1"/>
          </p:nvPr>
        </p:nvSpPr>
        <p:spPr>
          <a:xfrm>
            <a:off x="457200" y="1600199"/>
            <a:ext cx="8229600" cy="1894115"/>
          </a:xfrm>
        </p:spPr>
        <p:txBody>
          <a:bodyPr/>
          <a:lstStyle/>
          <a:p>
            <a:pPr marL="0" indent="0">
              <a:buNone/>
            </a:pPr>
            <a:r>
              <a:rPr lang="en-US" sz="2200" b="1" dirty="0">
                <a:solidFill>
                  <a:schemeClr val="tx1"/>
                </a:solidFill>
                <a:latin typeface="+mn-lt"/>
              </a:rPr>
              <a:t>Goal: </a:t>
            </a:r>
            <a:r>
              <a:rPr lang="en-US" sz="2200" dirty="0">
                <a:latin typeface="+mn-lt"/>
              </a:rPr>
              <a:t>avoid playback attack</a:t>
            </a:r>
          </a:p>
          <a:p>
            <a:pPr marL="0" indent="0">
              <a:buNone/>
            </a:pPr>
            <a:r>
              <a:rPr lang="en-US" sz="2200" b="1" dirty="0">
                <a:solidFill>
                  <a:schemeClr val="tx1"/>
                </a:solidFill>
                <a:latin typeface="+mn-lt"/>
              </a:rPr>
              <a:t>nonce: </a:t>
            </a:r>
            <a:r>
              <a:rPr lang="en-US" sz="2200" dirty="0">
                <a:latin typeface="+mn-lt"/>
              </a:rPr>
              <a:t>number (R) used only </a:t>
            </a:r>
            <a:r>
              <a:rPr lang="en-US" sz="2200" b="1" dirty="0">
                <a:solidFill>
                  <a:schemeClr val="tx1"/>
                </a:solidFill>
                <a:latin typeface="+mn-lt"/>
              </a:rPr>
              <a:t>once-in-a-lifetime</a:t>
            </a:r>
          </a:p>
          <a:p>
            <a:pPr marL="0" indent="0">
              <a:buNone/>
              <a:defRPr/>
            </a:pPr>
            <a:r>
              <a:rPr lang="en-US" sz="2200" b="1" dirty="0">
                <a:solidFill>
                  <a:schemeClr val="tx1"/>
                </a:solidFill>
                <a:latin typeface="+mn-lt"/>
              </a:rPr>
              <a:t>ap4.0: </a:t>
            </a:r>
            <a:r>
              <a:rPr lang="en-US" sz="2200" dirty="0">
                <a:latin typeface="+mn-lt"/>
              </a:rPr>
              <a:t>to prove Alice </a:t>
            </a:r>
            <a:r>
              <a:rPr lang="en-US" sz="2200" dirty="0" smtClean="0">
                <a:latin typeface="+mn-lt"/>
              </a:rPr>
              <a:t>“live”, </a:t>
            </a:r>
            <a:r>
              <a:rPr lang="en-US" sz="2200" dirty="0">
                <a:latin typeface="+mn-lt"/>
              </a:rPr>
              <a:t>Bob sends Alice </a:t>
            </a:r>
            <a:r>
              <a:rPr lang="en-US" sz="2200" b="1" dirty="0">
                <a:solidFill>
                  <a:schemeClr val="tx1"/>
                </a:solidFill>
                <a:latin typeface="+mn-lt"/>
              </a:rPr>
              <a:t>nonce, </a:t>
            </a:r>
            <a:r>
              <a:rPr lang="en-US" sz="2200" dirty="0">
                <a:latin typeface="+mn-lt"/>
              </a:rPr>
              <a:t>R</a:t>
            </a:r>
            <a:r>
              <a:rPr lang="en-US" sz="2200" dirty="0" smtClean="0">
                <a:latin typeface="+mn-lt"/>
              </a:rPr>
              <a:t>. Alice must </a:t>
            </a:r>
            <a:r>
              <a:rPr lang="en-US" sz="2200" dirty="0">
                <a:latin typeface="+mn-lt"/>
              </a:rPr>
              <a:t>return R, encrypted with shared secret </a:t>
            </a:r>
            <a:r>
              <a:rPr lang="en-US" sz="2200" dirty="0" smtClean="0">
                <a:latin typeface="+mn-lt"/>
              </a:rPr>
              <a:t>key</a:t>
            </a:r>
            <a:endParaRPr lang="en-US" sz="2200" dirty="0">
              <a:latin typeface="+mn-lt"/>
            </a:endParaRPr>
          </a:p>
        </p:txBody>
      </p:sp>
      <p:pic>
        <p:nvPicPr>
          <p:cNvPr id="60" name="Picture 59" descr="Near Alice, there are 3 arrows zig zagging. 1. Downward right, I am Alice. 2. Downward left, R. 3. Downward right, K sub A minus B, left parenthesis R right parenthesis. At the end the diagram states, Alice is live, and only Alice knows key to encrypt nonce, so it must be Alice."/>
          <p:cNvPicPr>
            <a:picLocks noChangeAspect="1"/>
          </p:cNvPicPr>
          <p:nvPr/>
        </p:nvPicPr>
        <p:blipFill>
          <a:blip r:embed="rId2"/>
          <a:stretch>
            <a:fillRect/>
          </a:stretch>
        </p:blipFill>
        <p:spPr>
          <a:xfrm>
            <a:off x="2162647" y="3600393"/>
            <a:ext cx="4818705" cy="2147890"/>
          </a:xfrm>
          <a:prstGeom prst="rect">
            <a:avLst/>
          </a:prstGeom>
        </p:spPr>
      </p:pic>
      <p:sp>
        <p:nvSpPr>
          <p:cNvPr id="57" name="Content Placeholder 56"/>
          <p:cNvSpPr>
            <a:spLocks noGrp="1"/>
          </p:cNvSpPr>
          <p:nvPr>
            <p:ph idx="14"/>
          </p:nvPr>
        </p:nvSpPr>
        <p:spPr>
          <a:xfrm>
            <a:off x="457200" y="5854362"/>
            <a:ext cx="3183880" cy="448471"/>
          </a:xfrm>
        </p:spPr>
        <p:txBody>
          <a:bodyPr/>
          <a:lstStyle/>
          <a:p>
            <a:pPr marL="0" indent="0">
              <a:buNone/>
            </a:pPr>
            <a:r>
              <a:rPr lang="en-US" sz="2200" dirty="0">
                <a:latin typeface="+mn-lt"/>
                <a:cs typeface="Arial" charset="0"/>
              </a:rPr>
              <a:t>Failures, drawbacks</a:t>
            </a:r>
            <a:r>
              <a:rPr lang="en-US" sz="2200" dirty="0" smtClean="0">
                <a:latin typeface="+mn-lt"/>
                <a:cs typeface="Arial" charset="0"/>
              </a:rPr>
              <a:t>?</a:t>
            </a:r>
            <a:endParaRPr lang="en-US" sz="2200" dirty="0">
              <a:latin typeface="+mn-lt"/>
              <a:cs typeface="Arial" charset="0"/>
            </a:endParaRPr>
          </a:p>
        </p:txBody>
      </p:sp>
    </p:spTree>
    <p:extLst>
      <p:ext uri="{BB962C8B-B14F-4D97-AF65-F5344CB8AC3E}">
        <p14:creationId xmlns:p14="http://schemas.microsoft.com/office/powerpoint/2010/main" val="1779281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What is Network Security?</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200" b="1" dirty="0">
                <a:solidFill>
                  <a:srgbClr val="000000"/>
                </a:solidFill>
                <a:latin typeface="+mn-lt"/>
                <a:ea typeface="ＭＳ Ｐゴシック" charset="0"/>
              </a:rPr>
              <a:t>confidentiality</a:t>
            </a:r>
            <a:r>
              <a:rPr lang="en-US" sz="2200" dirty="0">
                <a:solidFill>
                  <a:srgbClr val="000000"/>
                </a:solidFill>
                <a:latin typeface="+mn-lt"/>
                <a:ea typeface="ＭＳ Ｐゴシック" charset="0"/>
              </a:rPr>
              <a:t>: only sender, intended receiver should </a:t>
            </a:r>
            <a:r>
              <a:rPr lang="en-US" sz="2200" dirty="0" smtClean="0">
                <a:solidFill>
                  <a:srgbClr val="000000"/>
                </a:solidFill>
                <a:latin typeface="+mn-lt"/>
                <a:ea typeface="ＭＳ Ｐゴシック" charset="0"/>
              </a:rPr>
              <a:t>“</a:t>
            </a:r>
            <a:r>
              <a:rPr lang="en-US" altLang="ja-JP" sz="2200" dirty="0" smtClean="0">
                <a:solidFill>
                  <a:srgbClr val="000000"/>
                </a:solidFill>
                <a:latin typeface="+mn-lt"/>
                <a:ea typeface="ＭＳ Ｐゴシック" charset="0"/>
              </a:rPr>
              <a:t>understand” </a:t>
            </a:r>
            <a:r>
              <a:rPr lang="en-US" altLang="ja-JP" sz="2200" dirty="0">
                <a:solidFill>
                  <a:srgbClr val="000000"/>
                </a:solidFill>
                <a:latin typeface="+mn-lt"/>
                <a:ea typeface="ＭＳ Ｐゴシック" charset="0"/>
              </a:rPr>
              <a:t>message contents</a:t>
            </a:r>
          </a:p>
          <a:p>
            <a:pPr marL="740664" lvl="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sender encrypts message</a:t>
            </a:r>
          </a:p>
          <a:p>
            <a:pPr marL="740664" lvl="1" eaLnBrk="0" fontAlgn="base" hangingPunct="0">
              <a:spcAft>
                <a:spcPct val="0"/>
              </a:spcAft>
              <a:buFont typeface="Arial" panose="020B0604020202020204" pitchFamily="34" charset="0"/>
              <a:buChar char="–"/>
            </a:pPr>
            <a:r>
              <a:rPr lang="en-US" sz="2200" dirty="0">
                <a:solidFill>
                  <a:srgbClr val="000000"/>
                </a:solidFill>
                <a:latin typeface="+mn-lt"/>
                <a:ea typeface="ＭＳ Ｐゴシック" charset="0"/>
              </a:rPr>
              <a:t>receiver decrypts message</a:t>
            </a:r>
          </a:p>
          <a:p>
            <a:pPr marL="0" lvl="0" indent="0" eaLnBrk="0" fontAlgn="base" hangingPunct="0">
              <a:spcAft>
                <a:spcPct val="0"/>
              </a:spcAft>
              <a:buNone/>
            </a:pPr>
            <a:r>
              <a:rPr lang="en-US" sz="2200" b="1" dirty="0">
                <a:solidFill>
                  <a:srgbClr val="000000"/>
                </a:solidFill>
                <a:latin typeface="+mn-lt"/>
                <a:ea typeface="ＭＳ Ｐゴシック" charset="0"/>
              </a:rPr>
              <a:t>authentication: </a:t>
            </a:r>
            <a:r>
              <a:rPr lang="en-US" sz="2200" dirty="0">
                <a:solidFill>
                  <a:srgbClr val="000000"/>
                </a:solidFill>
                <a:latin typeface="+mn-lt"/>
                <a:ea typeface="ＭＳ Ｐゴシック" charset="0"/>
              </a:rPr>
              <a:t>sender, receiver want to confirm identity of each </a:t>
            </a:r>
            <a:r>
              <a:rPr lang="en-US" sz="2200" dirty="0" smtClean="0">
                <a:solidFill>
                  <a:srgbClr val="000000"/>
                </a:solidFill>
                <a:latin typeface="+mn-lt"/>
                <a:ea typeface="ＭＳ Ｐゴシック" charset="0"/>
              </a:rPr>
              <a:t>other</a:t>
            </a:r>
            <a:endParaRPr lang="en-US" sz="2200" dirty="0">
              <a:solidFill>
                <a:srgbClr val="000000"/>
              </a:solidFill>
              <a:latin typeface="+mn-lt"/>
              <a:ea typeface="ＭＳ Ｐゴシック" charset="0"/>
            </a:endParaRPr>
          </a:p>
          <a:p>
            <a:pPr marL="0" lvl="0" indent="0" eaLnBrk="0" fontAlgn="base" hangingPunct="0">
              <a:spcAft>
                <a:spcPct val="0"/>
              </a:spcAft>
              <a:buNone/>
            </a:pPr>
            <a:r>
              <a:rPr lang="en-US" sz="2200" b="1" dirty="0">
                <a:solidFill>
                  <a:srgbClr val="000000"/>
                </a:solidFill>
                <a:latin typeface="+mn-lt"/>
                <a:ea typeface="ＭＳ Ｐゴシック" charset="0"/>
              </a:rPr>
              <a:t>message integrity: </a:t>
            </a:r>
            <a:r>
              <a:rPr lang="en-US" sz="2200" dirty="0">
                <a:solidFill>
                  <a:srgbClr val="000000"/>
                </a:solidFill>
                <a:latin typeface="+mn-lt"/>
                <a:ea typeface="ＭＳ Ｐゴシック" charset="0"/>
              </a:rPr>
              <a:t>sender, receiver want to ensure message not altered (in transit, or afterwards) without detection</a:t>
            </a:r>
          </a:p>
          <a:p>
            <a:pPr marL="0" lvl="0" indent="0" eaLnBrk="0" fontAlgn="base" hangingPunct="0">
              <a:spcAft>
                <a:spcPct val="0"/>
              </a:spcAft>
              <a:buNone/>
            </a:pPr>
            <a:r>
              <a:rPr lang="en-US" sz="2200" b="1" dirty="0">
                <a:solidFill>
                  <a:srgbClr val="000000"/>
                </a:solidFill>
                <a:latin typeface="+mn-lt"/>
                <a:ea typeface="ＭＳ Ｐゴシック" charset="0"/>
              </a:rPr>
              <a:t>access and availability:</a:t>
            </a:r>
            <a:r>
              <a:rPr lang="en-US" sz="2200" dirty="0">
                <a:solidFill>
                  <a:srgbClr val="000000"/>
                </a:solidFill>
                <a:latin typeface="+mn-lt"/>
                <a:ea typeface="ＭＳ Ｐゴシック" charset="0"/>
              </a:rPr>
              <a:t> services must be accessible and available to users</a:t>
            </a:r>
          </a:p>
        </p:txBody>
      </p:sp>
    </p:spTree>
    <p:extLst>
      <p:ext uri="{BB962C8B-B14F-4D97-AF65-F5344CB8AC3E}">
        <p14:creationId xmlns:p14="http://schemas.microsoft.com/office/powerpoint/2010/main" val="292710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Authentication: ap5.0</a:t>
            </a:r>
            <a:endParaRPr lang="en-US" dirty="0"/>
          </a:p>
        </p:txBody>
      </p:sp>
      <p:sp>
        <p:nvSpPr>
          <p:cNvPr id="3" name="Text Placeholder 2"/>
          <p:cNvSpPr>
            <a:spLocks noGrp="1"/>
          </p:cNvSpPr>
          <p:nvPr>
            <p:ph type="body" idx="1"/>
          </p:nvPr>
        </p:nvSpPr>
        <p:spPr/>
        <p:txBody>
          <a:bodyPr/>
          <a:lstStyle/>
          <a:p>
            <a:pPr marL="0" indent="0">
              <a:buFont typeface="Wingdings" charset="0"/>
              <a:buNone/>
            </a:pPr>
            <a:r>
              <a:rPr lang="en-US" sz="2200" dirty="0">
                <a:latin typeface="+mn-lt"/>
              </a:rPr>
              <a:t>ap4.0 requires shared symmetric key</a:t>
            </a:r>
          </a:p>
          <a:p>
            <a:r>
              <a:rPr lang="en-US" sz="2200" dirty="0">
                <a:latin typeface="+mn-lt"/>
              </a:rPr>
              <a:t>can we authenticate using public key techniques</a:t>
            </a:r>
            <a:r>
              <a:rPr lang="en-US" sz="2200" dirty="0" smtClean="0">
                <a:latin typeface="+mn-lt"/>
              </a:rPr>
              <a:t>?</a:t>
            </a:r>
            <a:endParaRPr lang="en-US" sz="2200" dirty="0">
              <a:latin typeface="+mn-lt"/>
            </a:endParaRPr>
          </a:p>
        </p:txBody>
      </p:sp>
      <p:sp>
        <p:nvSpPr>
          <p:cNvPr id="4" name="Content Placeholder 3"/>
          <p:cNvSpPr>
            <a:spLocks noGrp="1"/>
          </p:cNvSpPr>
          <p:nvPr>
            <p:ph sz="quarter" idx="13"/>
          </p:nvPr>
        </p:nvSpPr>
        <p:spPr>
          <a:xfrm>
            <a:off x="457200" y="2555656"/>
            <a:ext cx="5551712" cy="558800"/>
          </a:xfrm>
        </p:spPr>
        <p:txBody>
          <a:bodyPr/>
          <a:lstStyle/>
          <a:p>
            <a:pPr marL="432" indent="0">
              <a:buNone/>
            </a:pPr>
            <a:r>
              <a:rPr lang="en-US" sz="2200" b="1" dirty="0">
                <a:solidFill>
                  <a:schemeClr val="tx1"/>
                </a:solidFill>
                <a:latin typeface="+mn-lt"/>
              </a:rPr>
              <a:t>ap5.0: </a:t>
            </a:r>
            <a:r>
              <a:rPr lang="en-US" sz="2200" dirty="0">
                <a:latin typeface="+mn-lt"/>
              </a:rPr>
              <a:t>use nonce, public key </a:t>
            </a:r>
            <a:r>
              <a:rPr lang="en-US" sz="2200" dirty="0" smtClean="0">
                <a:latin typeface="+mn-lt"/>
              </a:rPr>
              <a:t>cryptography</a:t>
            </a:r>
            <a:endParaRPr lang="en-US" sz="2200" dirty="0">
              <a:latin typeface="+mn-lt"/>
            </a:endParaRPr>
          </a:p>
        </p:txBody>
      </p:sp>
      <p:sp>
        <p:nvSpPr>
          <p:cNvPr id="5" name="Content Placeholder 4"/>
          <p:cNvSpPr>
            <a:spLocks noGrp="1"/>
          </p:cNvSpPr>
          <p:nvPr>
            <p:ph sz="quarter" idx="14"/>
          </p:nvPr>
        </p:nvSpPr>
        <p:spPr>
          <a:xfrm>
            <a:off x="440862" y="3018521"/>
            <a:ext cx="2090057" cy="501878"/>
          </a:xfrm>
        </p:spPr>
        <p:txBody>
          <a:bodyPr/>
          <a:lstStyle/>
          <a:p>
            <a:pPr marL="432" indent="0">
              <a:buNone/>
            </a:pPr>
            <a:r>
              <a:rPr lang="en-US" sz="2200" dirty="0">
                <a:latin typeface="+mn-lt"/>
                <a:cs typeface="Arial" charset="0"/>
              </a:rPr>
              <a:t>Bob </a:t>
            </a:r>
            <a:r>
              <a:rPr lang="en-US" sz="2200" dirty="0" smtClean="0">
                <a:latin typeface="+mn-lt"/>
                <a:cs typeface="Arial" charset="0"/>
              </a:rPr>
              <a:t>computes</a:t>
            </a:r>
            <a:endParaRPr lang="en-US" sz="2200" dirty="0">
              <a:latin typeface="+mn-lt"/>
              <a:cs typeface="Arial" charset="0"/>
            </a:endParaRPr>
          </a:p>
        </p:txBody>
      </p:sp>
      <p:graphicFrame>
        <p:nvGraphicFramePr>
          <p:cNvPr id="9" name="Object 8" descr="K sub A to the plus power left parenthesis K sub A to the minus power left parenthesis R right parenthesis right parenthesis = R."/>
          <p:cNvGraphicFramePr>
            <a:graphicFrameLocks noChangeAspect="1"/>
          </p:cNvGraphicFramePr>
          <p:nvPr>
            <p:extLst>
              <p:ext uri="{D42A27DB-BD31-4B8C-83A1-F6EECF244321}">
                <p14:modId xmlns:p14="http://schemas.microsoft.com/office/powerpoint/2010/main" val="1465739164"/>
              </p:ext>
            </p:extLst>
          </p:nvPr>
        </p:nvGraphicFramePr>
        <p:xfrm>
          <a:off x="541015" y="3572525"/>
          <a:ext cx="1832832" cy="536179"/>
        </p:xfrm>
        <a:graphic>
          <a:graphicData uri="http://schemas.openxmlformats.org/presentationml/2006/ole">
            <mc:AlternateContent xmlns:mc="http://schemas.openxmlformats.org/markup-compatibility/2006">
              <mc:Choice xmlns:v="urn:schemas-microsoft-com:vml" Requires="v">
                <p:oleObj spid="_x0000_s42018" name="Equation" r:id="rId3" imgW="952200" imgH="279360" progId="Equation.DSMT4">
                  <p:embed/>
                </p:oleObj>
              </mc:Choice>
              <mc:Fallback>
                <p:oleObj name="Equation" r:id="rId3" imgW="952200" imgH="279360" progId="Equation.DSMT4">
                  <p:embed/>
                  <p:pic>
                    <p:nvPicPr>
                      <p:cNvPr id="8" name="Object 7" descr="K sub A to the plus power left parenthesis K sub A to the minus power left parenthesis R right parenthesis right parenthesis = R."/>
                      <p:cNvPicPr/>
                      <p:nvPr/>
                    </p:nvPicPr>
                    <p:blipFill>
                      <a:blip r:embed="rId4"/>
                      <a:stretch>
                        <a:fillRect/>
                      </a:stretch>
                    </p:blipFill>
                    <p:spPr>
                      <a:xfrm>
                        <a:off x="541015" y="3572525"/>
                        <a:ext cx="1832832" cy="536179"/>
                      </a:xfrm>
                      <a:prstGeom prst="rect">
                        <a:avLst/>
                      </a:prstGeom>
                    </p:spPr>
                  </p:pic>
                </p:oleObj>
              </mc:Fallback>
            </mc:AlternateContent>
          </a:graphicData>
        </a:graphic>
      </p:graphicFrame>
      <p:sp>
        <p:nvSpPr>
          <p:cNvPr id="6" name="Content Placeholder 5"/>
          <p:cNvSpPr>
            <a:spLocks noGrp="1"/>
          </p:cNvSpPr>
          <p:nvPr>
            <p:ph sz="quarter" idx="15"/>
          </p:nvPr>
        </p:nvSpPr>
        <p:spPr>
          <a:xfrm>
            <a:off x="457185" y="4076700"/>
            <a:ext cx="2645230" cy="1817914"/>
          </a:xfrm>
        </p:spPr>
        <p:txBody>
          <a:bodyPr/>
          <a:lstStyle/>
          <a:p>
            <a:pPr marL="0" indent="0">
              <a:buNone/>
            </a:pPr>
            <a:r>
              <a:rPr lang="en-US" sz="2200" dirty="0">
                <a:latin typeface="+mn-lt"/>
                <a:cs typeface="Arial" charset="0"/>
              </a:rPr>
              <a:t>and knows only Alice could have the private key, that encrypted R such </a:t>
            </a:r>
            <a:r>
              <a:rPr lang="en-US" sz="2200" dirty="0" smtClean="0">
                <a:latin typeface="+mn-lt"/>
                <a:cs typeface="Arial" charset="0"/>
              </a:rPr>
              <a:t>that</a:t>
            </a:r>
            <a:endParaRPr lang="en-US" sz="2200" dirty="0">
              <a:latin typeface="+mn-lt"/>
              <a:cs typeface="Arial" charset="0"/>
            </a:endParaRPr>
          </a:p>
        </p:txBody>
      </p:sp>
      <p:graphicFrame>
        <p:nvGraphicFramePr>
          <p:cNvPr id="10" name="Object 9" descr="K sub A to the plus power left parenthesis K sub A to the minus power left parenthesis R right parenthesis right parenthesis = R."/>
          <p:cNvGraphicFramePr>
            <a:graphicFrameLocks noChangeAspect="1"/>
          </p:cNvGraphicFramePr>
          <p:nvPr>
            <p:extLst>
              <p:ext uri="{D42A27DB-BD31-4B8C-83A1-F6EECF244321}">
                <p14:modId xmlns:p14="http://schemas.microsoft.com/office/powerpoint/2010/main" val="214407617"/>
              </p:ext>
            </p:extLst>
          </p:nvPr>
        </p:nvGraphicFramePr>
        <p:xfrm>
          <a:off x="549381" y="5855388"/>
          <a:ext cx="1857592" cy="543817"/>
        </p:xfrm>
        <a:graphic>
          <a:graphicData uri="http://schemas.openxmlformats.org/presentationml/2006/ole">
            <mc:AlternateContent xmlns:mc="http://schemas.openxmlformats.org/markup-compatibility/2006">
              <mc:Choice xmlns:v="urn:schemas-microsoft-com:vml" Requires="v">
                <p:oleObj spid="_x0000_s42019" name="Equation" r:id="rId5" imgW="952200" imgH="279360" progId="Equation.DSMT4">
                  <p:embed/>
                </p:oleObj>
              </mc:Choice>
              <mc:Fallback>
                <p:oleObj name="Equation" r:id="rId5" imgW="952200" imgH="279360" progId="Equation.DSMT4">
                  <p:embed/>
                  <p:pic>
                    <p:nvPicPr>
                      <p:cNvPr id="9" name="Object 8" descr="K sub A to the plus power left parenthesis K sub A to the minus power left parenthesis R right parenthesis right parenthesis = R."/>
                      <p:cNvPicPr/>
                      <p:nvPr/>
                    </p:nvPicPr>
                    <p:blipFill>
                      <a:blip r:embed="rId6"/>
                      <a:stretch>
                        <a:fillRect/>
                      </a:stretch>
                    </p:blipFill>
                    <p:spPr>
                      <a:xfrm>
                        <a:off x="549381" y="5855388"/>
                        <a:ext cx="1857592" cy="543817"/>
                      </a:xfrm>
                      <a:prstGeom prst="rect">
                        <a:avLst/>
                      </a:prstGeom>
                    </p:spPr>
                  </p:pic>
                </p:oleObj>
              </mc:Fallback>
            </mc:AlternateContent>
          </a:graphicData>
        </a:graphic>
      </p:graphicFrame>
      <p:pic>
        <p:nvPicPr>
          <p:cNvPr id="11" name="Picture 10" descr="Between Alice and Bob, there are 5 arrows zig zagging. 1. Downward right, I am Alice. 2. Downward left, R. 3. Downward right, K sub A to the minus power, left parenthesis R right parenthesis. 4. Downward left, send me your public key. 5. Downward right, K sub A to the plus power. "/>
          <p:cNvPicPr>
            <a:picLocks noChangeAspect="1"/>
          </p:cNvPicPr>
          <p:nvPr/>
        </p:nvPicPr>
        <p:blipFill>
          <a:blip r:embed="rId7"/>
          <a:stretch>
            <a:fillRect/>
          </a:stretch>
        </p:blipFill>
        <p:spPr>
          <a:xfrm>
            <a:off x="3663693" y="3247687"/>
            <a:ext cx="5104561" cy="2575483"/>
          </a:xfrm>
          <a:prstGeom prst="rect">
            <a:avLst/>
          </a:prstGeom>
        </p:spPr>
      </p:pic>
    </p:spTree>
    <p:extLst>
      <p:ext uri="{BB962C8B-B14F-4D97-AF65-F5344CB8AC3E}">
        <p14:creationId xmlns:p14="http://schemas.microsoft.com/office/powerpoint/2010/main" val="599619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ap5.0: Security Hole </a:t>
            </a:r>
            <a:r>
              <a:rPr lang="en-US" sz="2000" b="0" dirty="0" smtClean="0">
                <a:latin typeface="Times New Roman" panose="02020603050405020304" pitchFamily="18" charset="0"/>
                <a:ea typeface="ＭＳ Ｐゴシック" charset="0"/>
              </a:rPr>
              <a:t>(</a:t>
            </a:r>
            <a:r>
              <a:rPr lang="en-US" sz="2000" b="0" dirty="0">
                <a:latin typeface="Times New Roman" panose="02020603050405020304" pitchFamily="18" charset="0"/>
                <a:ea typeface="ＭＳ Ｐゴシック" charset="0"/>
              </a:rPr>
              <a:t>1 </a:t>
            </a:r>
            <a:r>
              <a:rPr lang="en-US" sz="2000" b="0" dirty="0" smtClean="0">
                <a:latin typeface="Times New Roman" panose="02020603050405020304" pitchFamily="18" charset="0"/>
                <a:ea typeface="ＭＳ Ｐゴシック" charset="0"/>
              </a:rPr>
              <a:t>of 2</a:t>
            </a:r>
            <a:r>
              <a:rPr lang="en-US" sz="2000" b="0" dirty="0">
                <a:latin typeface="Times New Roman" panose="02020603050405020304" pitchFamily="18" charset="0"/>
                <a:ea typeface="ＭＳ Ｐゴシック" charset="0"/>
              </a:rPr>
              <a:t>)</a:t>
            </a:r>
          </a:p>
        </p:txBody>
      </p:sp>
      <p:sp>
        <p:nvSpPr>
          <p:cNvPr id="3" name="Text Placeholder 2"/>
          <p:cNvSpPr>
            <a:spLocks noGrp="1"/>
          </p:cNvSpPr>
          <p:nvPr>
            <p:ph type="body" idx="1"/>
          </p:nvPr>
        </p:nvSpPr>
        <p:spPr>
          <a:xfrm>
            <a:off x="457200" y="1600201"/>
            <a:ext cx="8229600" cy="865414"/>
          </a:xfrm>
        </p:spPr>
        <p:txBody>
          <a:bodyPr/>
          <a:lstStyle/>
          <a:p>
            <a:pPr marL="0" indent="0" eaLnBrk="0" fontAlgn="base" hangingPunct="0">
              <a:spcAft>
                <a:spcPct val="0"/>
              </a:spcAft>
              <a:buNone/>
              <a:tabLst/>
              <a:defRPr/>
            </a:pPr>
            <a:r>
              <a:rPr lang="en-US" sz="2400" b="1" dirty="0">
                <a:solidFill>
                  <a:schemeClr val="tx1"/>
                </a:solidFill>
                <a:latin typeface="+mn-lt"/>
              </a:rPr>
              <a:t>man (or woman) in the middle attack: </a:t>
            </a:r>
            <a:r>
              <a:rPr lang="en-US" sz="2400" dirty="0">
                <a:latin typeface="+mn-lt"/>
              </a:rPr>
              <a:t>Trudy poses as Alice (to Bob) and as Bob (to Alice</a:t>
            </a:r>
            <a:r>
              <a:rPr lang="en-US" sz="2400" dirty="0" smtClean="0">
                <a:latin typeface="+mn-lt"/>
              </a:rPr>
              <a:t>)</a:t>
            </a:r>
            <a:endParaRPr lang="en-US" sz="2400" dirty="0">
              <a:latin typeface="+mn-lt"/>
            </a:endParaRPr>
          </a:p>
        </p:txBody>
      </p:sp>
      <p:pic>
        <p:nvPicPr>
          <p:cNvPr id="5" name="Picture 4" descr="In a line is Alice, Trudy, and Bob. They make up 2 columns of a diagram with arrows bouncing between them like zig zags. Column 1, between Alice and Trudy. 1, Alice to Trudy, I am Alice. 2, R. 3, K sub A to the minus power left parenthesis R right parenthesis. 4, Send me your public key. 5, K sub A to the plus power. Column 2, between Trudy and Bob. 6, Trudy to Bob, I am Alice. 7, I am Alice. 8, R. 9, K sub T to the minus power left parenthesis R right parenthesis. 10, send me your public key. 11, K sub T to the plus power. From Bob to Trudy, K sub T to the plus power left parenthesis m right parenthesis. This arrow points to, Trudy gets m = K sub T to the minus power left parenthesis K sub T to the plus power left parenthesis right parenthesis right parenthesis, sends m to Alice encrypted with Alice’s public key. From here, an arrow, K sub A to the plus power left parenthesis m right parenthesis, to m = K sub A to the minus power left parenthesis K sub A the plus power left parenthesis m right parenthesis right parenthesis. "/>
          <p:cNvPicPr>
            <a:picLocks noChangeAspect="1"/>
          </p:cNvPicPr>
          <p:nvPr/>
        </p:nvPicPr>
        <p:blipFill>
          <a:blip r:embed="rId2"/>
          <a:stretch>
            <a:fillRect/>
          </a:stretch>
        </p:blipFill>
        <p:spPr>
          <a:xfrm>
            <a:off x="1152045" y="2753166"/>
            <a:ext cx="6839911" cy="3623826"/>
          </a:xfrm>
          <a:prstGeom prst="rect">
            <a:avLst/>
          </a:prstGeom>
        </p:spPr>
      </p:pic>
    </p:spTree>
    <p:extLst>
      <p:ext uri="{BB962C8B-B14F-4D97-AF65-F5344CB8AC3E}">
        <p14:creationId xmlns:p14="http://schemas.microsoft.com/office/powerpoint/2010/main" val="387459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ap5.0: Security Hole </a:t>
            </a:r>
            <a:r>
              <a:rPr lang="en-US" sz="2000" b="0" dirty="0" smtClean="0">
                <a:latin typeface="Times New Roman" panose="02020603050405020304" pitchFamily="18" charset="0"/>
                <a:ea typeface="ＭＳ Ｐゴシック" charset="0"/>
              </a:rPr>
              <a:t>(2 of 2</a:t>
            </a:r>
            <a:r>
              <a:rPr lang="en-US" sz="2000" b="0" dirty="0">
                <a:latin typeface="Times New Roman" panose="02020603050405020304" pitchFamily="18" charset="0"/>
                <a:ea typeface="ＭＳ Ｐゴシック" charset="0"/>
              </a:rPr>
              <a:t>)</a:t>
            </a:r>
          </a:p>
        </p:txBody>
      </p:sp>
      <p:sp>
        <p:nvSpPr>
          <p:cNvPr id="3" name="Text Placeholder 2"/>
          <p:cNvSpPr>
            <a:spLocks noGrp="1"/>
          </p:cNvSpPr>
          <p:nvPr>
            <p:ph type="body" idx="1"/>
          </p:nvPr>
        </p:nvSpPr>
        <p:spPr>
          <a:xfrm>
            <a:off x="457200" y="1600201"/>
            <a:ext cx="8229600" cy="883692"/>
          </a:xfrm>
        </p:spPr>
        <p:txBody>
          <a:bodyPr/>
          <a:lstStyle/>
          <a:p>
            <a:pPr marL="0" indent="0" eaLnBrk="0" fontAlgn="base" hangingPunct="0">
              <a:spcAft>
                <a:spcPct val="0"/>
              </a:spcAft>
              <a:buNone/>
              <a:tabLst/>
              <a:defRPr/>
            </a:pPr>
            <a:r>
              <a:rPr lang="en-US" sz="2400" b="1" dirty="0">
                <a:solidFill>
                  <a:schemeClr val="tx1"/>
                </a:solidFill>
                <a:latin typeface="+mn-lt"/>
              </a:rPr>
              <a:t>man (or woman) in the middle attack: </a:t>
            </a:r>
            <a:r>
              <a:rPr lang="en-US" sz="2400" dirty="0">
                <a:latin typeface="+mn-lt"/>
              </a:rPr>
              <a:t>Trudy poses as Alice (to Bob) and as Bob (to Alice</a:t>
            </a:r>
            <a:r>
              <a:rPr lang="en-US" sz="2400" dirty="0" smtClean="0">
                <a:latin typeface="+mn-lt"/>
              </a:rPr>
              <a:t>)</a:t>
            </a:r>
            <a:endParaRPr lang="en-US" sz="2400" dirty="0">
              <a:latin typeface="+mn-lt"/>
            </a:endParaRPr>
          </a:p>
        </p:txBody>
      </p:sp>
      <p:pic>
        <p:nvPicPr>
          <p:cNvPr id="6" name="Picture 5" descr="Alice connects to Trudy. Trudy connects to Bob."/>
          <p:cNvPicPr>
            <a:picLocks noChangeAspect="1"/>
          </p:cNvPicPr>
          <p:nvPr/>
        </p:nvPicPr>
        <p:blipFill>
          <a:blip r:embed="rId2"/>
          <a:stretch>
            <a:fillRect/>
          </a:stretch>
        </p:blipFill>
        <p:spPr>
          <a:xfrm>
            <a:off x="1027888" y="2693922"/>
            <a:ext cx="7088223" cy="1058449"/>
          </a:xfrm>
          <a:prstGeom prst="rect">
            <a:avLst/>
          </a:prstGeom>
        </p:spPr>
      </p:pic>
      <p:sp>
        <p:nvSpPr>
          <p:cNvPr id="5" name="Text Placeholder 4"/>
          <p:cNvSpPr>
            <a:spLocks noGrp="1"/>
          </p:cNvSpPr>
          <p:nvPr>
            <p:ph type="body" idx="2"/>
          </p:nvPr>
        </p:nvSpPr>
        <p:spPr>
          <a:xfrm>
            <a:off x="457200" y="3962400"/>
            <a:ext cx="8229600" cy="2383809"/>
          </a:xfrm>
        </p:spPr>
        <p:txBody>
          <a:bodyPr/>
          <a:lstStyle/>
          <a:p>
            <a:pPr marL="0" indent="0">
              <a:buNone/>
              <a:defRPr/>
            </a:pPr>
            <a:r>
              <a:rPr lang="en-US" sz="2400" dirty="0">
                <a:latin typeface="+mn-lt"/>
              </a:rPr>
              <a:t>difficult to detect:</a:t>
            </a:r>
          </a:p>
          <a:p>
            <a:pPr>
              <a:buClr>
                <a:schemeClr val="tx2"/>
              </a:buClr>
              <a:defRPr/>
            </a:pPr>
            <a:r>
              <a:rPr lang="en-US" sz="2400" dirty="0">
                <a:latin typeface="+mn-lt"/>
              </a:rPr>
              <a:t>Bob receives everything that Alice sends, and vice versa. (e.g., so Bob, Alice can meet one week later and recall conversation!)</a:t>
            </a:r>
          </a:p>
          <a:p>
            <a:pPr>
              <a:buClr>
                <a:schemeClr val="tx2"/>
              </a:buClr>
              <a:defRPr/>
            </a:pPr>
            <a:r>
              <a:rPr lang="en-US" sz="2400" dirty="0">
                <a:latin typeface="+mn-lt"/>
              </a:rPr>
              <a:t>problem is that Trudy receives all messages as well</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16714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(4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a:t>
            </a:r>
            <a:r>
              <a:rPr lang="en-US" sz="2400" b="1" dirty="0">
                <a:solidFill>
                  <a:srgbClr val="000000"/>
                </a:solidFill>
                <a:latin typeface="+mn-lt"/>
                <a:ea typeface="ＭＳ Ｐゴシック" charset="0"/>
              </a:rPr>
              <a:t>Message integrity</a:t>
            </a:r>
            <a:r>
              <a:rPr lang="en-US" sz="2400" dirty="0">
                <a:solidFill>
                  <a:srgbClr val="000000"/>
                </a:solidFill>
                <a:latin typeface="+mn-lt"/>
                <a:ea typeface="ＭＳ Ｐゴシック" charset="0"/>
              </a:rPr>
              <a:t>,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311326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Digital Signatures </a:t>
            </a:r>
            <a:r>
              <a:rPr lang="en-US" sz="2000" b="0" dirty="0" smtClean="0">
                <a:latin typeface="Times New Roman" panose="02020603050405020304" pitchFamily="18" charset="0"/>
                <a:ea typeface="ＭＳ Ｐゴシック" charset="0"/>
              </a:rPr>
              <a:t>(1 of 3)</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cryptographic technique analogous to hand-written signatures: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sender (Bob) digitally signs document</a:t>
            </a:r>
            <a:r>
              <a:rPr lang="en-US" sz="2400" dirty="0" smtClean="0">
                <a:solidFill>
                  <a:srgbClr val="000000"/>
                </a:solidFill>
                <a:latin typeface="Arial (Body)"/>
                <a:ea typeface="ＭＳ Ｐゴシック" charset="0"/>
              </a:rPr>
              <a:t>, establishing </a:t>
            </a:r>
            <a:r>
              <a:rPr lang="en-US" sz="2400" dirty="0">
                <a:solidFill>
                  <a:srgbClr val="000000"/>
                </a:solidFill>
                <a:latin typeface="Arial (Body)"/>
                <a:ea typeface="ＭＳ Ｐゴシック" charset="0"/>
              </a:rPr>
              <a:t>he is document </a:t>
            </a:r>
            <a:r>
              <a:rPr lang="en-US" sz="2400" dirty="0" smtClean="0">
                <a:solidFill>
                  <a:srgbClr val="000000"/>
                </a:solidFill>
                <a:latin typeface="Arial (Body)"/>
                <a:ea typeface="ＭＳ Ｐゴシック" charset="0"/>
              </a:rPr>
              <a:t>owner/creator.</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verifiable, nonforgeable: </a:t>
            </a:r>
            <a:r>
              <a:rPr lang="en-US" sz="2400" dirty="0">
                <a:solidFill>
                  <a:srgbClr val="000000"/>
                </a:solidFill>
                <a:latin typeface="Arial (Body)"/>
                <a:ea typeface="ＭＳ Ｐゴシック" charset="0"/>
              </a:rPr>
              <a:t>recipient (Alice) can prove to someone that Bob, and no one else (including Alice), must have signed </a:t>
            </a:r>
            <a:r>
              <a:rPr lang="en-US" sz="2400" dirty="0" smtClean="0">
                <a:solidFill>
                  <a:srgbClr val="000000"/>
                </a:solidFill>
                <a:latin typeface="Arial (Body)"/>
                <a:ea typeface="ＭＳ Ｐゴシック" charset="0"/>
              </a:rPr>
              <a:t>document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4139431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Digital Signatures </a:t>
            </a:r>
            <a:r>
              <a:rPr lang="en-US" sz="2000" b="0" dirty="0" smtClean="0">
                <a:latin typeface="Times New Roman" panose="02020603050405020304" pitchFamily="18" charset="0"/>
                <a:ea typeface="ＭＳ Ｐゴシック" charset="0"/>
              </a:rPr>
              <a:t>(2 of 3)</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6678254" cy="1115660"/>
          </a:xfrm>
        </p:spPr>
        <p:txBody>
          <a:bodyPr wrap="square" lIns="91425" tIns="91425" rIns="91425" bIns="91425">
            <a:spAutoFit/>
          </a:bodyPr>
          <a:lstStyle/>
          <a:p>
            <a:pPr>
              <a:buFont typeface="Wingdings" charset="0"/>
              <a:buNone/>
            </a:pPr>
            <a:r>
              <a:rPr lang="en-US" sz="2400" b="1" dirty="0">
                <a:solidFill>
                  <a:schemeClr val="tx1"/>
                </a:solidFill>
                <a:latin typeface="+mn-lt"/>
              </a:rPr>
              <a:t>simple digital signature for message m:</a:t>
            </a:r>
          </a:p>
          <a:p>
            <a:r>
              <a:rPr lang="en-US" sz="2400" dirty="0">
                <a:latin typeface="+mn-lt"/>
              </a:rPr>
              <a:t>Bob signs m by encrypting with his private </a:t>
            </a:r>
            <a:r>
              <a:rPr lang="en-US" sz="2400" dirty="0" smtClean="0">
                <a:latin typeface="+mn-lt"/>
              </a:rPr>
              <a:t>key</a:t>
            </a:r>
            <a:endParaRPr lang="en-US" sz="2400" dirty="0">
              <a:latin typeface="+mn-lt"/>
            </a:endParaRPr>
          </a:p>
        </p:txBody>
      </p:sp>
      <p:graphicFrame>
        <p:nvGraphicFramePr>
          <p:cNvPr id="7" name="Object 6" descr="K sub B to the minus power left parenthesis m right parenthesis."/>
          <p:cNvGraphicFramePr>
            <a:graphicFrameLocks noChangeAspect="1"/>
          </p:cNvGraphicFramePr>
          <p:nvPr>
            <p:extLst>
              <p:ext uri="{D42A27DB-BD31-4B8C-83A1-F6EECF244321}">
                <p14:modId xmlns:p14="http://schemas.microsoft.com/office/powerpoint/2010/main" val="2274521390"/>
              </p:ext>
            </p:extLst>
          </p:nvPr>
        </p:nvGraphicFramePr>
        <p:xfrm>
          <a:off x="7135454" y="2259575"/>
          <a:ext cx="888131" cy="444884"/>
        </p:xfrm>
        <a:graphic>
          <a:graphicData uri="http://schemas.openxmlformats.org/presentationml/2006/ole">
            <mc:AlternateContent xmlns:mc="http://schemas.openxmlformats.org/markup-compatibility/2006">
              <mc:Choice xmlns:v="urn:schemas-microsoft-com:vml" Requires="v">
                <p:oleObj spid="_x0000_s23275" name="Equation" r:id="rId3" imgW="507960" imgH="253800" progId="Equation.DSMT4">
                  <p:embed/>
                </p:oleObj>
              </mc:Choice>
              <mc:Fallback>
                <p:oleObj name="Equation" r:id="rId3" imgW="507960" imgH="253800" progId="Equation.DSMT4">
                  <p:embed/>
                  <p:pic>
                    <p:nvPicPr>
                      <p:cNvPr id="6" name="Object 5"/>
                      <p:cNvPicPr/>
                      <p:nvPr/>
                    </p:nvPicPr>
                    <p:blipFill>
                      <a:blip r:embed="rId4"/>
                      <a:stretch>
                        <a:fillRect/>
                      </a:stretch>
                    </p:blipFill>
                    <p:spPr>
                      <a:xfrm>
                        <a:off x="7135454" y="2259575"/>
                        <a:ext cx="888131" cy="444884"/>
                      </a:xfrm>
                      <a:prstGeom prst="rect">
                        <a:avLst/>
                      </a:prstGeom>
                    </p:spPr>
                  </p:pic>
                </p:oleObj>
              </mc:Fallback>
            </mc:AlternateContent>
          </a:graphicData>
        </a:graphic>
      </p:graphicFrame>
      <p:sp>
        <p:nvSpPr>
          <p:cNvPr id="5" name="Text Placeholder 4"/>
          <p:cNvSpPr>
            <a:spLocks noGrp="1"/>
          </p:cNvSpPr>
          <p:nvPr>
            <p:ph type="body" idx="2"/>
          </p:nvPr>
        </p:nvSpPr>
        <p:spPr>
          <a:xfrm>
            <a:off x="743803" y="2678304"/>
            <a:ext cx="3841845" cy="498450"/>
          </a:xfrm>
        </p:spPr>
        <p:txBody>
          <a:bodyPr/>
          <a:lstStyle/>
          <a:p>
            <a:pPr marL="0" indent="0">
              <a:buNone/>
            </a:pPr>
            <a:r>
              <a:rPr lang="en-US" sz="2400" dirty="0">
                <a:latin typeface="+mn-lt"/>
              </a:rPr>
              <a:t>creating “</a:t>
            </a:r>
            <a:r>
              <a:rPr lang="en-US" altLang="ja-JP" sz="2400" dirty="0">
                <a:latin typeface="+mn-lt"/>
              </a:rPr>
              <a:t>signed” message,</a:t>
            </a:r>
            <a:endParaRPr lang="en-US" sz="2400" dirty="0">
              <a:latin typeface="+mn-lt"/>
            </a:endParaRPr>
          </a:p>
        </p:txBody>
      </p:sp>
      <p:graphicFrame>
        <p:nvGraphicFramePr>
          <p:cNvPr id="6" name="Object 5" descr="K sub B to the minus power left parenthesis m right parenthesis."/>
          <p:cNvGraphicFramePr>
            <a:graphicFrameLocks noChangeAspect="1"/>
          </p:cNvGraphicFramePr>
          <p:nvPr>
            <p:extLst>
              <p:ext uri="{D42A27DB-BD31-4B8C-83A1-F6EECF244321}">
                <p14:modId xmlns:p14="http://schemas.microsoft.com/office/powerpoint/2010/main" val="109620666"/>
              </p:ext>
            </p:extLst>
          </p:nvPr>
        </p:nvGraphicFramePr>
        <p:xfrm>
          <a:off x="4612944" y="2793644"/>
          <a:ext cx="813664" cy="452426"/>
        </p:xfrm>
        <a:graphic>
          <a:graphicData uri="http://schemas.openxmlformats.org/presentationml/2006/ole">
            <mc:AlternateContent xmlns:mc="http://schemas.openxmlformats.org/markup-compatibility/2006">
              <mc:Choice xmlns:v="urn:schemas-microsoft-com:vml" Requires="v">
                <p:oleObj spid="_x0000_s23276" name="Equation" r:id="rId5" imgW="457200" imgH="253800" progId="Equation.DSMT4">
                  <p:embed/>
                </p:oleObj>
              </mc:Choice>
              <mc:Fallback>
                <p:oleObj name="Equation" r:id="rId5" imgW="457200" imgH="253800" progId="Equation.DSMT4">
                  <p:embed/>
                  <p:pic>
                    <p:nvPicPr>
                      <p:cNvPr id="8" name="Object 7"/>
                      <p:cNvPicPr/>
                      <p:nvPr/>
                    </p:nvPicPr>
                    <p:blipFill>
                      <a:blip r:embed="rId6"/>
                      <a:stretch>
                        <a:fillRect/>
                      </a:stretch>
                    </p:blipFill>
                    <p:spPr>
                      <a:xfrm>
                        <a:off x="4612944" y="2793644"/>
                        <a:ext cx="813664" cy="452426"/>
                      </a:xfrm>
                      <a:prstGeom prst="rect">
                        <a:avLst/>
                      </a:prstGeom>
                    </p:spPr>
                  </p:pic>
                </p:oleObj>
              </mc:Fallback>
            </mc:AlternateContent>
          </a:graphicData>
        </a:graphic>
      </p:graphicFrame>
      <p:pic>
        <p:nvPicPr>
          <p:cNvPr id="8" name="Picture 7" descr="A diagram has 3 parts. 1, Bob’s message, m. Dear Alice, oh how I have missed you, Bob. 2, public key encryption algorithm. Above this part, Bob’s private key, K sub B to the minus power. Part 3, m, K sub B to the minus power left parenthesis m right parenthesis. Bob’s message, m, signed, encrypted, with his private key."/>
          <p:cNvPicPr>
            <a:picLocks noChangeAspect="1"/>
          </p:cNvPicPr>
          <p:nvPr/>
        </p:nvPicPr>
        <p:blipFill>
          <a:blip r:embed="rId7"/>
          <a:stretch>
            <a:fillRect/>
          </a:stretch>
        </p:blipFill>
        <p:spPr>
          <a:xfrm>
            <a:off x="1030920" y="3767813"/>
            <a:ext cx="7082160" cy="1926088"/>
          </a:xfrm>
          <a:prstGeom prst="rect">
            <a:avLst/>
          </a:prstGeom>
        </p:spPr>
      </p:pic>
    </p:spTree>
    <p:extLst>
      <p:ext uri="{BB962C8B-B14F-4D97-AF65-F5344CB8AC3E}">
        <p14:creationId xmlns:p14="http://schemas.microsoft.com/office/powerpoint/2010/main" val="3776392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charset="0"/>
              </a:rPr>
              <a:t>Digital Signatures </a:t>
            </a:r>
            <a:r>
              <a:rPr lang="en-US" sz="2000" b="0" dirty="0" smtClean="0">
                <a:latin typeface="Times New Roman" panose="02020603050405020304" pitchFamily="18" charset="0"/>
                <a:ea typeface="ＭＳ Ｐゴシック" charset="0"/>
              </a:rPr>
              <a:t>(3 </a:t>
            </a:r>
            <a:r>
              <a:rPr lang="en-US" sz="2000" b="0" dirty="0">
                <a:latin typeface="Times New Roman" panose="02020603050405020304" pitchFamily="18" charset="0"/>
                <a:ea typeface="ＭＳ Ｐゴシック" charset="0"/>
              </a:rPr>
              <a:t>of 3)</a:t>
            </a:r>
            <a:endParaRPr lang="en-US" dirty="0"/>
          </a:p>
        </p:txBody>
      </p:sp>
      <p:sp>
        <p:nvSpPr>
          <p:cNvPr id="3" name="Text Placeholder 2"/>
          <p:cNvSpPr>
            <a:spLocks noGrp="1"/>
          </p:cNvSpPr>
          <p:nvPr>
            <p:ph sz="quarter" idx="13"/>
          </p:nvPr>
        </p:nvSpPr>
        <p:spPr>
          <a:xfrm>
            <a:off x="457200" y="1553668"/>
            <a:ext cx="8229600" cy="558800"/>
          </a:xfrm>
        </p:spPr>
        <p:txBody>
          <a:bodyPr/>
          <a:lstStyle/>
          <a:p>
            <a:r>
              <a:rPr lang="en-US" sz="2200" dirty="0">
                <a:latin typeface="+mn-lt"/>
              </a:rPr>
              <a:t>suppose Alice receives msg m, with signature</a:t>
            </a:r>
            <a:r>
              <a:rPr lang="en-US" sz="2200" dirty="0" smtClean="0">
                <a:latin typeface="+mn-lt"/>
              </a:rPr>
              <a:t>:</a:t>
            </a:r>
            <a:endParaRPr lang="en-US" sz="2200" dirty="0">
              <a:latin typeface="+mn-lt"/>
            </a:endParaRPr>
          </a:p>
        </p:txBody>
      </p:sp>
      <p:graphicFrame>
        <p:nvGraphicFramePr>
          <p:cNvPr id="6" name="Object 5" descr="M to the minus power, K sub 8 left parenthesis m right parenthesis."/>
          <p:cNvGraphicFramePr>
            <a:graphicFrameLocks noChangeAspect="1"/>
          </p:cNvGraphicFramePr>
          <p:nvPr>
            <p:extLst>
              <p:ext uri="{D42A27DB-BD31-4B8C-83A1-F6EECF244321}">
                <p14:modId xmlns:p14="http://schemas.microsoft.com/office/powerpoint/2010/main" val="1312821135"/>
              </p:ext>
            </p:extLst>
          </p:nvPr>
        </p:nvGraphicFramePr>
        <p:xfrm>
          <a:off x="6684963" y="1593850"/>
          <a:ext cx="1096962" cy="412750"/>
        </p:xfrm>
        <a:graphic>
          <a:graphicData uri="http://schemas.openxmlformats.org/presentationml/2006/ole">
            <mc:AlternateContent xmlns:mc="http://schemas.openxmlformats.org/markup-compatibility/2006">
              <mc:Choice xmlns:v="urn:schemas-microsoft-com:vml" Requires="v">
                <p:oleObj spid="_x0000_s40057" name="Equation" r:id="rId3" imgW="672840" imgH="253800" progId="Equation.DSMT4">
                  <p:embed/>
                </p:oleObj>
              </mc:Choice>
              <mc:Fallback>
                <p:oleObj name="Equation" r:id="rId3" imgW="672840" imgH="253800" progId="Equation.DSMT4">
                  <p:embed/>
                  <p:pic>
                    <p:nvPicPr>
                      <p:cNvPr id="2" name="Object 1"/>
                      <p:cNvPicPr/>
                      <p:nvPr/>
                    </p:nvPicPr>
                    <p:blipFill>
                      <a:blip r:embed="rId4"/>
                      <a:stretch>
                        <a:fillRect/>
                      </a:stretch>
                    </p:blipFill>
                    <p:spPr>
                      <a:xfrm>
                        <a:off x="6684963" y="1593850"/>
                        <a:ext cx="1096962" cy="412750"/>
                      </a:xfrm>
                      <a:prstGeom prst="rect">
                        <a:avLst/>
                      </a:prstGeom>
                    </p:spPr>
                  </p:pic>
                </p:oleObj>
              </mc:Fallback>
            </mc:AlternateContent>
          </a:graphicData>
        </a:graphic>
      </p:graphicFrame>
      <p:sp>
        <p:nvSpPr>
          <p:cNvPr id="4" name="Content Placeholder 3"/>
          <p:cNvSpPr>
            <a:spLocks noGrp="1"/>
          </p:cNvSpPr>
          <p:nvPr>
            <p:ph sz="quarter" idx="14"/>
          </p:nvPr>
        </p:nvSpPr>
        <p:spPr>
          <a:xfrm>
            <a:off x="457200" y="1993445"/>
            <a:ext cx="8232775" cy="453620"/>
          </a:xfrm>
        </p:spPr>
        <p:txBody>
          <a:bodyPr/>
          <a:lstStyle/>
          <a:p>
            <a:r>
              <a:rPr lang="en-US" sz="2200" dirty="0">
                <a:latin typeface="+mn-lt"/>
              </a:rPr>
              <a:t>Alice verifies m signed by Bob by applying </a:t>
            </a:r>
            <a:r>
              <a:rPr lang="en-US" sz="2200" dirty="0" smtClean="0">
                <a:latin typeface="+mn-lt"/>
              </a:rPr>
              <a:t>Bob’</a:t>
            </a:r>
            <a:r>
              <a:rPr lang="en-US" altLang="ja-JP" sz="2200" dirty="0" smtClean="0">
                <a:latin typeface="+mn-lt"/>
              </a:rPr>
              <a:t>s public key</a:t>
            </a:r>
            <a:endParaRPr lang="en-US" sz="2200" dirty="0">
              <a:latin typeface="+mn-lt"/>
            </a:endParaRPr>
          </a:p>
        </p:txBody>
      </p:sp>
      <p:graphicFrame>
        <p:nvGraphicFramePr>
          <p:cNvPr id="7" name="Object 6" descr="k sub B to the plus power left parenthesis k sub B to the minus power m right parenthesis then checks K sub B to the plus power left parenthesis K sub B to the minus power left parenthesis K right parenthesis right parenthesis = m."/>
          <p:cNvGraphicFramePr>
            <a:graphicFrameLocks noChangeAspect="1"/>
          </p:cNvGraphicFramePr>
          <p:nvPr>
            <p:extLst>
              <p:ext uri="{D42A27DB-BD31-4B8C-83A1-F6EECF244321}">
                <p14:modId xmlns:p14="http://schemas.microsoft.com/office/powerpoint/2010/main" val="4253872287"/>
              </p:ext>
            </p:extLst>
          </p:nvPr>
        </p:nvGraphicFramePr>
        <p:xfrm>
          <a:off x="762000" y="2490788"/>
          <a:ext cx="5021263" cy="481012"/>
        </p:xfrm>
        <a:graphic>
          <a:graphicData uri="http://schemas.openxmlformats.org/presentationml/2006/ole">
            <mc:AlternateContent xmlns:mc="http://schemas.openxmlformats.org/markup-compatibility/2006">
              <mc:Choice xmlns:v="urn:schemas-microsoft-com:vml" Requires="v">
                <p:oleObj spid="_x0000_s40058" name="Equation" r:id="rId5" imgW="2933640" imgH="279360" progId="Equation.DSMT4">
                  <p:embed/>
                </p:oleObj>
              </mc:Choice>
              <mc:Fallback>
                <p:oleObj name="Equation" r:id="rId5" imgW="2933640" imgH="279360" progId="Equation.DSMT4">
                  <p:embed/>
                  <p:pic>
                    <p:nvPicPr>
                      <p:cNvPr id="17" name="Object 16"/>
                      <p:cNvPicPr/>
                      <p:nvPr/>
                    </p:nvPicPr>
                    <p:blipFill>
                      <a:blip r:embed="rId6"/>
                      <a:stretch>
                        <a:fillRect/>
                      </a:stretch>
                    </p:blipFill>
                    <p:spPr>
                      <a:xfrm>
                        <a:off x="762000" y="2490788"/>
                        <a:ext cx="5021263" cy="481012"/>
                      </a:xfrm>
                      <a:prstGeom prst="rect">
                        <a:avLst/>
                      </a:prstGeom>
                    </p:spPr>
                  </p:pic>
                </p:oleObj>
              </mc:Fallback>
            </mc:AlternateContent>
          </a:graphicData>
        </a:graphic>
      </p:graphicFrame>
      <p:sp>
        <p:nvSpPr>
          <p:cNvPr id="5" name="Content Placeholder 4"/>
          <p:cNvSpPr>
            <a:spLocks noGrp="1"/>
          </p:cNvSpPr>
          <p:nvPr>
            <p:ph sz="quarter" idx="15"/>
          </p:nvPr>
        </p:nvSpPr>
        <p:spPr>
          <a:xfrm>
            <a:off x="457200" y="2927895"/>
            <a:ext cx="8043624" cy="829893"/>
          </a:xfrm>
        </p:spPr>
        <p:txBody>
          <a:bodyPr/>
          <a:lstStyle/>
          <a:p>
            <a:pPr marL="263525" indent="1968500">
              <a:buNone/>
            </a:pPr>
            <a:r>
              <a:rPr lang="en-US" sz="2200" dirty="0">
                <a:latin typeface="+mn-lt"/>
              </a:rPr>
              <a:t>whoever signed m must have used </a:t>
            </a:r>
            <a:r>
              <a:rPr lang="en-US" sz="2200" dirty="0" smtClean="0">
                <a:latin typeface="+mn-lt"/>
              </a:rPr>
              <a:t>Bob’</a:t>
            </a:r>
            <a:r>
              <a:rPr lang="en-US" altLang="ja-JP" sz="2200" dirty="0" smtClean="0">
                <a:latin typeface="+mn-lt"/>
              </a:rPr>
              <a:t>s </a:t>
            </a:r>
            <a:r>
              <a:rPr lang="en-US" altLang="ja-JP" sz="2200" dirty="0">
                <a:latin typeface="+mn-lt"/>
              </a:rPr>
              <a:t>private key.</a:t>
            </a:r>
            <a:endParaRPr lang="en-US" sz="2200" dirty="0">
              <a:latin typeface="+mn-lt"/>
            </a:endParaRPr>
          </a:p>
        </p:txBody>
      </p:sp>
      <p:graphicFrame>
        <p:nvGraphicFramePr>
          <p:cNvPr id="8" name="Object 7" descr="k sub B to the plus power left parenthesis k sub B to the minus power left parenthesis m right parenthesis right parenthesis = m."/>
          <p:cNvGraphicFramePr>
            <a:graphicFrameLocks noChangeAspect="1"/>
          </p:cNvGraphicFramePr>
          <p:nvPr>
            <p:extLst>
              <p:ext uri="{D42A27DB-BD31-4B8C-83A1-F6EECF244321}">
                <p14:modId xmlns:p14="http://schemas.microsoft.com/office/powerpoint/2010/main" val="3224369908"/>
              </p:ext>
            </p:extLst>
          </p:nvPr>
        </p:nvGraphicFramePr>
        <p:xfrm>
          <a:off x="1030610" y="3034848"/>
          <a:ext cx="1679498" cy="410849"/>
        </p:xfrm>
        <a:graphic>
          <a:graphicData uri="http://schemas.openxmlformats.org/presentationml/2006/ole">
            <mc:AlternateContent xmlns:mc="http://schemas.openxmlformats.org/markup-compatibility/2006">
              <mc:Choice xmlns:v="urn:schemas-microsoft-com:vml" Requires="v">
                <p:oleObj spid="_x0000_s40059" name="Equation" r:id="rId7" imgW="1041120" imgH="253800" progId="Equation.DSMT4">
                  <p:embed/>
                </p:oleObj>
              </mc:Choice>
              <mc:Fallback>
                <p:oleObj name="Equation" r:id="rId7" imgW="1041120" imgH="253800" progId="Equation.DSMT4">
                  <p:embed/>
                  <p:pic>
                    <p:nvPicPr>
                      <p:cNvPr id="7" name="Object 6"/>
                      <p:cNvPicPr/>
                      <p:nvPr/>
                    </p:nvPicPr>
                    <p:blipFill>
                      <a:blip r:embed="rId8"/>
                      <a:stretch>
                        <a:fillRect/>
                      </a:stretch>
                    </p:blipFill>
                    <p:spPr>
                      <a:xfrm>
                        <a:off x="1030610" y="3034848"/>
                        <a:ext cx="1679498" cy="410849"/>
                      </a:xfrm>
                      <a:prstGeom prst="rect">
                        <a:avLst/>
                      </a:prstGeom>
                    </p:spPr>
                  </p:pic>
                </p:oleObj>
              </mc:Fallback>
            </mc:AlternateContent>
          </a:graphicData>
        </a:graphic>
      </p:graphicFrame>
      <p:sp>
        <p:nvSpPr>
          <p:cNvPr id="9" name="Content Placeholder 8"/>
          <p:cNvSpPr>
            <a:spLocks noGrp="1"/>
          </p:cNvSpPr>
          <p:nvPr>
            <p:ph sz="quarter" idx="16"/>
          </p:nvPr>
        </p:nvSpPr>
        <p:spPr>
          <a:xfrm>
            <a:off x="457200" y="2939701"/>
            <a:ext cx="8229600" cy="652462"/>
          </a:xfrm>
        </p:spPr>
        <p:txBody>
          <a:bodyPr/>
          <a:lstStyle/>
          <a:p>
            <a:r>
              <a:rPr lang="en-US" sz="2200" dirty="0" smtClean="0">
                <a:latin typeface="+mn-lt"/>
              </a:rPr>
              <a:t>If</a:t>
            </a:r>
            <a:endParaRPr lang="en-US" sz="2200" dirty="0">
              <a:latin typeface="+mn-lt"/>
            </a:endParaRPr>
          </a:p>
        </p:txBody>
      </p:sp>
      <p:sp>
        <p:nvSpPr>
          <p:cNvPr id="18" name="Content Placeholder 17"/>
          <p:cNvSpPr>
            <a:spLocks noGrp="1"/>
          </p:cNvSpPr>
          <p:nvPr>
            <p:ph sz="quarter" idx="17"/>
          </p:nvPr>
        </p:nvSpPr>
        <p:spPr>
          <a:xfrm>
            <a:off x="457200" y="3757788"/>
            <a:ext cx="8229600" cy="2271053"/>
          </a:xfrm>
        </p:spPr>
        <p:txBody>
          <a:bodyPr/>
          <a:lstStyle/>
          <a:p>
            <a:pPr marL="381000" indent="-381000">
              <a:buFont typeface="Wingdings" charset="0"/>
              <a:buNone/>
            </a:pPr>
            <a:r>
              <a:rPr lang="en-US" sz="2200" b="1" dirty="0">
                <a:solidFill>
                  <a:schemeClr val="tx1"/>
                </a:solidFill>
                <a:latin typeface="+mn-lt"/>
              </a:rPr>
              <a:t>Alice thus verifies that:</a:t>
            </a:r>
          </a:p>
          <a:p>
            <a:pPr marL="255600" lvl="1" indent="-255600">
              <a:spcBef>
                <a:spcPts val="1500"/>
              </a:spcBef>
              <a:buFont typeface="Arial" panose="020B0604020202020204" pitchFamily="34" charset="0"/>
              <a:buChar char="•"/>
            </a:pPr>
            <a:r>
              <a:rPr lang="en-US" sz="2200" dirty="0">
                <a:latin typeface="+mn-lt"/>
              </a:rPr>
              <a:t>Bob signed m</a:t>
            </a:r>
          </a:p>
          <a:p>
            <a:pPr marL="255600" lvl="1" indent="-255600">
              <a:spcBef>
                <a:spcPts val="1500"/>
              </a:spcBef>
              <a:buFont typeface="Arial" panose="020B0604020202020204" pitchFamily="34" charset="0"/>
              <a:buChar char="•"/>
            </a:pPr>
            <a:r>
              <a:rPr lang="en-US" sz="2200" dirty="0">
                <a:latin typeface="+mn-lt"/>
              </a:rPr>
              <a:t>no one else signed m</a:t>
            </a:r>
          </a:p>
          <a:p>
            <a:pPr marL="255600" lvl="1" indent="-255600">
              <a:spcBef>
                <a:spcPts val="1500"/>
              </a:spcBef>
              <a:buFont typeface="Arial" panose="020B0604020202020204" pitchFamily="34" charset="0"/>
              <a:buChar char="•"/>
            </a:pPr>
            <a:r>
              <a:rPr lang="en-US" sz="2200" dirty="0">
                <a:latin typeface="+mn-lt"/>
              </a:rPr>
              <a:t>Bob signed m and not </a:t>
            </a:r>
            <a:r>
              <a:rPr lang="en-US" sz="2200" dirty="0" smtClean="0">
                <a:latin typeface="+mn-lt"/>
              </a:rPr>
              <a:t>m’</a:t>
            </a:r>
            <a:endParaRPr lang="en-US" altLang="ja-JP" sz="2200" dirty="0">
              <a:latin typeface="+mn-lt"/>
            </a:endParaRPr>
          </a:p>
        </p:txBody>
      </p:sp>
    </p:spTree>
    <p:extLst>
      <p:ext uri="{BB962C8B-B14F-4D97-AF65-F5344CB8AC3E}">
        <p14:creationId xmlns:p14="http://schemas.microsoft.com/office/powerpoint/2010/main" val="1146334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Digital Signatures </a:t>
            </a:r>
            <a:r>
              <a:rPr lang="en-US" sz="2000" b="0" dirty="0" smtClean="0">
                <a:latin typeface="Times New Roman" panose="02020603050405020304" pitchFamily="18" charset="0"/>
                <a:ea typeface="ＭＳ Ｐゴシック" charset="0"/>
              </a:rPr>
              <a:t>(4 of 4)</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idx="1"/>
          </p:nvPr>
        </p:nvSpPr>
        <p:spPr>
          <a:xfrm>
            <a:off x="457200" y="1600200"/>
            <a:ext cx="4830999" cy="848442"/>
          </a:xfrm>
        </p:spPr>
        <p:txBody>
          <a:bodyPr/>
          <a:lstStyle/>
          <a:p>
            <a:pPr marL="0" lvl="0" indent="0" eaLnBrk="0" fontAlgn="base" hangingPunct="0">
              <a:spcAft>
                <a:spcPct val="0"/>
              </a:spcAft>
              <a:buNone/>
              <a:tabLst/>
            </a:pPr>
            <a:r>
              <a:rPr lang="en-US" sz="2200" b="1" dirty="0" smtClean="0">
                <a:solidFill>
                  <a:srgbClr val="000000"/>
                </a:solidFill>
                <a:latin typeface="Arial (Body)"/>
                <a:ea typeface="ＭＳ Ｐゴシック" charset="0"/>
              </a:rPr>
              <a:t>non-repudiation</a:t>
            </a:r>
            <a:r>
              <a:rPr lang="en-US" sz="2200" b="1" dirty="0">
                <a:solidFill>
                  <a:srgbClr val="000000"/>
                </a:solidFill>
                <a:latin typeface="Arial (Body)"/>
                <a:ea typeface="ＭＳ Ｐゴシック" charset="0"/>
              </a:rPr>
              <a:t>:</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Alice can take m, and </a:t>
            </a:r>
            <a:r>
              <a:rPr lang="en-US" sz="2200" dirty="0" smtClean="0">
                <a:solidFill>
                  <a:srgbClr val="000000"/>
                </a:solidFill>
                <a:latin typeface="Arial (Body)"/>
                <a:ea typeface="ＭＳ Ｐゴシック" charset="0"/>
              </a:rPr>
              <a:t>signature</a:t>
            </a:r>
            <a:endParaRPr lang="en-US" sz="2200" dirty="0">
              <a:solidFill>
                <a:srgbClr val="000000"/>
              </a:solidFill>
              <a:latin typeface="Arial (Body)"/>
              <a:ea typeface="ＭＳ Ｐゴシック" charset="0"/>
            </a:endParaRPr>
          </a:p>
        </p:txBody>
      </p:sp>
      <p:graphicFrame>
        <p:nvGraphicFramePr>
          <p:cNvPr id="5" name="Object 4" descr="k sub B to the minus power left parenthesis m right parenthesis."/>
          <p:cNvGraphicFramePr>
            <a:graphicFrameLocks noChangeAspect="1"/>
          </p:cNvGraphicFramePr>
          <p:nvPr>
            <p:extLst>
              <p:ext uri="{D42A27DB-BD31-4B8C-83A1-F6EECF244321}">
                <p14:modId xmlns:p14="http://schemas.microsoft.com/office/powerpoint/2010/main" val="2367037318"/>
              </p:ext>
            </p:extLst>
          </p:nvPr>
        </p:nvGraphicFramePr>
        <p:xfrm>
          <a:off x="5288199" y="2085433"/>
          <a:ext cx="789735" cy="440822"/>
        </p:xfrm>
        <a:graphic>
          <a:graphicData uri="http://schemas.openxmlformats.org/presentationml/2006/ole">
            <mc:AlternateContent xmlns:mc="http://schemas.openxmlformats.org/markup-compatibility/2006">
              <mc:Choice xmlns:v="urn:schemas-microsoft-com:vml" Requires="v">
                <p:oleObj spid="_x0000_s21881" name="Equation" r:id="rId3" imgW="457200" imgH="253800" progId="Equation.DSMT4">
                  <p:embed/>
                </p:oleObj>
              </mc:Choice>
              <mc:Fallback>
                <p:oleObj name="Equation" r:id="rId3" imgW="457200" imgH="253800" progId="Equation.DSMT4">
                  <p:embed/>
                  <p:pic>
                    <p:nvPicPr>
                      <p:cNvPr id="8" name="Object 7"/>
                      <p:cNvPicPr/>
                      <p:nvPr/>
                    </p:nvPicPr>
                    <p:blipFill>
                      <a:blip r:embed="rId4"/>
                      <a:stretch>
                        <a:fillRect/>
                      </a:stretch>
                    </p:blipFill>
                    <p:spPr>
                      <a:xfrm>
                        <a:off x="5288199" y="2085433"/>
                        <a:ext cx="789735" cy="440822"/>
                      </a:xfrm>
                      <a:prstGeom prst="rect">
                        <a:avLst/>
                      </a:prstGeom>
                    </p:spPr>
                  </p:pic>
                </p:oleObj>
              </mc:Fallback>
            </mc:AlternateContent>
          </a:graphicData>
        </a:graphic>
      </p:graphicFrame>
      <p:sp>
        <p:nvSpPr>
          <p:cNvPr id="4" name="Text Placeholder 3"/>
          <p:cNvSpPr>
            <a:spLocks noGrp="1"/>
          </p:cNvSpPr>
          <p:nvPr>
            <p:ph idx="13"/>
          </p:nvPr>
        </p:nvSpPr>
        <p:spPr>
          <a:xfrm>
            <a:off x="6045276" y="2036445"/>
            <a:ext cx="1673994" cy="434103"/>
          </a:xfrm>
        </p:spPr>
        <p:txBody>
          <a:bodyPr/>
          <a:lstStyle/>
          <a:p>
            <a:pPr marL="0" lvl="1" indent="0">
              <a:spcBef>
                <a:spcPts val="1500"/>
              </a:spcBef>
              <a:buNone/>
            </a:pPr>
            <a:r>
              <a:rPr lang="en-US" sz="2200" dirty="0">
                <a:solidFill>
                  <a:srgbClr val="000000"/>
                </a:solidFill>
                <a:latin typeface="Arial (Body)"/>
                <a:ea typeface="ＭＳ Ｐゴシック" charset="0"/>
              </a:rPr>
              <a:t>to </a:t>
            </a:r>
            <a:r>
              <a:rPr lang="en-US" sz="2200" dirty="0" smtClean="0">
                <a:solidFill>
                  <a:srgbClr val="000000"/>
                </a:solidFill>
                <a:latin typeface="Arial (Body)"/>
                <a:ea typeface="ＭＳ Ｐゴシック" charset="0"/>
              </a:rPr>
              <a:t>court </a:t>
            </a:r>
            <a:r>
              <a:rPr lang="en-US" sz="2200" dirty="0">
                <a:solidFill>
                  <a:srgbClr val="000000"/>
                </a:solidFill>
                <a:latin typeface="Arial (Body)"/>
                <a:ea typeface="ＭＳ Ｐゴシック" charset="0"/>
              </a:rPr>
              <a:t>and</a:t>
            </a:r>
            <a:endParaRPr lang="en-US" sz="2200" dirty="0"/>
          </a:p>
        </p:txBody>
      </p:sp>
      <p:sp>
        <p:nvSpPr>
          <p:cNvPr id="6" name="Content Placeholder 5"/>
          <p:cNvSpPr>
            <a:spLocks noGrp="1"/>
          </p:cNvSpPr>
          <p:nvPr>
            <p:ph idx="14"/>
          </p:nvPr>
        </p:nvSpPr>
        <p:spPr>
          <a:xfrm>
            <a:off x="1228299" y="2448642"/>
            <a:ext cx="3275462" cy="458331"/>
          </a:xfrm>
        </p:spPr>
        <p:txBody>
          <a:bodyPr/>
          <a:lstStyle/>
          <a:p>
            <a:pPr marL="0" lvl="1" indent="0">
              <a:spcBef>
                <a:spcPts val="1500"/>
              </a:spcBef>
              <a:buNone/>
            </a:pPr>
            <a:r>
              <a:rPr lang="en-US" sz="2200" dirty="0" smtClean="0">
                <a:solidFill>
                  <a:srgbClr val="000000"/>
                </a:solidFill>
                <a:latin typeface="Arial (Body)"/>
                <a:ea typeface="ＭＳ Ｐゴシック" charset="0"/>
              </a:rPr>
              <a:t>prove </a:t>
            </a:r>
            <a:r>
              <a:rPr lang="en-US" sz="2200" dirty="0">
                <a:solidFill>
                  <a:srgbClr val="000000"/>
                </a:solidFill>
                <a:latin typeface="Arial (Body)"/>
                <a:ea typeface="ＭＳ Ｐゴシック" charset="0"/>
              </a:rPr>
              <a:t>that Bob signed </a:t>
            </a:r>
            <a:r>
              <a:rPr lang="en-US" sz="2200" dirty="0" smtClean="0">
                <a:solidFill>
                  <a:srgbClr val="000000"/>
                </a:solidFill>
                <a:latin typeface="Arial (Body)"/>
                <a:ea typeface="ＭＳ Ｐゴシック" charset="0"/>
              </a:rPr>
              <a:t>m</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278332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Message Digests</a:t>
            </a:r>
          </a:p>
        </p:txBody>
      </p:sp>
      <p:sp>
        <p:nvSpPr>
          <p:cNvPr id="3" name="Text Placeholder 2"/>
          <p:cNvSpPr>
            <a:spLocks noGrp="1"/>
          </p:cNvSpPr>
          <p:nvPr>
            <p:ph type="body" idx="1"/>
          </p:nvPr>
        </p:nvSpPr>
        <p:spPr>
          <a:xfrm>
            <a:off x="457200" y="1600200"/>
            <a:ext cx="3526971" cy="4245429"/>
          </a:xfrm>
        </p:spPr>
        <p:txBody>
          <a:bodyPr/>
          <a:lstStyle/>
          <a:p>
            <a:pPr marL="0" indent="0">
              <a:buFont typeface="Wingdings" charset="0"/>
              <a:buNone/>
            </a:pPr>
            <a:r>
              <a:rPr lang="en-US" sz="2200" dirty="0">
                <a:latin typeface="+mn-lt"/>
              </a:rPr>
              <a:t>computationally expensive to public-key-encrypt long </a:t>
            </a:r>
            <a:r>
              <a:rPr lang="en-US" sz="2200" dirty="0" smtClean="0">
                <a:latin typeface="+mn-lt"/>
              </a:rPr>
              <a:t>messages</a:t>
            </a:r>
            <a:endParaRPr lang="en-US" sz="2200" dirty="0">
              <a:latin typeface="+mn-lt"/>
            </a:endParaRPr>
          </a:p>
          <a:p>
            <a:pPr marL="0" indent="0">
              <a:buFont typeface="Wingdings" charset="0"/>
              <a:buNone/>
            </a:pPr>
            <a:r>
              <a:rPr lang="en-US" sz="2200" b="1" dirty="0">
                <a:solidFill>
                  <a:schemeClr val="tx1"/>
                </a:solidFill>
                <a:latin typeface="+mn-lt"/>
              </a:rPr>
              <a:t>goal: </a:t>
            </a:r>
            <a:r>
              <a:rPr lang="en-US" sz="2200" dirty="0">
                <a:latin typeface="+mn-lt"/>
              </a:rPr>
              <a:t>fixed-length, easy- to-compute digital </a:t>
            </a:r>
            <a:r>
              <a:rPr lang="en-US" sz="2200" dirty="0" smtClean="0">
                <a:latin typeface="+mn-lt"/>
              </a:rPr>
              <a:t>“</a:t>
            </a:r>
            <a:r>
              <a:rPr lang="en-US" altLang="ja-JP" sz="2200" dirty="0" smtClean="0">
                <a:latin typeface="+mn-lt"/>
              </a:rPr>
              <a:t>fingerprint”</a:t>
            </a:r>
            <a:endParaRPr lang="en-US" altLang="ja-JP" sz="2200" dirty="0">
              <a:latin typeface="+mn-lt"/>
            </a:endParaRPr>
          </a:p>
          <a:p>
            <a:r>
              <a:rPr lang="en-US" sz="2200" dirty="0">
                <a:latin typeface="+mn-lt"/>
              </a:rPr>
              <a:t>apply </a:t>
            </a:r>
            <a:r>
              <a:rPr lang="en-US" sz="2200" dirty="0" smtClean="0">
                <a:latin typeface="+mn-lt"/>
              </a:rPr>
              <a:t>hash </a:t>
            </a:r>
            <a:r>
              <a:rPr lang="en-US" sz="2200" dirty="0">
                <a:latin typeface="+mn-lt"/>
              </a:rPr>
              <a:t>function H to </a:t>
            </a:r>
            <a:r>
              <a:rPr lang="en-US" sz="2200" i="1" dirty="0">
                <a:latin typeface="+mn-lt"/>
              </a:rPr>
              <a:t>m</a:t>
            </a:r>
            <a:r>
              <a:rPr lang="en-US" sz="2200" dirty="0">
                <a:latin typeface="+mn-lt"/>
              </a:rPr>
              <a:t>, get fixed size message digest</a:t>
            </a:r>
            <a:r>
              <a:rPr lang="en-US" sz="2200" dirty="0" smtClean="0">
                <a:latin typeface="+mn-lt"/>
              </a:rPr>
              <a:t>,</a:t>
            </a:r>
            <a:endParaRPr lang="en-US" sz="2200" dirty="0">
              <a:latin typeface="+mn-lt"/>
            </a:endParaRPr>
          </a:p>
        </p:txBody>
      </p:sp>
      <p:graphicFrame>
        <p:nvGraphicFramePr>
          <p:cNvPr id="7" name="Object 6" descr="H left parenthesis m right parenthesis."/>
          <p:cNvGraphicFramePr>
            <a:graphicFrameLocks noChangeAspect="1"/>
          </p:cNvGraphicFramePr>
          <p:nvPr>
            <p:extLst>
              <p:ext uri="{D42A27DB-BD31-4B8C-83A1-F6EECF244321}">
                <p14:modId xmlns:p14="http://schemas.microsoft.com/office/powerpoint/2010/main" val="2940531011"/>
              </p:ext>
            </p:extLst>
          </p:nvPr>
        </p:nvGraphicFramePr>
        <p:xfrm>
          <a:off x="2906713" y="4806950"/>
          <a:ext cx="636587" cy="317500"/>
        </p:xfrm>
        <a:graphic>
          <a:graphicData uri="http://schemas.openxmlformats.org/presentationml/2006/ole">
            <mc:AlternateContent xmlns:mc="http://schemas.openxmlformats.org/markup-compatibility/2006">
              <mc:Choice xmlns:v="urn:schemas-microsoft-com:vml" Requires="v">
                <p:oleObj spid="_x0000_s24300" name="Equation" r:id="rId3" imgW="406080" imgH="203040" progId="Equation.DSMT4">
                  <p:embed/>
                </p:oleObj>
              </mc:Choice>
              <mc:Fallback>
                <p:oleObj name="Equation" r:id="rId3" imgW="406080" imgH="203040" progId="Equation.DSMT4">
                  <p:embed/>
                  <p:pic>
                    <p:nvPicPr>
                      <p:cNvPr id="6" name="Object 5"/>
                      <p:cNvPicPr/>
                      <p:nvPr/>
                    </p:nvPicPr>
                    <p:blipFill>
                      <a:blip r:embed="rId4"/>
                      <a:stretch>
                        <a:fillRect/>
                      </a:stretch>
                    </p:blipFill>
                    <p:spPr>
                      <a:xfrm>
                        <a:off x="2906713" y="4806950"/>
                        <a:ext cx="636587" cy="317500"/>
                      </a:xfrm>
                      <a:prstGeom prst="rect">
                        <a:avLst/>
                      </a:prstGeom>
                    </p:spPr>
                  </p:pic>
                </p:oleObj>
              </mc:Fallback>
            </mc:AlternateContent>
          </a:graphicData>
        </a:graphic>
      </p:graphicFrame>
      <p:pic>
        <p:nvPicPr>
          <p:cNvPr id="19" name="Picture 18" descr="3 connected parts. 1. Large message, m. Right, 2. H, Hash Function. Down, 3. H left parenthesis m right parenthesis."/>
          <p:cNvPicPr>
            <a:picLocks noChangeAspect="1"/>
          </p:cNvPicPr>
          <p:nvPr/>
        </p:nvPicPr>
        <p:blipFill>
          <a:blip r:embed="rId5"/>
          <a:stretch>
            <a:fillRect/>
          </a:stretch>
        </p:blipFill>
        <p:spPr>
          <a:xfrm>
            <a:off x="4914372" y="1454525"/>
            <a:ext cx="2693887" cy="1748664"/>
          </a:xfrm>
          <a:prstGeom prst="rect">
            <a:avLst/>
          </a:prstGeom>
        </p:spPr>
      </p:pic>
      <p:sp>
        <p:nvSpPr>
          <p:cNvPr id="5" name="Text Placeholder 4"/>
          <p:cNvSpPr>
            <a:spLocks noGrp="1"/>
          </p:cNvSpPr>
          <p:nvPr>
            <p:ph type="body" idx="2"/>
          </p:nvPr>
        </p:nvSpPr>
        <p:spPr>
          <a:xfrm>
            <a:off x="4376056" y="3277478"/>
            <a:ext cx="4441371" cy="3058006"/>
          </a:xfrm>
        </p:spPr>
        <p:txBody>
          <a:bodyPr/>
          <a:lstStyle/>
          <a:p>
            <a:pPr>
              <a:buFont typeface="Wingdings" charset="0"/>
              <a:buNone/>
            </a:pPr>
            <a:r>
              <a:rPr lang="en-US" sz="2200" b="1" dirty="0">
                <a:solidFill>
                  <a:schemeClr val="tx1"/>
                </a:solidFill>
                <a:latin typeface="+mn-lt"/>
              </a:rPr>
              <a:t>Hash function properties:</a:t>
            </a:r>
          </a:p>
          <a:p>
            <a:r>
              <a:rPr lang="en-US" sz="2200" dirty="0">
                <a:latin typeface="+mn-lt"/>
              </a:rPr>
              <a:t>many-to-1</a:t>
            </a:r>
          </a:p>
          <a:p>
            <a:r>
              <a:rPr lang="en-US" sz="2200" dirty="0">
                <a:latin typeface="+mn-lt"/>
              </a:rPr>
              <a:t>produces fixed-size msg digest (fingerprint)</a:t>
            </a:r>
          </a:p>
          <a:p>
            <a:r>
              <a:rPr lang="en-US" sz="2200" dirty="0">
                <a:latin typeface="+mn-lt"/>
              </a:rPr>
              <a:t>given message digest x, computationally infeasible to find m such </a:t>
            </a:r>
            <a:r>
              <a:rPr lang="en-US" sz="2200" dirty="0" smtClean="0">
                <a:latin typeface="+mn-lt"/>
              </a:rPr>
              <a:t>that</a:t>
            </a:r>
            <a:endParaRPr lang="en-US" sz="2200" dirty="0">
              <a:latin typeface="+mn-lt"/>
            </a:endParaRPr>
          </a:p>
        </p:txBody>
      </p:sp>
      <p:graphicFrame>
        <p:nvGraphicFramePr>
          <p:cNvPr id="6" name="Object 5" descr="X = H left parenthesis m right parenthesis."/>
          <p:cNvGraphicFramePr>
            <a:graphicFrameLocks noChangeAspect="1"/>
          </p:cNvGraphicFramePr>
          <p:nvPr>
            <p:extLst>
              <p:ext uri="{D42A27DB-BD31-4B8C-83A1-F6EECF244321}">
                <p14:modId xmlns:p14="http://schemas.microsoft.com/office/powerpoint/2010/main" val="2034414760"/>
              </p:ext>
            </p:extLst>
          </p:nvPr>
        </p:nvGraphicFramePr>
        <p:xfrm>
          <a:off x="6745251" y="5986705"/>
          <a:ext cx="953914" cy="317972"/>
        </p:xfrm>
        <a:graphic>
          <a:graphicData uri="http://schemas.openxmlformats.org/presentationml/2006/ole">
            <mc:AlternateContent xmlns:mc="http://schemas.openxmlformats.org/markup-compatibility/2006">
              <mc:Choice xmlns:v="urn:schemas-microsoft-com:vml" Requires="v">
                <p:oleObj spid="_x0000_s24301" name="Equation" r:id="rId6" imgW="609480" imgH="203040" progId="Equation.DSMT4">
                  <p:embed/>
                </p:oleObj>
              </mc:Choice>
              <mc:Fallback>
                <p:oleObj name="Equation" r:id="rId6" imgW="609480" imgH="203040" progId="Equation.DSMT4">
                  <p:embed/>
                  <p:pic>
                    <p:nvPicPr>
                      <p:cNvPr id="0" name=""/>
                      <p:cNvPicPr/>
                      <p:nvPr/>
                    </p:nvPicPr>
                    <p:blipFill>
                      <a:blip r:embed="rId7"/>
                      <a:stretch>
                        <a:fillRect/>
                      </a:stretch>
                    </p:blipFill>
                    <p:spPr>
                      <a:xfrm>
                        <a:off x="6745251" y="5986705"/>
                        <a:ext cx="953914" cy="317972"/>
                      </a:xfrm>
                      <a:prstGeom prst="rect">
                        <a:avLst/>
                      </a:prstGeom>
                    </p:spPr>
                  </p:pic>
                </p:oleObj>
              </mc:Fallback>
            </mc:AlternateContent>
          </a:graphicData>
        </a:graphic>
      </p:graphicFrame>
    </p:spTree>
    <p:extLst>
      <p:ext uri="{BB962C8B-B14F-4D97-AF65-F5344CB8AC3E}">
        <p14:creationId xmlns:p14="http://schemas.microsoft.com/office/powerpoint/2010/main" val="1166530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solidFill>
                  <a:schemeClr val="tx2"/>
                </a:solidFill>
                <a:latin typeface="Times New Roman" panose="02020603050405020304" pitchFamily="18" charset="0"/>
                <a:ea typeface="ＭＳ Ｐゴシック" charset="0"/>
              </a:rPr>
              <a:t>Internet Checksum: Poor Crypto Hash Function</a:t>
            </a:r>
            <a:endParaRPr lang="en-US" dirty="0">
              <a:solidFill>
                <a:schemeClr val="tx2"/>
              </a:solidFill>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165856" cy="1484992"/>
          </a:xfrm>
        </p:spPr>
        <p:txBody>
          <a:bodyPr wrap="square" lIns="91425" tIns="91425" rIns="91425" bIns="91425">
            <a:spAutoFit/>
          </a:bodyPr>
          <a:lstStyle/>
          <a:p>
            <a:pPr marL="0" lvl="0" indent="0" eaLnBrk="0" fontAlgn="base" hangingPunct="0">
              <a:spcAft>
                <a:spcPct val="0"/>
              </a:spcAft>
              <a:buClr>
                <a:schemeClr val="tx2"/>
              </a:buClr>
              <a:buNone/>
            </a:pPr>
            <a:r>
              <a:rPr lang="en-US" sz="2400" dirty="0">
                <a:solidFill>
                  <a:srgbClr val="000000"/>
                </a:solidFill>
                <a:latin typeface="Arial (Body)"/>
                <a:ea typeface="ＭＳ Ｐゴシック" charset="0"/>
              </a:rPr>
              <a:t>Internet checksum has some properties of hash function:</a:t>
            </a:r>
          </a:p>
          <a:p>
            <a:pPr marL="255651" lvl="0" indent="-255651" eaLnBrk="0" fontAlgn="base" hangingPunct="0">
              <a:spcAft>
                <a:spcPct val="0"/>
              </a:spcAft>
              <a:buClr>
                <a:schemeClr val="tx2"/>
              </a:buClr>
              <a:buFont typeface="Arial" panose="020B0604020202020204" pitchFamily="34" charset="0"/>
              <a:buChar char="•"/>
            </a:pPr>
            <a:r>
              <a:rPr lang="en-US" sz="2400" dirty="0">
                <a:solidFill>
                  <a:srgbClr val="000000"/>
                </a:solidFill>
                <a:latin typeface="Arial (Body)"/>
                <a:ea typeface="ＭＳ Ｐゴシック" charset="0"/>
              </a:rPr>
              <a:t>produces fixed length digest (16-bit sum) of </a:t>
            </a:r>
            <a:r>
              <a:rPr lang="en-US" sz="2400" dirty="0" smtClean="0">
                <a:solidFill>
                  <a:srgbClr val="000000"/>
                </a:solidFill>
                <a:latin typeface="Arial (Body)"/>
                <a:ea typeface="ＭＳ Ｐゴシック" charset="0"/>
              </a:rPr>
              <a:t>message is many-to-one</a:t>
            </a:r>
          </a:p>
        </p:txBody>
      </p:sp>
      <p:sp>
        <p:nvSpPr>
          <p:cNvPr id="4" name="Text Placeholder 3"/>
          <p:cNvSpPr>
            <a:spLocks noGrp="1"/>
          </p:cNvSpPr>
          <p:nvPr>
            <p:ph type="body" idx="2"/>
          </p:nvPr>
        </p:nvSpPr>
        <p:spPr>
          <a:xfrm>
            <a:off x="457200" y="3245440"/>
            <a:ext cx="8229600" cy="806074"/>
          </a:xfrm>
        </p:spPr>
        <p:txBody>
          <a:bodyPr/>
          <a:lstStyle/>
          <a:p>
            <a:pPr marL="0" indent="0">
              <a:buNone/>
            </a:pPr>
            <a:r>
              <a:rPr lang="en-US" sz="2400" dirty="0">
                <a:solidFill>
                  <a:srgbClr val="000000"/>
                </a:solidFill>
                <a:latin typeface="Arial (Body)"/>
                <a:ea typeface="ＭＳ Ｐゴシック" charset="0"/>
              </a:rPr>
              <a:t>But given message with given hash value, it is easy to find another message with same hash value:</a:t>
            </a:r>
          </a:p>
        </p:txBody>
      </p:sp>
      <p:pic>
        <p:nvPicPr>
          <p:cNvPr id="28" name="Picture 27" descr="A diagram of different messages has 2 columns, message, A S C I I format. Each columns have rows of numbers. The last row of the second columns are the same. Different messages but identical checksums. Part 1. Column 1, message. 3 lines. 1. I O U 1. 2. 0 0 period 9. 3. 9 B O B. Column 2, A C S I I. 4 lines. 1. 49, 4 F, 55, 31. 2. 30, 30, 2 E, 39. 3. 39, 42, D 2, 42. 4. B 2, C 1, D 2, A C. Part 2. Column 1, message. 3 lines. 1, I O U 9. 2. 0 0 period 1. 3. 9 B O B. Column 2, A S C I I. 4 lines. 1. 49, 4 F, 55, 39. 2. 30, 30, 2 E, 31. 3. 39, 42, D 2, 42. 4. B 2, C 1, D 2, A C."/>
          <p:cNvPicPr>
            <a:picLocks noChangeAspect="1"/>
          </p:cNvPicPr>
          <p:nvPr/>
        </p:nvPicPr>
        <p:blipFill>
          <a:blip r:embed="rId2"/>
          <a:stretch>
            <a:fillRect/>
          </a:stretch>
        </p:blipFill>
        <p:spPr>
          <a:xfrm>
            <a:off x="1205629" y="4318511"/>
            <a:ext cx="6732741" cy="1894665"/>
          </a:xfrm>
          <a:prstGeom prst="rect">
            <a:avLst/>
          </a:prstGeom>
        </p:spPr>
      </p:pic>
    </p:spTree>
    <p:extLst>
      <p:ext uri="{BB962C8B-B14F-4D97-AF65-F5344CB8AC3E}">
        <p14:creationId xmlns:p14="http://schemas.microsoft.com/office/powerpoint/2010/main" val="128949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Friends and </a:t>
            </a:r>
            <a:r>
              <a:rPr lang="en-US" dirty="0" smtClean="0">
                <a:latin typeface="Times New Roman" panose="02020603050405020304" pitchFamily="18" charset="0"/>
                <a:cs typeface="Times New Roman" panose="02020603050405020304" pitchFamily="18" charset="0"/>
              </a:rPr>
              <a:t>Enemies</a:t>
            </a:r>
            <a:r>
              <a:rPr lang="en-US" dirty="0">
                <a:latin typeface="Times New Roman" panose="02020603050405020304" pitchFamily="18" charset="0"/>
                <a:cs typeface="Times New Roman" panose="02020603050405020304" pitchFamily="18" charset="0"/>
              </a:rPr>
              <a:t>: Alice, Bob, Trudy</a:t>
            </a:r>
          </a:p>
        </p:txBody>
      </p:sp>
      <p:sp>
        <p:nvSpPr>
          <p:cNvPr id="3" name="Text Placeholder 2"/>
          <p:cNvSpPr>
            <a:spLocks noGrp="1"/>
          </p:cNvSpPr>
          <p:nvPr>
            <p:ph type="body" idx="1"/>
          </p:nvPr>
        </p:nvSpPr>
        <p:spPr>
          <a:xfrm>
            <a:off x="457200" y="1600201"/>
            <a:ext cx="8229600" cy="1698170"/>
          </a:xfrm>
        </p:spPr>
        <p:txBody>
          <a:bodyPr/>
          <a:lstStyle/>
          <a:p>
            <a:r>
              <a:rPr lang="en-US" sz="2400" dirty="0">
                <a:latin typeface="+mn-lt"/>
              </a:rPr>
              <a:t>well-known in network security world</a:t>
            </a:r>
          </a:p>
          <a:p>
            <a:r>
              <a:rPr lang="en-US" sz="2400" dirty="0">
                <a:latin typeface="+mn-lt"/>
              </a:rPr>
              <a:t>Bob, Alice (lovers!) want to communicate </a:t>
            </a:r>
            <a:r>
              <a:rPr lang="en-US" sz="2400" dirty="0" smtClean="0">
                <a:latin typeface="+mn-lt"/>
              </a:rPr>
              <a:t>“</a:t>
            </a:r>
            <a:r>
              <a:rPr lang="en-US" altLang="ja-JP" sz="2400" dirty="0" smtClean="0">
                <a:latin typeface="+mn-lt"/>
              </a:rPr>
              <a:t>securely”</a:t>
            </a:r>
            <a:endParaRPr lang="en-US" altLang="ja-JP" sz="2400" dirty="0">
              <a:latin typeface="+mn-lt"/>
            </a:endParaRPr>
          </a:p>
          <a:p>
            <a:r>
              <a:rPr lang="en-US" sz="2400" dirty="0">
                <a:latin typeface="+mn-lt"/>
              </a:rPr>
              <a:t>Trudy (intruder) may intercept, delete, add </a:t>
            </a:r>
            <a:r>
              <a:rPr lang="en-US" sz="2400" dirty="0" smtClean="0">
                <a:latin typeface="+mn-lt"/>
              </a:rPr>
              <a:t>messages</a:t>
            </a:r>
            <a:endParaRPr lang="en-US" sz="2400" dirty="0">
              <a:latin typeface="+mn-lt"/>
            </a:endParaRPr>
          </a:p>
        </p:txBody>
      </p:sp>
      <p:pic>
        <p:nvPicPr>
          <p:cNvPr id="4" name="Picture 3" descr="A diagram connects 3 people, Alice, Bob, and Trudy. Alice, a secure sender, sends data through a channel to Bob, a secure receiver. In the channel, some data goes to Trudy, an intruder."/>
          <p:cNvPicPr>
            <a:picLocks noChangeAspect="1"/>
          </p:cNvPicPr>
          <p:nvPr/>
        </p:nvPicPr>
        <p:blipFill>
          <a:blip r:embed="rId2"/>
          <a:stretch>
            <a:fillRect/>
          </a:stretch>
        </p:blipFill>
        <p:spPr>
          <a:xfrm>
            <a:off x="1478266" y="3530327"/>
            <a:ext cx="6187469" cy="2703843"/>
          </a:xfrm>
          <a:prstGeom prst="rect">
            <a:avLst/>
          </a:prstGeom>
        </p:spPr>
      </p:pic>
    </p:spTree>
    <p:extLst>
      <p:ext uri="{BB962C8B-B14F-4D97-AF65-F5344CB8AC3E}">
        <p14:creationId xmlns:p14="http://schemas.microsoft.com/office/powerpoint/2010/main" val="3959772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chemeClr val="tx2"/>
                </a:solidFill>
                <a:latin typeface="Times New Roman" panose="02020603050405020304" pitchFamily="18" charset="0"/>
                <a:cs typeface="Times New Roman" panose="02020603050405020304" pitchFamily="18" charset="0"/>
              </a:rPr>
              <a:t>Digital Signature = Signed Message Digest</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600200"/>
            <a:ext cx="3608614" cy="783771"/>
          </a:xfrm>
        </p:spPr>
        <p:txBody>
          <a:bodyPr/>
          <a:lstStyle/>
          <a:p>
            <a:pPr marL="0" indent="0">
              <a:spcBef>
                <a:spcPct val="20000"/>
              </a:spcBef>
              <a:buClr>
                <a:srgbClr val="000099"/>
              </a:buClr>
              <a:buSzPct val="75000"/>
              <a:buFont typeface="Wingdings" charset="0"/>
              <a:buNone/>
              <a:defRPr/>
            </a:pPr>
            <a:r>
              <a:rPr lang="en-US" sz="2400" dirty="0">
                <a:latin typeface="+mn-lt"/>
              </a:rPr>
              <a:t>Bob sends digitally signed message:</a:t>
            </a:r>
          </a:p>
        </p:txBody>
      </p:sp>
      <p:pic>
        <p:nvPicPr>
          <p:cNvPr id="6" name="Picture 5" descr="A diagram links 6 parts to a mailbox. The diagram is arranged in a square shape, starting at the top left. Part 1. Large message m. There are 2 arrows, from this part, pointing right and down. Down, part 2. Plus circled. Right, part 3. H, Hash function. Part 4, H left parenthesis m right parenthesis. Down, part 5. Digital signature, encrypt. Bob’s private key, K sub B to the minus power points to this part. Part 6. Encrypted message digest, K sub B to the negative power left parenthesis H left parenthesis m right parenthesis right parenthesis. Left, part 2. Plus circled. both sections merge at this part. This part points to the mailbox."/>
          <p:cNvPicPr>
            <a:picLocks noChangeAspect="1"/>
          </p:cNvPicPr>
          <p:nvPr/>
        </p:nvPicPr>
        <p:blipFill rotWithShape="1">
          <a:blip r:embed="rId2"/>
          <a:srcRect t="490"/>
          <a:stretch/>
        </p:blipFill>
        <p:spPr>
          <a:xfrm>
            <a:off x="631630" y="2596245"/>
            <a:ext cx="3110516" cy="3707974"/>
          </a:xfrm>
          <a:prstGeom prst="rect">
            <a:avLst/>
          </a:prstGeom>
        </p:spPr>
      </p:pic>
      <p:sp>
        <p:nvSpPr>
          <p:cNvPr id="4" name="Text Placeholder 3"/>
          <p:cNvSpPr>
            <a:spLocks noGrp="1"/>
          </p:cNvSpPr>
          <p:nvPr>
            <p:ph type="body" idx="2"/>
          </p:nvPr>
        </p:nvSpPr>
        <p:spPr>
          <a:xfrm>
            <a:off x="4196443" y="1600200"/>
            <a:ext cx="4490357" cy="914400"/>
          </a:xfrm>
        </p:spPr>
        <p:txBody>
          <a:bodyPr/>
          <a:lstStyle/>
          <a:p>
            <a:pPr marL="0" indent="0">
              <a:buNone/>
            </a:pPr>
            <a:r>
              <a:rPr lang="en-US" sz="2400" dirty="0">
                <a:latin typeface="+mn-lt"/>
              </a:rPr>
              <a:t>Alice verifies signature, integrity of digitally signed message</a:t>
            </a:r>
            <a:r>
              <a:rPr lang="en-US" sz="2400" dirty="0" smtClean="0">
                <a:latin typeface="+mn-lt"/>
              </a:rPr>
              <a:t>:</a:t>
            </a:r>
            <a:endParaRPr lang="en-US" sz="2400" dirty="0">
              <a:latin typeface="+mn-lt"/>
            </a:endParaRPr>
          </a:p>
        </p:txBody>
      </p:sp>
      <p:pic>
        <p:nvPicPr>
          <p:cNvPr id="8" name="Picture 7" descr="A diagram links 7 parts to a mailbox in a square shape, starting at the top left. The mailbox has 2 arrows, pointing right and down. Right, part 1. Encrypted message digest K sub B to the minus power left parenthesis H left parenthesis m right parenthesis right parenthesis. Down, part 2. Digital signature, decrypt. Bob’s public key, K sub B to the plus power, points to this part. Part 3. H left parenthesis m right parenthesis. Left, part 4. Equal? From mailbox, pointing down. Part 5. Large message m. Part 6. H, Has function. Part 7. H left parenthesis m right parenthesis. Right, part 4. Equal? The sections merge at this part."/>
          <p:cNvPicPr>
            <a:picLocks noChangeAspect="1"/>
          </p:cNvPicPr>
          <p:nvPr/>
        </p:nvPicPr>
        <p:blipFill rotWithShape="1">
          <a:blip r:embed="rId3"/>
          <a:srcRect t="1081"/>
          <a:stretch/>
        </p:blipFill>
        <p:spPr>
          <a:xfrm>
            <a:off x="4771883" y="2759532"/>
            <a:ext cx="3128202" cy="3559628"/>
          </a:xfrm>
          <a:prstGeom prst="rect">
            <a:avLst/>
          </a:prstGeom>
        </p:spPr>
      </p:pic>
    </p:spTree>
    <p:extLst>
      <p:ext uri="{BB962C8B-B14F-4D97-AF65-F5344CB8AC3E}">
        <p14:creationId xmlns:p14="http://schemas.microsoft.com/office/powerpoint/2010/main" val="492646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Hash Function Algorithms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MD5 hash function widely used (</a:t>
            </a:r>
            <a:r>
              <a:rPr lang="en-US" sz="2400" dirty="0" smtClean="0">
                <a:solidFill>
                  <a:srgbClr val="000000"/>
                </a:solidFill>
                <a:latin typeface="Arial (Body)"/>
                <a:ea typeface="ＭＳ Ｐゴシック" charset="0"/>
              </a:rPr>
              <a:t>R</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F</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 1321)</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computes 128-bit message digest in 4-step </a:t>
            </a:r>
            <a:r>
              <a:rPr lang="en-US" sz="2400" dirty="0" smtClean="0">
                <a:solidFill>
                  <a:srgbClr val="000000"/>
                </a:solidFill>
                <a:latin typeface="Arial (Body)"/>
                <a:ea typeface="ＭＳ Ｐゴシック" charset="0"/>
              </a:rPr>
              <a:t>process.</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arbitrary 128-bit string x, appears difficult to construct msg m whose MD5 hash is equal to x</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1 is </a:t>
            </a:r>
            <a:r>
              <a:rPr lang="en-US" sz="2400" dirty="0">
                <a:solidFill>
                  <a:srgbClr val="000000"/>
                </a:solidFill>
                <a:latin typeface="Arial (Body)"/>
                <a:ea typeface="ＭＳ Ｐゴシック" charset="0"/>
              </a:rPr>
              <a:t>also used</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U</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standard </a:t>
            </a:r>
            <a:r>
              <a:rPr lang="en-US" sz="2400" dirty="0">
                <a:solidFill>
                  <a:srgbClr val="000000"/>
                </a:solidFill>
                <a:latin typeface="Arial (Body)"/>
                <a:ea typeface="ＭＳ Ｐゴシック" charset="0"/>
              </a:rPr>
              <a:t>[</a:t>
            </a:r>
            <a:r>
              <a:rPr lang="en-US" sz="2400" dirty="0" smtClean="0">
                <a:solidFill>
                  <a:srgbClr val="000000"/>
                </a:solidFill>
                <a:latin typeface="Arial (Body)"/>
                <a:ea typeface="ＭＳ Ｐゴシック" charset="0"/>
              </a:rPr>
              <a:t>N</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T, F</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U</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B </a:t>
            </a:r>
            <a:r>
              <a:rPr lang="en-US" sz="2400" dirty="0">
                <a:solidFill>
                  <a:srgbClr val="000000"/>
                </a:solidFill>
                <a:latin typeface="Arial (Body)"/>
                <a:ea typeface="ＭＳ Ｐゴシック" charset="0"/>
              </a:rPr>
              <a:t>180-1]</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160-bit message digest</a:t>
            </a:r>
          </a:p>
        </p:txBody>
      </p:sp>
    </p:spTree>
    <p:extLst>
      <p:ext uri="{BB962C8B-B14F-4D97-AF65-F5344CB8AC3E}">
        <p14:creationId xmlns:p14="http://schemas.microsoft.com/office/powerpoint/2010/main" val="1502499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a:latin typeface="Times New Roman" panose="02020603050405020304" pitchFamily="18" charset="0"/>
                <a:ea typeface="ＭＳ Ｐゴシック" charset="0"/>
              </a:rPr>
              <a:t>Recall: ap5.0 Security Hole</a:t>
            </a:r>
          </a:p>
        </p:txBody>
      </p:sp>
      <p:sp>
        <p:nvSpPr>
          <p:cNvPr id="3" name="Text Placeholder 2"/>
          <p:cNvSpPr>
            <a:spLocks noGrp="1"/>
          </p:cNvSpPr>
          <p:nvPr>
            <p:ph type="body" idx="1"/>
          </p:nvPr>
        </p:nvSpPr>
        <p:spPr>
          <a:xfrm>
            <a:off x="457200" y="1600200"/>
            <a:ext cx="8229600" cy="930729"/>
          </a:xfrm>
        </p:spPr>
        <p:txBody>
          <a:bodyPr/>
          <a:lstStyle/>
          <a:p>
            <a:pPr marL="0" indent="0" eaLnBrk="0" fontAlgn="base" hangingPunct="0">
              <a:spcAft>
                <a:spcPct val="0"/>
              </a:spcAft>
              <a:buNone/>
              <a:tabLst/>
              <a:defRPr/>
            </a:pPr>
            <a:r>
              <a:rPr lang="en-US" sz="2400" b="1" dirty="0">
                <a:solidFill>
                  <a:schemeClr val="tx1"/>
                </a:solidFill>
                <a:latin typeface="+mn-lt"/>
              </a:rPr>
              <a:t>man (or woman) in the middle attack: </a:t>
            </a:r>
            <a:r>
              <a:rPr lang="en-US" sz="2400" dirty="0">
                <a:latin typeface="+mn-lt"/>
              </a:rPr>
              <a:t>Trudy poses as Alice (to Bob) and as Bob (to Alice</a:t>
            </a:r>
            <a:r>
              <a:rPr lang="en-US" sz="2400" dirty="0" smtClean="0">
                <a:latin typeface="+mn-lt"/>
              </a:rPr>
              <a:t>)</a:t>
            </a:r>
            <a:endParaRPr lang="en-US" sz="2400" dirty="0">
              <a:latin typeface="+mn-lt"/>
            </a:endParaRPr>
          </a:p>
        </p:txBody>
      </p:sp>
      <p:pic>
        <p:nvPicPr>
          <p:cNvPr id="4" name="Picture 3" descr="In a line is Alice, Trudy, and Bob. They make up 2 columns of a diagram with arrows bouncing between them like zig zags. Column 1, between Alice and Trudy. 1, Alice to Trudy, I am Alice. 2, R. 3, K sub A to the minus power left parenthesis R right parenthesis. 4, Send me your public key. 5, K sub A to the plus power. Column 2, between Trudy and Bob. 6, Trudy to Bob, I am Alice. 7, I am Alice. 8, R. 9, K sub T to the minus power left parenthesis R right parenthesis. 10, send me your public key. 11, K sub T to the plus power. From Bob to Trudy, K sub T to the plus power left parenthesis m right parenthesis. This arrow points to, Trudy gets m = K sub T to the minus power left parenthesis K sub T to the plus power left parenthesis right parenthesis right parenthesis, sends m to Alice encrypted with Alice’s public key. From here, an arrow, K sub A to the plus power left parenthesis m right parenthesis, to m = K sub A to the minus power left parenthesis K sub A the plus power left parenthesis m right parenthesis right parenthesis. "/>
          <p:cNvPicPr>
            <a:picLocks noChangeAspect="1"/>
          </p:cNvPicPr>
          <p:nvPr/>
        </p:nvPicPr>
        <p:blipFill>
          <a:blip r:embed="rId2"/>
          <a:stretch>
            <a:fillRect/>
          </a:stretch>
        </p:blipFill>
        <p:spPr>
          <a:xfrm>
            <a:off x="1539852" y="2818479"/>
            <a:ext cx="6064296" cy="3171503"/>
          </a:xfrm>
          <a:prstGeom prst="rect">
            <a:avLst/>
          </a:prstGeom>
        </p:spPr>
      </p:pic>
    </p:spTree>
    <p:extLst>
      <p:ext uri="{BB962C8B-B14F-4D97-AF65-F5344CB8AC3E}">
        <p14:creationId xmlns:p14="http://schemas.microsoft.com/office/powerpoint/2010/main" val="1947053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Public-Key Certification</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motivation: Trudy plays pizza prank on Bob</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Trudy creates e-mail order</a:t>
            </a:r>
            <a:r>
              <a:rPr lang="en-US" sz="2200" dirty="0" smtClean="0">
                <a:solidFill>
                  <a:srgbClr val="000000"/>
                </a:solidFill>
                <a:latin typeface="Arial (Body)"/>
                <a:ea typeface="ＭＳ Ｐゴシック" charset="0"/>
              </a:rPr>
              <a:t>:</a:t>
            </a:r>
            <a:r>
              <a:rPr lang="en-US" sz="2200" dirty="0">
                <a:solidFill>
                  <a:srgbClr val="000000"/>
                </a:solidFill>
                <a:latin typeface="Arial (Body)"/>
                <a:ea typeface="ＭＳ Ｐゴシック" charset="0"/>
              </a:rPr>
              <a:t/>
            </a:r>
            <a:br>
              <a:rPr lang="en-US" sz="2200" dirty="0">
                <a:solidFill>
                  <a:srgbClr val="000000"/>
                </a:solidFill>
                <a:latin typeface="Arial (Body)"/>
                <a:ea typeface="ＭＳ Ｐゴシック" charset="0"/>
              </a:rPr>
            </a:br>
            <a:r>
              <a:rPr lang="en-US" sz="2200" b="1" dirty="0">
                <a:solidFill>
                  <a:srgbClr val="000000"/>
                </a:solidFill>
                <a:latin typeface="Arial (Body)"/>
                <a:ea typeface="ＭＳ Ｐゴシック" charset="0"/>
              </a:rPr>
              <a:t>Dear Pizza Store, Please deliver to me four pepperoni pizzas. Thank you, Bob</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Trudy signs order with her private key</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Trudy sends order to Pizza Store</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Trudy sends to Pizza Store her public key, but says </a:t>
            </a:r>
            <a:r>
              <a:rPr lang="en-US" sz="2200" dirty="0" smtClean="0">
                <a:solidFill>
                  <a:srgbClr val="000000"/>
                </a:solidFill>
                <a:latin typeface="Arial (Body)"/>
                <a:ea typeface="ＭＳ Ｐゴシック" charset="0"/>
              </a:rPr>
              <a:t>it’</a:t>
            </a:r>
            <a:r>
              <a:rPr lang="en-US" altLang="ja-JP" sz="2200" dirty="0" smtClean="0">
                <a:solidFill>
                  <a:srgbClr val="000000"/>
                </a:solidFill>
                <a:latin typeface="Arial (Body)"/>
                <a:ea typeface="ＭＳ Ｐゴシック" charset="0"/>
              </a:rPr>
              <a:t>s Bob’s </a:t>
            </a:r>
            <a:r>
              <a:rPr lang="en-US" altLang="ja-JP" sz="2200" dirty="0">
                <a:solidFill>
                  <a:srgbClr val="000000"/>
                </a:solidFill>
                <a:latin typeface="Arial (Body)"/>
                <a:ea typeface="ＭＳ Ｐゴシック" charset="0"/>
              </a:rPr>
              <a:t>public key</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Pizza Store verifies signature; then delivers four pepperoni pizzas to Bob</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Bob doesn’</a:t>
            </a:r>
            <a:r>
              <a:rPr lang="en-US" altLang="ja-JP" sz="2200" dirty="0">
                <a:solidFill>
                  <a:srgbClr val="000000"/>
                </a:solidFill>
                <a:latin typeface="Arial (Body)"/>
                <a:ea typeface="ＭＳ Ｐゴシック" charset="0"/>
              </a:rPr>
              <a:t>t even like </a:t>
            </a:r>
            <a:r>
              <a:rPr lang="en-US" altLang="ja-JP" sz="2200" dirty="0" smtClean="0">
                <a:solidFill>
                  <a:srgbClr val="000000"/>
                </a:solidFill>
                <a:latin typeface="Arial (Body)"/>
                <a:ea typeface="ＭＳ Ｐゴシック" charset="0"/>
              </a:rPr>
              <a:t>pepperoni</a:t>
            </a:r>
            <a:endParaRPr lang="en-US" altLang="ja-JP"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719603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Certification Authorities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2977708"/>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b="1" dirty="0">
                <a:solidFill>
                  <a:srgbClr val="000000"/>
                </a:solidFill>
                <a:latin typeface="Arial (Body)"/>
                <a:ea typeface="ＭＳ Ｐゴシック" charset="0"/>
              </a:rPr>
              <a:t>certification authority </a:t>
            </a:r>
            <a:r>
              <a:rPr lang="en-US" sz="2200" b="1" dirty="0" smtClean="0">
                <a:solidFill>
                  <a:srgbClr val="000000"/>
                </a:solidFill>
                <a:latin typeface="Arial (Body)"/>
                <a:ea typeface="ＭＳ Ｐゴシック" charset="0"/>
              </a:rPr>
              <a:t>(C</a:t>
            </a:r>
            <a:r>
              <a:rPr lang="en-US" sz="100" b="1" dirty="0" smtClean="0">
                <a:solidFill>
                  <a:srgbClr val="000000"/>
                </a:solidFill>
                <a:latin typeface="Arial (Body)"/>
                <a:ea typeface="ＭＳ Ｐゴシック" charset="0"/>
              </a:rPr>
              <a:t> </a:t>
            </a:r>
            <a:r>
              <a:rPr lang="en-US" sz="2200" b="1" dirty="0" smtClean="0">
                <a:solidFill>
                  <a:srgbClr val="000000"/>
                </a:solidFill>
                <a:latin typeface="Arial (Body)"/>
                <a:ea typeface="ＭＳ Ｐゴシック" charset="0"/>
              </a:rPr>
              <a:t>A): </a:t>
            </a:r>
            <a:r>
              <a:rPr lang="en-US" sz="2200" dirty="0">
                <a:solidFill>
                  <a:srgbClr val="000000"/>
                </a:solidFill>
                <a:latin typeface="Arial (Body)"/>
                <a:ea typeface="ＭＳ Ｐゴシック" charset="0"/>
              </a:rPr>
              <a:t>binds public key to particular entity, E.</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E(person</a:t>
            </a:r>
            <a:r>
              <a:rPr lang="en-US" sz="2200" dirty="0">
                <a:solidFill>
                  <a:srgbClr val="000000"/>
                </a:solidFill>
                <a:latin typeface="Arial (Body)"/>
                <a:ea typeface="ＭＳ Ｐゴシック" charset="0"/>
              </a:rPr>
              <a:t>, router) registers its public key with </a:t>
            </a: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endParaRPr lang="en-US"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E provides </a:t>
            </a:r>
            <a:r>
              <a:rPr lang="en-US" sz="2200" dirty="0" smtClean="0">
                <a:solidFill>
                  <a:srgbClr val="000000"/>
                </a:solidFill>
                <a:latin typeface="Arial (Body)"/>
                <a:ea typeface="ＭＳ Ｐゴシック" charset="0"/>
              </a:rPr>
              <a:t>“</a:t>
            </a:r>
            <a:r>
              <a:rPr lang="en-US" altLang="ja-JP" sz="2200" dirty="0" smtClean="0">
                <a:solidFill>
                  <a:srgbClr val="000000"/>
                </a:solidFill>
                <a:latin typeface="Arial (Body)"/>
                <a:ea typeface="ＭＳ Ｐゴシック" charset="0"/>
              </a:rPr>
              <a:t>proof </a:t>
            </a:r>
            <a:r>
              <a:rPr lang="en-US" altLang="ja-JP" sz="2200" dirty="0">
                <a:solidFill>
                  <a:srgbClr val="000000"/>
                </a:solidFill>
                <a:latin typeface="Arial (Body)"/>
                <a:ea typeface="ＭＳ Ｐゴシック" charset="0"/>
              </a:rPr>
              <a:t>of </a:t>
            </a:r>
            <a:r>
              <a:rPr lang="en-US" altLang="ja-JP" sz="2200" dirty="0" smtClean="0">
                <a:solidFill>
                  <a:srgbClr val="000000"/>
                </a:solidFill>
                <a:latin typeface="Arial (Body)"/>
                <a:ea typeface="ＭＳ Ｐゴシック" charset="0"/>
              </a:rPr>
              <a:t>identity” </a:t>
            </a:r>
            <a:r>
              <a:rPr lang="en-US" altLang="ja-JP" sz="2200" dirty="0">
                <a:solidFill>
                  <a:srgbClr val="000000"/>
                </a:solidFill>
                <a:latin typeface="Arial (Body)"/>
                <a:ea typeface="ＭＳ Ｐゴシック" charset="0"/>
              </a:rPr>
              <a:t>to </a:t>
            </a:r>
            <a:r>
              <a:rPr lang="en-US" altLang="ja-JP" sz="2200" dirty="0" smtClean="0">
                <a:solidFill>
                  <a:srgbClr val="000000"/>
                </a:solidFill>
                <a:latin typeface="Arial (Body)"/>
                <a:ea typeface="ＭＳ Ｐゴシック" charset="0"/>
              </a:rPr>
              <a:t>C</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A.</a:t>
            </a:r>
            <a:endParaRPr lang="en-US" altLang="ja-JP"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 creates </a:t>
            </a:r>
            <a:r>
              <a:rPr lang="en-US" sz="2200" dirty="0">
                <a:solidFill>
                  <a:srgbClr val="000000"/>
                </a:solidFill>
                <a:latin typeface="Arial (Body)"/>
                <a:ea typeface="ＭＳ Ｐゴシック" charset="0"/>
              </a:rPr>
              <a:t>certificate binding E to its public key.</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certificate containing </a:t>
            </a:r>
            <a:r>
              <a:rPr lang="en-US" sz="2200" dirty="0" smtClean="0">
                <a:solidFill>
                  <a:srgbClr val="000000"/>
                </a:solidFill>
                <a:latin typeface="Arial (Body)"/>
                <a:ea typeface="ＭＳ Ｐゴシック" charset="0"/>
              </a:rPr>
              <a:t>E’</a:t>
            </a:r>
            <a:r>
              <a:rPr lang="en-US" altLang="ja-JP" sz="2200" dirty="0" smtClean="0">
                <a:solidFill>
                  <a:srgbClr val="000000"/>
                </a:solidFill>
                <a:latin typeface="Arial (Body)"/>
                <a:ea typeface="ＭＳ Ｐゴシック" charset="0"/>
              </a:rPr>
              <a:t>s </a:t>
            </a:r>
            <a:r>
              <a:rPr lang="en-US" altLang="ja-JP" sz="2200" dirty="0">
                <a:solidFill>
                  <a:srgbClr val="000000"/>
                </a:solidFill>
                <a:latin typeface="Arial (Body)"/>
                <a:ea typeface="ＭＳ Ｐゴシック" charset="0"/>
              </a:rPr>
              <a:t>public key digitally signed by </a:t>
            </a:r>
            <a:r>
              <a:rPr lang="en-US" altLang="ja-JP" sz="2200" dirty="0" smtClean="0">
                <a:solidFill>
                  <a:srgbClr val="000000"/>
                </a:solidFill>
                <a:latin typeface="Arial (Body)"/>
                <a:ea typeface="ＭＳ Ｐゴシック" charset="0"/>
              </a:rPr>
              <a:t>C</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A – C</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A </a:t>
            </a:r>
            <a:r>
              <a:rPr lang="en-US" altLang="ja-JP" sz="2200" dirty="0">
                <a:solidFill>
                  <a:srgbClr val="000000"/>
                </a:solidFill>
                <a:latin typeface="Arial (Body)"/>
                <a:ea typeface="ＭＳ Ｐゴシック" charset="0"/>
              </a:rPr>
              <a:t>says </a:t>
            </a:r>
            <a:r>
              <a:rPr lang="en-US" altLang="ja-JP" sz="2200" dirty="0" smtClean="0">
                <a:solidFill>
                  <a:srgbClr val="000000"/>
                </a:solidFill>
                <a:latin typeface="Arial (Body)"/>
                <a:ea typeface="ＭＳ Ｐゴシック" charset="0"/>
              </a:rPr>
              <a:t>“this </a:t>
            </a:r>
            <a:r>
              <a:rPr lang="en-US" altLang="ja-JP" sz="2200" dirty="0">
                <a:solidFill>
                  <a:srgbClr val="000000"/>
                </a:solidFill>
                <a:latin typeface="Arial (Body)"/>
                <a:ea typeface="ＭＳ Ｐゴシック" charset="0"/>
              </a:rPr>
              <a:t>is </a:t>
            </a:r>
            <a:r>
              <a:rPr lang="en-US" altLang="ja-JP" sz="2200" dirty="0" smtClean="0">
                <a:solidFill>
                  <a:srgbClr val="000000"/>
                </a:solidFill>
                <a:latin typeface="Arial (Body)"/>
                <a:ea typeface="ＭＳ Ｐゴシック" charset="0"/>
              </a:rPr>
              <a:t>E’s </a:t>
            </a:r>
            <a:r>
              <a:rPr lang="en-US" altLang="ja-JP" sz="2200" dirty="0">
                <a:solidFill>
                  <a:srgbClr val="000000"/>
                </a:solidFill>
                <a:latin typeface="Arial (Body)"/>
                <a:ea typeface="ＭＳ Ｐゴシック" charset="0"/>
              </a:rPr>
              <a:t>public </a:t>
            </a:r>
            <a:r>
              <a:rPr lang="en-US" altLang="ja-JP" sz="2200" dirty="0" smtClean="0">
                <a:solidFill>
                  <a:srgbClr val="000000"/>
                </a:solidFill>
                <a:latin typeface="Arial (Body)"/>
                <a:ea typeface="ＭＳ Ｐゴシック" charset="0"/>
              </a:rPr>
              <a:t>key”</a:t>
            </a:r>
          </a:p>
        </p:txBody>
      </p:sp>
      <p:pic>
        <p:nvPicPr>
          <p:cNvPr id="14" name="Picture 13" descr="A diagram has 3 connected main parts. Part 1. Bob’s public key, K sub B to the plus power. This part also links to a building. Bob’s identifying information also links to the building. Part 2. Digital signature, encrypt. C A private key, K sub C A to the minus power links to this part. Part 3. Certificate for Bob’s public key, signed by C A."/>
          <p:cNvPicPr>
            <a:picLocks noChangeAspect="1"/>
          </p:cNvPicPr>
          <p:nvPr/>
        </p:nvPicPr>
        <p:blipFill>
          <a:blip r:embed="rId2"/>
          <a:stretch>
            <a:fillRect/>
          </a:stretch>
        </p:blipFill>
        <p:spPr>
          <a:xfrm>
            <a:off x="1532440" y="4691301"/>
            <a:ext cx="6079120" cy="1650952"/>
          </a:xfrm>
          <a:prstGeom prst="rect">
            <a:avLst/>
          </a:prstGeom>
        </p:spPr>
      </p:pic>
    </p:spTree>
    <p:extLst>
      <p:ext uri="{BB962C8B-B14F-4D97-AF65-F5344CB8AC3E}">
        <p14:creationId xmlns:p14="http://schemas.microsoft.com/office/powerpoint/2010/main" val="1592812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Certification Authorities </a:t>
            </a:r>
            <a:r>
              <a:rPr lang="en-US" sz="2000" b="0" dirty="0" smtClean="0">
                <a:latin typeface="Times New Roman" panose="02020603050405020304" pitchFamily="18" charset="0"/>
                <a:ea typeface="ＭＳ Ｐゴシック" charset="0"/>
              </a:rPr>
              <a:t>(2 of 2</a:t>
            </a:r>
            <a:r>
              <a:rPr lang="en-US" sz="2000" b="0" dirty="0">
                <a:latin typeface="Times New Roman" panose="02020603050405020304" pitchFamily="18" charset="0"/>
                <a:ea typeface="ＭＳ Ｐゴシック" charset="0"/>
              </a:rPr>
              <a:t>)</a:t>
            </a:r>
          </a:p>
        </p:txBody>
      </p:sp>
      <p:sp>
        <p:nvSpPr>
          <p:cNvPr id="3" name="Text Placeholder 2"/>
          <p:cNvSpPr>
            <a:spLocks noGrp="1"/>
          </p:cNvSpPr>
          <p:nvPr>
            <p:ph type="body" idx="1"/>
          </p:nvPr>
        </p:nvSpPr>
        <p:spPr>
          <a:xfrm>
            <a:off x="457200" y="1600200"/>
            <a:ext cx="8229600" cy="1763486"/>
          </a:xfrm>
        </p:spPr>
        <p:txBody>
          <a:bodyPr/>
          <a:lstStyle/>
          <a:p>
            <a:r>
              <a:rPr lang="en-US" sz="2400" dirty="0">
                <a:solidFill>
                  <a:schemeClr val="tx1"/>
                </a:solidFill>
                <a:latin typeface="+mn-lt"/>
              </a:rPr>
              <a:t>when Alice wants </a:t>
            </a:r>
            <a:r>
              <a:rPr lang="en-US" sz="2400" dirty="0" smtClean="0">
                <a:solidFill>
                  <a:schemeClr val="tx1"/>
                </a:solidFill>
                <a:latin typeface="+mn-lt"/>
              </a:rPr>
              <a:t>Bob’</a:t>
            </a:r>
            <a:r>
              <a:rPr lang="en-US" altLang="ja-JP" sz="2400" dirty="0" smtClean="0">
                <a:solidFill>
                  <a:schemeClr val="tx1"/>
                </a:solidFill>
                <a:latin typeface="+mn-lt"/>
              </a:rPr>
              <a:t>s </a:t>
            </a:r>
            <a:r>
              <a:rPr lang="en-US" altLang="ja-JP" sz="2400" dirty="0">
                <a:solidFill>
                  <a:schemeClr val="tx1"/>
                </a:solidFill>
                <a:latin typeface="+mn-lt"/>
              </a:rPr>
              <a:t>public key:</a:t>
            </a:r>
          </a:p>
          <a:p>
            <a:pPr lvl="1"/>
            <a:r>
              <a:rPr lang="en-US" sz="2400" dirty="0">
                <a:solidFill>
                  <a:schemeClr val="tx1"/>
                </a:solidFill>
                <a:latin typeface="+mn-lt"/>
              </a:rPr>
              <a:t>gets </a:t>
            </a:r>
            <a:r>
              <a:rPr lang="en-US" sz="2400" dirty="0" smtClean="0">
                <a:solidFill>
                  <a:schemeClr val="tx1"/>
                </a:solidFill>
                <a:latin typeface="+mn-lt"/>
              </a:rPr>
              <a:t>Bob’</a:t>
            </a:r>
            <a:r>
              <a:rPr lang="en-US" altLang="ja-JP" sz="2400" dirty="0" smtClean="0">
                <a:solidFill>
                  <a:schemeClr val="tx1"/>
                </a:solidFill>
                <a:latin typeface="+mn-lt"/>
              </a:rPr>
              <a:t>s </a:t>
            </a:r>
            <a:r>
              <a:rPr lang="en-US" altLang="ja-JP" sz="2400" dirty="0">
                <a:solidFill>
                  <a:schemeClr val="tx1"/>
                </a:solidFill>
                <a:latin typeface="+mn-lt"/>
              </a:rPr>
              <a:t>certificate (Bob or elsewhere).</a:t>
            </a:r>
          </a:p>
          <a:p>
            <a:pPr lvl="1"/>
            <a:r>
              <a:rPr lang="en-US" sz="2400" dirty="0">
                <a:solidFill>
                  <a:schemeClr val="tx1"/>
                </a:solidFill>
                <a:latin typeface="+mn-lt"/>
              </a:rPr>
              <a:t>apply </a:t>
            </a:r>
            <a:r>
              <a:rPr lang="en-US" sz="2400" dirty="0" smtClean="0">
                <a:solidFill>
                  <a:schemeClr val="tx1"/>
                </a:solidFill>
                <a:latin typeface="+mn-lt"/>
              </a:rPr>
              <a:t>CA’</a:t>
            </a:r>
            <a:r>
              <a:rPr lang="en-US" altLang="ja-JP" sz="2400" dirty="0" smtClean="0">
                <a:solidFill>
                  <a:schemeClr val="tx1"/>
                </a:solidFill>
                <a:latin typeface="+mn-lt"/>
              </a:rPr>
              <a:t>s </a:t>
            </a:r>
            <a:r>
              <a:rPr lang="en-US" altLang="ja-JP" sz="2400" dirty="0">
                <a:solidFill>
                  <a:schemeClr val="tx1"/>
                </a:solidFill>
                <a:latin typeface="+mn-lt"/>
              </a:rPr>
              <a:t>public key to </a:t>
            </a:r>
            <a:r>
              <a:rPr lang="en-US" altLang="ja-JP" sz="2400" dirty="0" smtClean="0">
                <a:solidFill>
                  <a:schemeClr val="tx1"/>
                </a:solidFill>
                <a:latin typeface="+mn-lt"/>
              </a:rPr>
              <a:t>Bob’s </a:t>
            </a:r>
            <a:r>
              <a:rPr lang="en-US" altLang="ja-JP" sz="2400" dirty="0">
                <a:solidFill>
                  <a:schemeClr val="tx1"/>
                </a:solidFill>
                <a:latin typeface="+mn-lt"/>
              </a:rPr>
              <a:t>certificate, get </a:t>
            </a:r>
            <a:r>
              <a:rPr lang="en-US" altLang="ja-JP" sz="2400" dirty="0" smtClean="0">
                <a:solidFill>
                  <a:schemeClr val="tx1"/>
                </a:solidFill>
                <a:latin typeface="+mn-lt"/>
              </a:rPr>
              <a:t>Bob’s </a:t>
            </a:r>
            <a:r>
              <a:rPr lang="en-US" altLang="ja-JP" sz="2400" dirty="0">
                <a:solidFill>
                  <a:schemeClr val="tx1"/>
                </a:solidFill>
                <a:latin typeface="+mn-lt"/>
              </a:rPr>
              <a:t>public </a:t>
            </a:r>
            <a:r>
              <a:rPr lang="en-US" altLang="ja-JP" sz="2400" dirty="0" smtClean="0">
                <a:solidFill>
                  <a:schemeClr val="tx1"/>
                </a:solidFill>
                <a:latin typeface="+mn-lt"/>
              </a:rPr>
              <a:t>key</a:t>
            </a:r>
            <a:endParaRPr lang="en-US" sz="2400" dirty="0">
              <a:solidFill>
                <a:schemeClr val="tx1"/>
              </a:solidFill>
              <a:latin typeface="+mn-lt"/>
            </a:endParaRPr>
          </a:p>
        </p:txBody>
      </p:sp>
      <p:pic>
        <p:nvPicPr>
          <p:cNvPr id="4" name="Picture 3" descr="A diagram has 3 connected main parts. Part 1. Key, K sub B to the plus power. Part 2. Digital signature, decrypt. A building, C A public key, K sub C A to the plus power, points to this part. Part 3. Bob’s public key, K sub B to the plus power."/>
          <p:cNvPicPr>
            <a:picLocks noChangeAspect="1"/>
          </p:cNvPicPr>
          <p:nvPr/>
        </p:nvPicPr>
        <p:blipFill>
          <a:blip r:embed="rId2"/>
          <a:stretch>
            <a:fillRect/>
          </a:stretch>
        </p:blipFill>
        <p:spPr>
          <a:xfrm>
            <a:off x="1496301" y="3526974"/>
            <a:ext cx="6151397" cy="2682472"/>
          </a:xfrm>
          <a:prstGeom prst="rect">
            <a:avLst/>
          </a:prstGeom>
        </p:spPr>
      </p:pic>
    </p:spTree>
    <p:extLst>
      <p:ext uri="{BB962C8B-B14F-4D97-AF65-F5344CB8AC3E}">
        <p14:creationId xmlns:p14="http://schemas.microsoft.com/office/powerpoint/2010/main" val="1622547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(5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a:t>
            </a:r>
            <a:r>
              <a:rPr lang="en-US" sz="2400" b="1" dirty="0">
                <a:solidFill>
                  <a:srgbClr val="000000"/>
                </a:solidFill>
                <a:latin typeface="+mn-lt"/>
                <a:ea typeface="ＭＳ Ｐゴシック" charset="0"/>
              </a:rPr>
              <a:t>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1576690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Secure E-Mail </a:t>
            </a:r>
            <a:r>
              <a:rPr lang="en-US" sz="2000" b="0" dirty="0" smtClean="0">
                <a:latin typeface="Times New Roman" panose="02020603050405020304" pitchFamily="18" charset="0"/>
                <a:ea typeface="ＭＳ Ｐゴシック" charset="0"/>
              </a:rPr>
              <a:t>(1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5945"/>
            <a:ext cx="8229600" cy="492412"/>
          </a:xfrm>
        </p:spPr>
        <p:txBody>
          <a:bodyPr wrap="square" lIns="91425" tIns="91425" rIns="91425" bIns="91425">
            <a:spAutoFit/>
          </a:bodyPr>
          <a:lstStyle/>
          <a:p>
            <a:pPr marL="0" lvl="0" indent="0" eaLnBrk="0" fontAlgn="base" hangingPunct="0">
              <a:spcAft>
                <a:spcPct val="0"/>
              </a:spcAft>
              <a:buNone/>
            </a:pPr>
            <a:r>
              <a:rPr lang="en-US" sz="2000" kern="1200" dirty="0">
                <a:solidFill>
                  <a:srgbClr val="000000"/>
                </a:solidFill>
                <a:latin typeface="Arial (Body)"/>
                <a:ea typeface="ＭＳ Ｐゴシック" charset="0"/>
              </a:rPr>
              <a:t> Alice wants to send confidential e-mail, m, to Bob.</a:t>
            </a:r>
          </a:p>
        </p:txBody>
      </p:sp>
      <p:pic>
        <p:nvPicPr>
          <p:cNvPr id="5" name="Picture 4" descr="A diagram has 3 main connected parts, Alice, the internet, Bob. Alice and Bob have 2 sections each, above and below. Each section has 3 parts each. The links between parts are labeled. Alice. Section 1, above. Part 1, m. Part 2, K sub s. A key, K sub S, points to this part. Link to next part, K sub s left parenthesis m right parenthesis. Part 3, plus. Section 2, below. Part 4, K sub S. Part 5, K sub B to the plus power. A key, K sub B to the plus power points to this part. Link to next part, K sub B to the plus power left parenthesis K sub S right parenthesis. Part 3, plus. The sections merge at plus, and point to internet. Bob. Internet points to point 6, minus. 2 more sections split from this part. Section 3, above. Link, K sub S left parenthesis m right parenthesis. Part 7, K sub S. Part 8, m. Section 4, below. Link, K sub B to the plus power left parenthesis K sub S right parenthesis. Part 9, K sub B to the minus power. A key, K sub B to the minus power, points to this part. From this part a key, K sub S, points up to section 3, part 7."/>
          <p:cNvPicPr>
            <a:picLocks noChangeAspect="1"/>
          </p:cNvPicPr>
          <p:nvPr/>
        </p:nvPicPr>
        <p:blipFill>
          <a:blip r:embed="rId3"/>
          <a:stretch>
            <a:fillRect/>
          </a:stretch>
        </p:blipFill>
        <p:spPr>
          <a:xfrm>
            <a:off x="2533245" y="2256281"/>
            <a:ext cx="4077510" cy="1361302"/>
          </a:xfrm>
          <a:prstGeom prst="rect">
            <a:avLst/>
          </a:prstGeom>
        </p:spPr>
      </p:pic>
      <p:sp>
        <p:nvSpPr>
          <p:cNvPr id="4" name="Content Placeholder 3"/>
          <p:cNvSpPr>
            <a:spLocks noGrp="1"/>
          </p:cNvSpPr>
          <p:nvPr>
            <p:ph type="body" idx="2"/>
          </p:nvPr>
        </p:nvSpPr>
        <p:spPr>
          <a:xfrm>
            <a:off x="457200" y="3873481"/>
            <a:ext cx="8229600" cy="2492960"/>
          </a:xfrm>
        </p:spPr>
        <p:txBody>
          <a:bodyPr wrap="square" lIns="91425" tIns="91425" rIns="91425" bIns="91425">
            <a:spAutoFit/>
          </a:bodyPr>
          <a:lstStyle/>
          <a:p>
            <a:pPr marL="0" lvl="0" indent="0" eaLnBrk="0" fontAlgn="base" hangingPunct="0">
              <a:spcAft>
                <a:spcPct val="0"/>
              </a:spcAft>
              <a:buNone/>
            </a:pPr>
            <a:r>
              <a:rPr lang="en-US" sz="2000" b="1" kern="1200" dirty="0" smtClean="0">
                <a:solidFill>
                  <a:srgbClr val="000000"/>
                </a:solidFill>
                <a:latin typeface="Arial (Body)"/>
                <a:ea typeface="ＭＳ Ｐゴシック" charset="0"/>
              </a:rPr>
              <a:t>Alice:</a:t>
            </a:r>
          </a:p>
          <a:p>
            <a:pPr marL="255651" lvl="0" indent="-255651" eaLnBrk="0" fontAlgn="base" hangingPunct="0">
              <a:spcAft>
                <a:spcPct val="0"/>
              </a:spcAft>
              <a:buFont typeface="Arial" panose="020B0604020202020204" pitchFamily="34" charset="0"/>
              <a:buChar char="•"/>
            </a:pPr>
            <a:r>
              <a:rPr lang="en-US" sz="2000" kern="1200" dirty="0" smtClean="0">
                <a:solidFill>
                  <a:srgbClr val="000000"/>
                </a:solidFill>
                <a:latin typeface="Arial (Body)"/>
                <a:ea typeface="ＭＳ Ｐゴシック" charset="0"/>
              </a:rPr>
              <a:t>generates random </a:t>
            </a:r>
            <a:r>
              <a:rPr lang="en-US" sz="2000" b="1" kern="1200" dirty="0" smtClean="0">
                <a:solidFill>
                  <a:srgbClr val="000000"/>
                </a:solidFill>
                <a:latin typeface="Arial (Body)"/>
                <a:ea typeface="ＭＳ Ｐゴシック" charset="0"/>
              </a:rPr>
              <a:t>symmetric</a:t>
            </a:r>
            <a:r>
              <a:rPr lang="en-US" sz="2000" kern="1200" dirty="0" smtClean="0">
                <a:solidFill>
                  <a:srgbClr val="000000"/>
                </a:solidFill>
                <a:latin typeface="Arial (Body)"/>
                <a:ea typeface="ＭＳ Ｐゴシック" charset="0"/>
              </a:rPr>
              <a:t> private key, K</a:t>
            </a:r>
            <a:r>
              <a:rPr lang="en-US" sz="2000" kern="1200" baseline="-25000" dirty="0" smtClean="0">
                <a:solidFill>
                  <a:srgbClr val="000000"/>
                </a:solidFill>
                <a:latin typeface="Arial (Body)"/>
                <a:ea typeface="ＭＳ Ｐゴシック" charset="0"/>
              </a:rPr>
              <a:t>S</a:t>
            </a:r>
            <a:endParaRPr lang="en-US" sz="2000" kern="1200" dirty="0" smtClean="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000" kern="1200" dirty="0" smtClean="0">
                <a:solidFill>
                  <a:srgbClr val="000000"/>
                </a:solidFill>
                <a:latin typeface="Arial (Body)"/>
                <a:ea typeface="ＭＳ Ｐゴシック" charset="0"/>
              </a:rPr>
              <a:t>encrypts message with K</a:t>
            </a:r>
            <a:r>
              <a:rPr lang="en-US" sz="2000" kern="1200" baseline="-25000" dirty="0" smtClean="0">
                <a:solidFill>
                  <a:srgbClr val="000000"/>
                </a:solidFill>
                <a:latin typeface="Arial (Body)"/>
                <a:ea typeface="ＭＳ Ｐゴシック" charset="0"/>
              </a:rPr>
              <a:t>S </a:t>
            </a:r>
            <a:r>
              <a:rPr lang="en-US" sz="2000" kern="1200" dirty="0" smtClean="0">
                <a:solidFill>
                  <a:srgbClr val="000000"/>
                </a:solidFill>
                <a:latin typeface="Arial (Body)"/>
                <a:ea typeface="ＭＳ Ｐゴシック" charset="0"/>
              </a:rPr>
              <a:t>(for efficiency)</a:t>
            </a:r>
          </a:p>
          <a:p>
            <a:pPr marL="255651" lvl="0" indent="-255651" eaLnBrk="0" fontAlgn="base" hangingPunct="0">
              <a:spcAft>
                <a:spcPct val="0"/>
              </a:spcAft>
              <a:tabLst/>
            </a:pPr>
            <a:r>
              <a:rPr lang="en-US" sz="2000" kern="1200" dirty="0" smtClean="0">
                <a:solidFill>
                  <a:srgbClr val="000000"/>
                </a:solidFill>
                <a:latin typeface="Arial (Body)"/>
                <a:ea typeface="ＭＳ Ｐゴシック" charset="0"/>
              </a:rPr>
              <a:t>also encrypts K</a:t>
            </a:r>
            <a:r>
              <a:rPr lang="en-US" sz="2000" kern="1200" baseline="-25000" dirty="0" smtClean="0">
                <a:solidFill>
                  <a:srgbClr val="000000"/>
                </a:solidFill>
                <a:latin typeface="Arial (Body)"/>
                <a:ea typeface="ＭＳ Ｐゴシック" charset="0"/>
              </a:rPr>
              <a:t>S</a:t>
            </a:r>
            <a:r>
              <a:rPr lang="en-US" sz="2000" kern="1200" dirty="0" smtClean="0">
                <a:solidFill>
                  <a:srgbClr val="000000"/>
                </a:solidFill>
                <a:latin typeface="Arial (Body)"/>
                <a:ea typeface="ＭＳ Ｐゴシック" charset="0"/>
              </a:rPr>
              <a:t> with Bob’</a:t>
            </a:r>
            <a:r>
              <a:rPr lang="en-US" altLang="ja-JP" sz="2000" kern="1200" dirty="0" smtClean="0">
                <a:solidFill>
                  <a:srgbClr val="000000"/>
                </a:solidFill>
                <a:latin typeface="Arial (Body)"/>
                <a:ea typeface="ＭＳ Ｐゴシック" charset="0"/>
              </a:rPr>
              <a:t>s public key</a:t>
            </a:r>
          </a:p>
          <a:p>
            <a:pPr marL="255651" lvl="0" indent="-255651" eaLnBrk="0" fontAlgn="base" hangingPunct="0">
              <a:spcAft>
                <a:spcPct val="0"/>
              </a:spcAft>
              <a:tabLst/>
            </a:pPr>
            <a:r>
              <a:rPr lang="en-US" sz="2000" kern="1200" dirty="0" smtClean="0">
                <a:solidFill>
                  <a:srgbClr val="000000"/>
                </a:solidFill>
                <a:latin typeface="Arial (Body)"/>
                <a:ea typeface="ＭＳ Ｐゴシック" charset="0"/>
              </a:rPr>
              <a:t>sends both</a:t>
            </a:r>
            <a:endParaRPr lang="en-US" sz="2000" kern="1200" dirty="0">
              <a:solidFill>
                <a:srgbClr val="000000"/>
              </a:solidFill>
              <a:latin typeface="Arial (Body)"/>
              <a:ea typeface="ＭＳ Ｐゴシック" charset="0"/>
            </a:endParaRPr>
          </a:p>
        </p:txBody>
      </p:sp>
      <p:graphicFrame>
        <p:nvGraphicFramePr>
          <p:cNvPr id="6" name="Object 5" descr="K sub B left parenthesis m right parenthesis and K sub B left parenthesis K sub S right parenthesis to Bob."/>
          <p:cNvGraphicFramePr>
            <a:graphicFrameLocks noChangeAspect="1"/>
          </p:cNvGraphicFramePr>
          <p:nvPr>
            <p:extLst>
              <p:ext uri="{D42A27DB-BD31-4B8C-83A1-F6EECF244321}">
                <p14:modId xmlns:p14="http://schemas.microsoft.com/office/powerpoint/2010/main" val="1033418209"/>
              </p:ext>
            </p:extLst>
          </p:nvPr>
        </p:nvGraphicFramePr>
        <p:xfrm>
          <a:off x="2185841" y="5860584"/>
          <a:ext cx="3083893" cy="456870"/>
        </p:xfrm>
        <a:graphic>
          <a:graphicData uri="http://schemas.openxmlformats.org/presentationml/2006/ole">
            <mc:AlternateContent xmlns:mc="http://schemas.openxmlformats.org/markup-compatibility/2006">
              <mc:Choice xmlns:v="urn:schemas-microsoft-com:vml" Requires="v">
                <p:oleObj spid="_x0000_s33909" name="Equation" r:id="rId4" imgW="1714320" imgH="253800" progId="Equation.DSMT4">
                  <p:embed/>
                </p:oleObj>
              </mc:Choice>
              <mc:Fallback>
                <p:oleObj name="Equation" r:id="rId4" imgW="1714320" imgH="253800" progId="Equation.DSMT4">
                  <p:embed/>
                  <p:pic>
                    <p:nvPicPr>
                      <p:cNvPr id="4" name="Object 3" descr="K sub B left parenthesis m right parenthesis and K sub B left parenthesis K sub S right parenthesis to Bob."/>
                      <p:cNvPicPr/>
                      <p:nvPr/>
                    </p:nvPicPr>
                    <p:blipFill>
                      <a:blip r:embed="rId5"/>
                      <a:stretch>
                        <a:fillRect/>
                      </a:stretch>
                    </p:blipFill>
                    <p:spPr>
                      <a:xfrm>
                        <a:off x="2185841" y="5860584"/>
                        <a:ext cx="3083893" cy="456870"/>
                      </a:xfrm>
                      <a:prstGeom prst="rect">
                        <a:avLst/>
                      </a:prstGeom>
                    </p:spPr>
                  </p:pic>
                </p:oleObj>
              </mc:Fallback>
            </mc:AlternateContent>
          </a:graphicData>
        </a:graphic>
      </p:graphicFrame>
    </p:spTree>
    <p:extLst>
      <p:ext uri="{BB962C8B-B14F-4D97-AF65-F5344CB8AC3E}">
        <p14:creationId xmlns:p14="http://schemas.microsoft.com/office/powerpoint/2010/main" val="865070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Secure E-Mail </a:t>
            </a:r>
            <a:r>
              <a:rPr lang="en-US" sz="2000" b="0" dirty="0" smtClean="0">
                <a:latin typeface="Times New Roman" panose="02020603050405020304" pitchFamily="18" charset="0"/>
                <a:ea typeface="ＭＳ Ｐゴシック" charset="0"/>
              </a:rPr>
              <a:t>(2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523190"/>
          </a:xfrm>
        </p:spPr>
        <p:txBody>
          <a:bodyPr wrap="square" lIns="91425" tIns="91425" rIns="91425" bIns="91425">
            <a:spAutoFit/>
          </a:bodyPr>
          <a:lstStyle/>
          <a:p>
            <a:pPr marL="0" lvl="0" indent="0" eaLnBrk="0" fontAlgn="base" hangingPunct="0">
              <a:spcAft>
                <a:spcPct val="0"/>
              </a:spcAft>
              <a:buNone/>
            </a:pPr>
            <a:r>
              <a:rPr lang="en-US" sz="2200" kern="1200" dirty="0" smtClean="0">
                <a:solidFill>
                  <a:srgbClr val="000000"/>
                </a:solidFill>
                <a:latin typeface="Arial (Body)"/>
                <a:ea typeface="ＭＳ Ｐゴシック" charset="0"/>
              </a:rPr>
              <a:t>Alice </a:t>
            </a:r>
            <a:r>
              <a:rPr lang="en-US" sz="2200" kern="1200" dirty="0">
                <a:solidFill>
                  <a:srgbClr val="000000"/>
                </a:solidFill>
                <a:latin typeface="Arial (Body)"/>
                <a:ea typeface="ＭＳ Ｐゴシック" charset="0"/>
              </a:rPr>
              <a:t>wants to send confidential e-mail, m, to Bob</a:t>
            </a:r>
            <a:r>
              <a:rPr lang="en-US" sz="2200" kern="1200" dirty="0" smtClean="0">
                <a:solidFill>
                  <a:srgbClr val="000000"/>
                </a:solidFill>
                <a:latin typeface="Arial (Body)"/>
                <a:ea typeface="ＭＳ Ｐゴシック" charset="0"/>
              </a:rPr>
              <a:t>.</a:t>
            </a:r>
          </a:p>
        </p:txBody>
      </p:sp>
      <p:pic>
        <p:nvPicPr>
          <p:cNvPr id="5" name="Picture 4" descr="A diagram has 3 main connected parts, Alice, the internet, Bob. Alice and Bob have 2 sections each, above and below. Each section has 3 parts each. The links between parts are labeled. Alice. Section 1, above. Part 1, m. Part 2, K sub s. A key, K sub S, points to this part. Link to next part, K sub s left parenthesis m right parenthesis. Part 3, plus. Section 2, below. Part 4, K sub S. Part 5, K sub B to the plus power. A key, K sub B to the plus power points to this part. Link to next part, K sub B to the plus power left parenthesis K sub S right parenthesis. Part 3, plus. The sections merge at plus, and point to internet. Bob. Internet points to point 6, minus. 2 more sections split from this part. Section 3, above. Link, K sub S left parenthesis m right parenthesis. Part 7, K sub S. Part 8, m. Section 4, below. Link, K sub B to the plus power left parenthesis K sub S right parenthesis. Part 9, K sub B to the minus power. A key, K sub B to the minus power, points to this part. From this part a key, K sub S, points up to section 3, part 7."/>
          <p:cNvPicPr>
            <a:picLocks noChangeAspect="1"/>
          </p:cNvPicPr>
          <p:nvPr/>
        </p:nvPicPr>
        <p:blipFill>
          <a:blip r:embed="rId3"/>
          <a:stretch>
            <a:fillRect/>
          </a:stretch>
        </p:blipFill>
        <p:spPr>
          <a:xfrm>
            <a:off x="1012720" y="2197510"/>
            <a:ext cx="7118560" cy="2376573"/>
          </a:xfrm>
          <a:prstGeom prst="rect">
            <a:avLst/>
          </a:prstGeom>
        </p:spPr>
      </p:pic>
      <p:sp>
        <p:nvSpPr>
          <p:cNvPr id="4" name="Content Placeholder 3"/>
          <p:cNvSpPr>
            <a:spLocks noGrp="1"/>
          </p:cNvSpPr>
          <p:nvPr>
            <p:ph type="body" idx="2"/>
          </p:nvPr>
        </p:nvSpPr>
        <p:spPr>
          <a:xfrm>
            <a:off x="473529" y="4648203"/>
            <a:ext cx="8229600" cy="1585019"/>
          </a:xfrm>
        </p:spPr>
        <p:txBody>
          <a:bodyPr wrap="square" lIns="91425" tIns="91425" rIns="91425" bIns="91425">
            <a:spAutoFit/>
          </a:bodyPr>
          <a:lstStyle/>
          <a:p>
            <a:pPr marL="0" lvl="0" indent="0" eaLnBrk="0" fontAlgn="base" hangingPunct="0">
              <a:spcAft>
                <a:spcPct val="0"/>
              </a:spcAft>
              <a:buNone/>
            </a:pPr>
            <a:r>
              <a:rPr lang="en-US" sz="2200" b="1" kern="1200" dirty="0">
                <a:solidFill>
                  <a:srgbClr val="000000"/>
                </a:solidFill>
                <a:latin typeface="Arial (Body)"/>
                <a:ea typeface="ＭＳ Ｐゴシック" charset="0"/>
              </a:rPr>
              <a:t>Bob:</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ea typeface="ＭＳ Ｐゴシック" charset="0"/>
              </a:rPr>
              <a:t>uses his private key to decrypt and recover K</a:t>
            </a:r>
            <a:r>
              <a:rPr lang="en-US" sz="2200" kern="1200" baseline="-25000" dirty="0">
                <a:solidFill>
                  <a:srgbClr val="000000"/>
                </a:solidFill>
                <a:latin typeface="Arial (Body)"/>
                <a:ea typeface="ＭＳ Ｐゴシック" charset="0"/>
              </a:rPr>
              <a:t>S</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ea typeface="ＭＳ Ｐゴシック" charset="0"/>
              </a:rPr>
              <a:t>uses K</a:t>
            </a:r>
            <a:r>
              <a:rPr lang="en-US" sz="2200" kern="1200" baseline="-25000" dirty="0">
                <a:solidFill>
                  <a:srgbClr val="000000"/>
                </a:solidFill>
                <a:latin typeface="Arial (Body)"/>
                <a:ea typeface="ＭＳ Ｐゴシック" charset="0"/>
              </a:rPr>
              <a:t>S</a:t>
            </a:r>
            <a:r>
              <a:rPr lang="en-US" sz="2200" kern="1200" dirty="0">
                <a:solidFill>
                  <a:srgbClr val="000000"/>
                </a:solidFill>
                <a:latin typeface="Arial (Body)"/>
                <a:ea typeface="ＭＳ Ｐゴシック" charset="0"/>
              </a:rPr>
              <a:t> to </a:t>
            </a:r>
            <a:r>
              <a:rPr lang="en-US" sz="2200" kern="1200" dirty="0" smtClean="0">
                <a:solidFill>
                  <a:srgbClr val="000000"/>
                </a:solidFill>
                <a:latin typeface="Arial (Body)"/>
                <a:ea typeface="ＭＳ Ｐゴシック" charset="0"/>
              </a:rPr>
              <a:t>decrypt</a:t>
            </a:r>
          </a:p>
        </p:txBody>
      </p:sp>
      <p:graphicFrame>
        <p:nvGraphicFramePr>
          <p:cNvPr id="75" name="Object 74" descr="K sub S left parenthesis m right parenthesis to recover m."/>
          <p:cNvGraphicFramePr>
            <a:graphicFrameLocks noChangeAspect="1"/>
          </p:cNvGraphicFramePr>
          <p:nvPr>
            <p:extLst>
              <p:ext uri="{D42A27DB-BD31-4B8C-83A1-F6EECF244321}">
                <p14:modId xmlns:p14="http://schemas.microsoft.com/office/powerpoint/2010/main" val="3078702665"/>
              </p:ext>
            </p:extLst>
          </p:nvPr>
        </p:nvGraphicFramePr>
        <p:xfrm>
          <a:off x="3172273" y="5795401"/>
          <a:ext cx="2374900" cy="457200"/>
        </p:xfrm>
        <a:graphic>
          <a:graphicData uri="http://schemas.openxmlformats.org/presentationml/2006/ole">
            <mc:AlternateContent xmlns:mc="http://schemas.openxmlformats.org/markup-compatibility/2006">
              <mc:Choice xmlns:v="urn:schemas-microsoft-com:vml" Requires="v">
                <p:oleObj spid="_x0000_s11794" name="Equation" r:id="rId4" imgW="1320480" imgH="253800" progId="Equation.DSMT4">
                  <p:embed/>
                </p:oleObj>
              </mc:Choice>
              <mc:Fallback>
                <p:oleObj name="Equation" r:id="rId4" imgW="1320480" imgH="253800" progId="Equation.DSMT4">
                  <p:embed/>
                  <p:pic>
                    <p:nvPicPr>
                      <p:cNvPr id="4" name="Object 3"/>
                      <p:cNvPicPr/>
                      <p:nvPr/>
                    </p:nvPicPr>
                    <p:blipFill>
                      <a:blip r:embed="rId5"/>
                      <a:stretch>
                        <a:fillRect/>
                      </a:stretch>
                    </p:blipFill>
                    <p:spPr>
                      <a:xfrm>
                        <a:off x="3172273" y="5795401"/>
                        <a:ext cx="2374900" cy="457200"/>
                      </a:xfrm>
                      <a:prstGeom prst="rect">
                        <a:avLst/>
                      </a:prstGeom>
                    </p:spPr>
                  </p:pic>
                </p:oleObj>
              </mc:Fallback>
            </mc:AlternateContent>
          </a:graphicData>
        </a:graphic>
      </p:graphicFrame>
    </p:spTree>
    <p:extLst>
      <p:ext uri="{BB962C8B-B14F-4D97-AF65-F5344CB8AC3E}">
        <p14:creationId xmlns:p14="http://schemas.microsoft.com/office/powerpoint/2010/main" val="2894662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Secure E-Mail </a:t>
            </a:r>
            <a:r>
              <a:rPr lang="en-US" sz="2000" b="0" dirty="0" smtClean="0">
                <a:latin typeface="Times New Roman" panose="02020603050405020304" pitchFamily="18" charset="0"/>
                <a:ea typeface="ＭＳ Ｐゴシック" charset="0"/>
              </a:rPr>
              <a:t>(3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457200" y="1600200"/>
            <a:ext cx="8229600" cy="523190"/>
          </a:xfrm>
        </p:spPr>
        <p:txBody>
          <a:bodyPr wrap="square" lIns="91425" tIns="91425" rIns="91425" bIns="91425">
            <a:spAutoFit/>
          </a:bodyPr>
          <a:lstStyle/>
          <a:p>
            <a:pPr marL="0" lvl="0" indent="0" eaLnBrk="0" fontAlgn="base" hangingPunct="0">
              <a:spcAft>
                <a:spcPct val="0"/>
              </a:spcAft>
              <a:buNone/>
            </a:pPr>
            <a:r>
              <a:rPr lang="en-US" sz="2200" kern="1200" dirty="0" smtClean="0">
                <a:solidFill>
                  <a:srgbClr val="000000"/>
                </a:solidFill>
                <a:latin typeface="Arial (Body)"/>
                <a:ea typeface="ＭＳ Ｐゴシック" charset="0"/>
              </a:rPr>
              <a:t>Alice </a:t>
            </a:r>
            <a:r>
              <a:rPr lang="en-US" sz="2200" kern="1200" dirty="0">
                <a:solidFill>
                  <a:srgbClr val="000000"/>
                </a:solidFill>
                <a:latin typeface="Arial (Body)"/>
                <a:ea typeface="ＭＳ Ｐゴシック" charset="0"/>
              </a:rPr>
              <a:t>wants to provide sender authentication message </a:t>
            </a:r>
            <a:r>
              <a:rPr lang="en-US" sz="2200" kern="1200" dirty="0" smtClean="0">
                <a:solidFill>
                  <a:srgbClr val="000000"/>
                </a:solidFill>
                <a:latin typeface="Arial (Body)"/>
                <a:ea typeface="ＭＳ Ｐゴシック" charset="0"/>
              </a:rPr>
              <a:t>integrity</a:t>
            </a:r>
            <a:endParaRPr lang="en-US" sz="2200" kern="1200" dirty="0">
              <a:solidFill>
                <a:srgbClr val="000000"/>
              </a:solidFill>
              <a:latin typeface="Arial (Body)"/>
              <a:ea typeface="ＭＳ Ｐゴシック" charset="0"/>
            </a:endParaRPr>
          </a:p>
        </p:txBody>
      </p:sp>
      <p:pic>
        <p:nvPicPr>
          <p:cNvPr id="70" name="Picture 69" descr="A diagram has 3 main connected parts, Alice, the internet, Bob. Alice and Bob have 2 sections each, above and below. Each section has parts. Some links between parts are labeled. Alice. Section 1, above. Part 1, m. Part 2, H left parenthesis asterisk right parenthesis. Part 3, K sub A to the minus power left parenthesis asterisk right parenthesis. A key, K sub A to the minus power, points to this part. Link, K sub A left parenthesis H left parenthesis m right parenthesis right parenthesis. Part 4, plus. Section 2, below. Part 5, m. Part 4, plus. The sections merge at plus, and point to internet. Bob. Internet points to point 6, minus. 2 more sections split from this part. Section 3, above. Link, K sub A to the minus power left parenthesis H right parenthesis left parenthesis m right parenthesis right parenthesis. Part 7, K sub A to the plus power left parenthesis asterisk right parenthesis. A key, K sub A to the plus power points to this part. Part 8, H left parenthesis m right parenthesis. Part 9, compare. Section 4, below. Link, m. Part 10, H left parenthesis asterisk right parenthesis. Link, H left parenthesis m right parenthesis. Part 9, compare. The sections merge at this part."/>
          <p:cNvPicPr>
            <a:picLocks noChangeAspect="1"/>
          </p:cNvPicPr>
          <p:nvPr/>
        </p:nvPicPr>
        <p:blipFill>
          <a:blip r:embed="rId2"/>
          <a:stretch>
            <a:fillRect/>
          </a:stretch>
        </p:blipFill>
        <p:spPr>
          <a:xfrm>
            <a:off x="653401" y="2478545"/>
            <a:ext cx="7837198" cy="2124751"/>
          </a:xfrm>
          <a:prstGeom prst="rect">
            <a:avLst/>
          </a:prstGeom>
        </p:spPr>
      </p:pic>
      <p:sp>
        <p:nvSpPr>
          <p:cNvPr id="4" name="Content Placeholder 3"/>
          <p:cNvSpPr>
            <a:spLocks noGrp="1"/>
          </p:cNvSpPr>
          <p:nvPr>
            <p:ph idx="13"/>
          </p:nvPr>
        </p:nvSpPr>
        <p:spPr>
          <a:xfrm>
            <a:off x="457200" y="4958451"/>
            <a:ext cx="8229600" cy="1115660"/>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kern="1200" dirty="0" smtClean="0">
                <a:solidFill>
                  <a:srgbClr val="000000"/>
                </a:solidFill>
                <a:latin typeface="Arial (Body)"/>
                <a:ea typeface="ＭＳ Ｐゴシック" charset="0"/>
              </a:rPr>
              <a:t>Alice </a:t>
            </a:r>
            <a:r>
              <a:rPr lang="en-US" sz="2400" kern="1200" dirty="0">
                <a:solidFill>
                  <a:srgbClr val="000000"/>
                </a:solidFill>
                <a:latin typeface="Arial (Body)"/>
                <a:ea typeface="ＭＳ Ｐゴシック" charset="0"/>
              </a:rPr>
              <a:t>digitally signs message</a:t>
            </a:r>
          </a:p>
          <a:p>
            <a:pPr marL="255651" lvl="0" indent="-255651" eaLnBrk="0" fontAlgn="base" hangingPunct="0">
              <a:spcAft>
                <a:spcPct val="0"/>
              </a:spcAft>
              <a:buFont typeface="Arial" panose="020B0604020202020204" pitchFamily="34" charset="0"/>
              <a:buChar char="•"/>
            </a:pPr>
            <a:r>
              <a:rPr lang="en-US" sz="2400" kern="1200" dirty="0" smtClean="0">
                <a:solidFill>
                  <a:srgbClr val="000000"/>
                </a:solidFill>
                <a:latin typeface="Arial (Body)"/>
                <a:ea typeface="ＭＳ Ｐゴシック" charset="0"/>
              </a:rPr>
              <a:t>sends </a:t>
            </a:r>
            <a:r>
              <a:rPr lang="en-US" sz="2400" kern="1200" dirty="0">
                <a:solidFill>
                  <a:srgbClr val="000000"/>
                </a:solidFill>
                <a:latin typeface="Arial (Body)"/>
                <a:ea typeface="ＭＳ Ｐゴシック" charset="0"/>
              </a:rPr>
              <a:t>both message (in the clear) and digital </a:t>
            </a:r>
            <a:r>
              <a:rPr lang="en-US" sz="2400" kern="1200" dirty="0" smtClean="0">
                <a:solidFill>
                  <a:srgbClr val="000000"/>
                </a:solidFill>
                <a:latin typeface="Arial (Body)"/>
                <a:ea typeface="ＭＳ Ｐゴシック" charset="0"/>
              </a:rPr>
              <a:t>signature</a:t>
            </a:r>
            <a:endParaRPr lang="en-US" sz="2400"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06603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Who Might Bob, Alice Be?</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 well, </a:t>
            </a:r>
            <a:r>
              <a:rPr lang="en-US" sz="2400" b="1" dirty="0">
                <a:solidFill>
                  <a:srgbClr val="000000"/>
                </a:solidFill>
                <a:latin typeface="Arial (Body)"/>
                <a:ea typeface="ＭＳ Ｐゴシック" charset="0"/>
              </a:rPr>
              <a:t>real-life</a:t>
            </a:r>
            <a:r>
              <a:rPr lang="en-US" sz="2400" dirty="0">
                <a:solidFill>
                  <a:srgbClr val="000000"/>
                </a:solidFill>
                <a:latin typeface="Arial (Body)"/>
                <a:ea typeface="ＭＳ Ｐゴシック" charset="0"/>
              </a:rPr>
              <a:t> Bobs and Alices!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Web browser/server for electronic transactions (e.g., on-line purchases)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on-line banking client/server</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N</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servers</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routers exchanging routing table updates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other examples?</a:t>
            </a:r>
          </a:p>
        </p:txBody>
      </p:sp>
    </p:spTree>
    <p:extLst>
      <p:ext uri="{BB962C8B-B14F-4D97-AF65-F5344CB8AC3E}">
        <p14:creationId xmlns:p14="http://schemas.microsoft.com/office/powerpoint/2010/main" val="3966122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Secure E-Mail </a:t>
            </a:r>
            <a:r>
              <a:rPr lang="en-US" sz="2000" b="0" dirty="0" smtClean="0">
                <a:latin typeface="Times New Roman" panose="02020603050405020304" pitchFamily="18" charset="0"/>
                <a:ea typeface="ＭＳ Ｐゴシック" charset="0"/>
              </a:rPr>
              <a:t>(4 of 4)</a:t>
            </a:r>
            <a:endParaRPr lang="en-US" sz="2000" b="0"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923299"/>
          </a:xfrm>
        </p:spPr>
        <p:txBody>
          <a:bodyPr wrap="square" lIns="91425" tIns="91425" rIns="91425" bIns="91425">
            <a:spAutoFit/>
          </a:bodyPr>
          <a:lstStyle/>
          <a:p>
            <a:pPr marL="0" lvl="0" indent="0" eaLnBrk="0" fontAlgn="base" hangingPunct="0">
              <a:spcAft>
                <a:spcPct val="0"/>
              </a:spcAft>
              <a:buNone/>
            </a:pPr>
            <a:r>
              <a:rPr lang="en-US" sz="2400" kern="1200" dirty="0" smtClean="0">
                <a:solidFill>
                  <a:srgbClr val="000000"/>
                </a:solidFill>
                <a:latin typeface="Arial (Body)"/>
                <a:ea typeface="ＭＳ Ｐゴシック" charset="0"/>
              </a:rPr>
              <a:t>Alice </a:t>
            </a:r>
            <a:r>
              <a:rPr lang="en-US" sz="2400" kern="1200" dirty="0">
                <a:solidFill>
                  <a:srgbClr val="000000"/>
                </a:solidFill>
                <a:latin typeface="Arial (Body)"/>
                <a:ea typeface="ＭＳ Ｐゴシック" charset="0"/>
              </a:rPr>
              <a:t>wants to provide secrecy, sender authentication</a:t>
            </a:r>
            <a:r>
              <a:rPr lang="en-US" sz="2400" kern="1200" dirty="0" smtClean="0">
                <a:solidFill>
                  <a:srgbClr val="000000"/>
                </a:solidFill>
                <a:latin typeface="Arial (Body)"/>
                <a:ea typeface="ＭＳ Ｐゴシック" charset="0"/>
              </a:rPr>
              <a:t>, message integrity.</a:t>
            </a:r>
            <a:endParaRPr lang="en-US" sz="2400" kern="1200" dirty="0">
              <a:solidFill>
                <a:srgbClr val="000000"/>
              </a:solidFill>
              <a:latin typeface="Arial (Body)"/>
              <a:ea typeface="ＭＳ Ｐゴシック" charset="0"/>
            </a:endParaRPr>
          </a:p>
        </p:txBody>
      </p:sp>
      <p:pic>
        <p:nvPicPr>
          <p:cNvPr id="6" name="Picture 5" descr="A diagram has 3 main connected components. The first 2 parts have 2 sections each, above and below. Each section has parts. Some links between parts are labeled. Component 1, Alice. Section 1, above. Part 1, m. Part 2, H left parenthesis asterisk right parenthesis. Part 3, K sub A to the minus power left parenthesis asterisk right parenthesis. A key, K sub A to the minus power, points to this part. Link, K sub A to the minus power left parenthesis H left parenthesis m right parenthesis right parenthesis. Part 4, plus. Section 2, below. Part 5, m. Part 4, plus. The sections merge at this part. Component 3. Section 3, above, starts at part 4, plus. Part 6, K sub S left parenthesis asterisk right parenthesis. A key, K sub B points to this part. Part 7, plus. Section 2, below. Part 8, K sub S. Part 9, K sub B to the plus power left parenthesis asterisk right parenthesis. A key, K sub B to the plus power, points to this power. Link, K sub B to the plus power left parenthesis K sub S right parenthesis. Part 7, plus. The sections merge at this part. Component 3, mailbox, internet."/>
          <p:cNvPicPr>
            <a:picLocks noChangeAspect="1"/>
          </p:cNvPicPr>
          <p:nvPr/>
        </p:nvPicPr>
        <p:blipFill>
          <a:blip r:embed="rId2"/>
          <a:stretch>
            <a:fillRect/>
          </a:stretch>
        </p:blipFill>
        <p:spPr>
          <a:xfrm>
            <a:off x="1809418" y="2601671"/>
            <a:ext cx="5525163" cy="2686830"/>
          </a:xfrm>
          <a:prstGeom prst="rect">
            <a:avLst/>
          </a:prstGeom>
        </p:spPr>
      </p:pic>
      <p:sp>
        <p:nvSpPr>
          <p:cNvPr id="4" name="Content Placeholder 3"/>
          <p:cNvSpPr>
            <a:spLocks noGrp="1"/>
          </p:cNvSpPr>
          <p:nvPr>
            <p:ph type="body" idx="2"/>
          </p:nvPr>
        </p:nvSpPr>
        <p:spPr>
          <a:xfrm>
            <a:off x="457200" y="5366673"/>
            <a:ext cx="8229600" cy="923299"/>
          </a:xfrm>
        </p:spPr>
        <p:txBody>
          <a:bodyPr wrap="square" lIns="91425" tIns="91425" rIns="91425" bIns="91425">
            <a:spAutoFit/>
          </a:bodyPr>
          <a:lstStyle/>
          <a:p>
            <a:pPr marL="0" lvl="0" indent="0" eaLnBrk="0" fontAlgn="base" hangingPunct="0">
              <a:spcAft>
                <a:spcPct val="0"/>
              </a:spcAft>
              <a:buNone/>
            </a:pPr>
            <a:r>
              <a:rPr lang="en-US" sz="2400" b="1" kern="1200" dirty="0">
                <a:solidFill>
                  <a:srgbClr val="000000"/>
                </a:solidFill>
                <a:latin typeface="Arial (Body)"/>
                <a:ea typeface="ＭＳ Ｐゴシック" charset="0"/>
              </a:rPr>
              <a:t>Alice uses three keys: </a:t>
            </a:r>
            <a:r>
              <a:rPr lang="en-US" sz="2400" kern="1200" dirty="0">
                <a:solidFill>
                  <a:srgbClr val="000000"/>
                </a:solidFill>
                <a:latin typeface="Arial (Body)"/>
                <a:ea typeface="ＭＳ Ｐゴシック" charset="0"/>
              </a:rPr>
              <a:t>her private key, </a:t>
            </a:r>
            <a:r>
              <a:rPr lang="en-US" sz="2400" kern="1200" dirty="0" smtClean="0">
                <a:solidFill>
                  <a:srgbClr val="000000"/>
                </a:solidFill>
                <a:latin typeface="Arial (Body)"/>
                <a:ea typeface="ＭＳ Ｐゴシック" charset="0"/>
              </a:rPr>
              <a:t>Bob</a:t>
            </a:r>
            <a:r>
              <a:rPr lang="en-US" altLang="ja-JP" sz="2400" kern="1200" dirty="0" smtClean="0">
                <a:solidFill>
                  <a:srgbClr val="000000"/>
                </a:solidFill>
                <a:latin typeface="Arial (Body)"/>
                <a:ea typeface="ＭＳ Ｐゴシック" charset="0"/>
              </a:rPr>
              <a:t>’s </a:t>
            </a:r>
            <a:r>
              <a:rPr lang="en-US" altLang="ja-JP" sz="2400" kern="1200" dirty="0">
                <a:solidFill>
                  <a:srgbClr val="000000"/>
                </a:solidFill>
                <a:latin typeface="Arial (Body)"/>
                <a:ea typeface="ＭＳ Ｐゴシック" charset="0"/>
              </a:rPr>
              <a:t>public key, newly created symmetric </a:t>
            </a:r>
            <a:r>
              <a:rPr lang="en-US" altLang="ja-JP" sz="2400" kern="1200" dirty="0" smtClean="0">
                <a:solidFill>
                  <a:srgbClr val="000000"/>
                </a:solidFill>
                <a:latin typeface="Arial (Body)"/>
                <a:ea typeface="ＭＳ Ｐゴシック" charset="0"/>
              </a:rPr>
              <a:t>key</a:t>
            </a:r>
            <a:endParaRPr lang="en-US" sz="2400"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3843973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(6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Arial (Body)"/>
                <a:ea typeface="ＭＳ Ｐゴシック" charset="0"/>
              </a:rPr>
              <a:t>8.1</a:t>
            </a:r>
            <a:r>
              <a:rPr lang="en-US" sz="2400" dirty="0">
                <a:solidFill>
                  <a:srgbClr val="000000"/>
                </a:solidFill>
                <a:latin typeface="Arial (Body)"/>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Arial (Body)"/>
                <a:ea typeface="ＭＳ Ｐゴシック" charset="0"/>
              </a:rPr>
              <a:t>8.2</a:t>
            </a:r>
            <a:r>
              <a:rPr lang="en-US" sz="2400" dirty="0">
                <a:solidFill>
                  <a:srgbClr val="000000"/>
                </a:solidFill>
                <a:latin typeface="Arial (Body)"/>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Arial (Body)"/>
                <a:ea typeface="ＭＳ Ｐゴシック" charset="0"/>
              </a:rPr>
              <a:t>8.3</a:t>
            </a:r>
            <a:r>
              <a:rPr lang="en-US" sz="2400" dirty="0">
                <a:solidFill>
                  <a:srgbClr val="000000"/>
                </a:solidFill>
                <a:latin typeface="Arial (Body)"/>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Arial (Body)"/>
                <a:ea typeface="ＭＳ Ｐゴシック" charset="0"/>
              </a:rPr>
              <a:t>8.4</a:t>
            </a:r>
            <a:r>
              <a:rPr lang="en-US" sz="2400" dirty="0">
                <a:solidFill>
                  <a:srgbClr val="000000"/>
                </a:solidFill>
                <a:latin typeface="Arial (Body)"/>
                <a:ea typeface="ＭＳ Ｐゴシック" charset="0"/>
              </a:rPr>
              <a:t> Securing e-mail</a:t>
            </a:r>
          </a:p>
          <a:p>
            <a:pPr marL="0" indent="0" eaLnBrk="0" fontAlgn="base" hangingPunct="0">
              <a:spcAft>
                <a:spcPct val="0"/>
              </a:spcAft>
              <a:buNone/>
            </a:pPr>
            <a:r>
              <a:rPr lang="en-US" sz="2400" b="1" dirty="0">
                <a:solidFill>
                  <a:schemeClr val="tx2"/>
                </a:solidFill>
                <a:latin typeface="Arial (Body)"/>
                <a:ea typeface="ＭＳ Ｐゴシック" charset="0"/>
              </a:rPr>
              <a:t>8.5</a:t>
            </a:r>
            <a:r>
              <a:rPr lang="en-US" sz="2400" dirty="0">
                <a:solidFill>
                  <a:srgbClr val="000000"/>
                </a:solidFill>
                <a:latin typeface="Arial (Body)"/>
                <a:ea typeface="ＭＳ Ｐゴシック" charset="0"/>
              </a:rPr>
              <a:t> </a:t>
            </a:r>
            <a:r>
              <a:rPr lang="en-US" sz="2400" b="1" dirty="0">
                <a:solidFill>
                  <a:srgbClr val="000000"/>
                </a:solidFill>
                <a:latin typeface="Arial (Body)"/>
                <a:ea typeface="ＭＳ Ｐゴシック" charset="0"/>
              </a:rPr>
              <a:t>Securing </a:t>
            </a:r>
            <a:r>
              <a:rPr lang="en-US" sz="2400" b="1" dirty="0" smtClean="0">
                <a:solidFill>
                  <a:srgbClr val="000000"/>
                </a:solidFill>
                <a:latin typeface="Arial (Body)"/>
                <a:ea typeface="ＭＳ Ｐゴシック" charset="0"/>
              </a:rPr>
              <a:t>T</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C</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P</a:t>
            </a:r>
            <a:r>
              <a:rPr lang="en-US" sz="2400" b="1" dirty="0">
                <a:solidFill>
                  <a:srgbClr val="000000"/>
                </a:solidFill>
                <a:latin typeface="Arial (Body)"/>
                <a:ea typeface="ＭＳ Ｐゴシック" charset="0"/>
              </a:rPr>
              <a:t> connections: </a:t>
            </a:r>
            <a:r>
              <a:rPr lang="en-US" sz="2400" b="1" dirty="0" smtClean="0">
                <a:solidFill>
                  <a:srgbClr val="000000"/>
                </a:solidFill>
                <a:latin typeface="Arial (Body)"/>
                <a:ea typeface="ＭＳ Ｐゴシック" charset="0"/>
              </a:rPr>
              <a:t>S</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S</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L</a:t>
            </a:r>
            <a:endParaRPr lang="en-US" sz="2400" b="1" dirty="0">
              <a:solidFill>
                <a:srgbClr val="000000"/>
              </a:solidFill>
              <a:latin typeface="Arial (Body)"/>
              <a:ea typeface="ＭＳ Ｐゴシック" charset="0"/>
            </a:endParaRPr>
          </a:p>
          <a:p>
            <a:pPr marL="0" lvl="0" indent="0" eaLnBrk="0" fontAlgn="base" hangingPunct="0">
              <a:spcAft>
                <a:spcPct val="0"/>
              </a:spcAft>
              <a:buNone/>
            </a:pPr>
            <a:r>
              <a:rPr lang="en-US" sz="2400" b="1" dirty="0" smtClean="0">
                <a:solidFill>
                  <a:schemeClr val="tx2"/>
                </a:solidFill>
                <a:latin typeface="Arial (Body)"/>
                <a:ea typeface="ＭＳ Ｐゴシック" charset="0"/>
              </a:rPr>
              <a:t>8.6</a:t>
            </a:r>
            <a:r>
              <a:rPr lang="en-US" sz="2400" dirty="0" smtClean="0">
                <a:solidFill>
                  <a:srgbClr val="000000"/>
                </a:solidFill>
                <a:latin typeface="Arial (Body)"/>
                <a:ea typeface="ＭＳ Ｐゴシック" charset="0"/>
              </a:rPr>
              <a:t> </a:t>
            </a:r>
            <a:r>
              <a:rPr lang="en-US" sz="2400" dirty="0">
                <a:solidFill>
                  <a:srgbClr val="000000"/>
                </a:solidFill>
                <a:latin typeface="Arial (Body)"/>
                <a:ea typeface="ＭＳ Ｐゴシック" charset="0"/>
              </a:rPr>
              <a:t>Network layer security: IPsec</a:t>
            </a:r>
          </a:p>
          <a:p>
            <a:pPr marL="0" lvl="0" indent="0" eaLnBrk="0" fontAlgn="base" hangingPunct="0">
              <a:spcAft>
                <a:spcPct val="0"/>
              </a:spcAft>
              <a:buNone/>
            </a:pPr>
            <a:r>
              <a:rPr lang="en-US" sz="2400" b="1" dirty="0">
                <a:solidFill>
                  <a:schemeClr val="tx2"/>
                </a:solidFill>
                <a:latin typeface="Arial (Body)"/>
                <a:ea typeface="ＭＳ Ｐゴシック" charset="0"/>
              </a:rPr>
              <a:t>8.7</a:t>
            </a:r>
            <a:r>
              <a:rPr lang="en-US" sz="2400" dirty="0">
                <a:solidFill>
                  <a:srgbClr val="000000"/>
                </a:solidFill>
                <a:latin typeface="Arial (Body)"/>
                <a:ea typeface="ＭＳ Ｐゴシック" charset="0"/>
              </a:rPr>
              <a:t> Securing wireless LANs</a:t>
            </a:r>
          </a:p>
          <a:p>
            <a:pPr marL="0" lvl="0" indent="0" eaLnBrk="0" fontAlgn="base" hangingPunct="0">
              <a:spcAft>
                <a:spcPct val="0"/>
              </a:spcAft>
              <a:buNone/>
            </a:pPr>
            <a:r>
              <a:rPr lang="en-US" sz="2400" b="1" dirty="0">
                <a:solidFill>
                  <a:schemeClr val="tx2"/>
                </a:solidFill>
                <a:latin typeface="Arial (Body)"/>
                <a:ea typeface="ＭＳ Ｐゴシック" charset="0"/>
              </a:rPr>
              <a:t>8.8</a:t>
            </a:r>
            <a:r>
              <a:rPr lang="en-US" sz="2400" b="1"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Operational security: firewalls and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050835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Secure Sockets Layer</a:t>
            </a:r>
            <a:endParaRPr lang="en-US" dirty="0">
              <a:latin typeface="Times New Roman" panose="02020603050405020304" pitchFamily="18" charset="0"/>
              <a:ea typeface="ＭＳ Ｐゴシック" charset="0"/>
            </a:endParaRPr>
          </a:p>
        </p:txBody>
      </p:sp>
      <p:sp>
        <p:nvSpPr>
          <p:cNvPr id="3" name="Content Placeholder 2"/>
          <p:cNvSpPr>
            <a:spLocks noGrp="1"/>
          </p:cNvSpPr>
          <p:nvPr>
            <p:ph idx="1"/>
          </p:nvPr>
        </p:nvSpPr>
        <p:spPr>
          <a:xfrm>
            <a:off x="533401" y="1547000"/>
            <a:ext cx="3833883" cy="4824367"/>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widely deployed security protocol</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supported by almost all browsers, web servers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https</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billions $/year over </a:t>
            </a:r>
            <a:r>
              <a:rPr lang="en-US" sz="18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L</a:t>
            </a:r>
            <a:endParaRPr lang="en-US" sz="18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mechanisms: [Woo 1994], implementation: Netscape</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variation </a:t>
            </a:r>
            <a:r>
              <a:rPr lang="en-US" sz="18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L</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S: </a:t>
            </a:r>
            <a:r>
              <a:rPr lang="en-US" sz="1800" dirty="0">
                <a:solidFill>
                  <a:srgbClr val="000000"/>
                </a:solidFill>
                <a:latin typeface="Arial (Body)"/>
                <a:ea typeface="ＭＳ Ｐゴシック" charset="0"/>
              </a:rPr>
              <a:t>transport layer security, </a:t>
            </a:r>
            <a:r>
              <a:rPr lang="en-US" sz="1800" dirty="0" smtClean="0">
                <a:solidFill>
                  <a:srgbClr val="000000"/>
                </a:solidFill>
                <a:latin typeface="Arial (Body)"/>
                <a:ea typeface="ＭＳ Ｐゴシック" charset="0"/>
              </a:rPr>
              <a:t>R</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F</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C </a:t>
            </a:r>
            <a:r>
              <a:rPr lang="en-US" sz="1800" dirty="0">
                <a:solidFill>
                  <a:srgbClr val="000000"/>
                </a:solidFill>
                <a:latin typeface="Arial (Body)"/>
                <a:ea typeface="ＭＳ Ｐゴシック" charset="0"/>
              </a:rPr>
              <a:t>2246</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Arial (Body)"/>
                <a:ea typeface="ＭＳ Ｐゴシック" charset="0"/>
              </a:rPr>
              <a:t>provides</a:t>
            </a:r>
          </a:p>
          <a:p>
            <a:pPr marL="741553" lvl="1" indent="-284353" eaLnBrk="0" fontAlgn="base" hangingPunct="0">
              <a:spcAft>
                <a:spcPct val="0"/>
              </a:spcAft>
              <a:buFont typeface="Arial" panose="020B0604020202020204" pitchFamily="34" charset="0"/>
              <a:buChar char="–"/>
            </a:pPr>
            <a:r>
              <a:rPr lang="en-US" sz="1800" b="1" dirty="0">
                <a:solidFill>
                  <a:srgbClr val="000000"/>
                </a:solidFill>
                <a:latin typeface="Arial (Body)"/>
                <a:ea typeface="ＭＳ Ｐゴシック" charset="0"/>
              </a:rPr>
              <a:t>confidentiality</a:t>
            </a:r>
          </a:p>
          <a:p>
            <a:pPr marL="741553" lvl="1" indent="-284353" eaLnBrk="0" fontAlgn="base" hangingPunct="0">
              <a:spcAft>
                <a:spcPct val="0"/>
              </a:spcAft>
              <a:buFont typeface="Arial" panose="020B0604020202020204" pitchFamily="34" charset="0"/>
              <a:buChar char="–"/>
            </a:pPr>
            <a:r>
              <a:rPr lang="en-US" sz="1800" b="1" dirty="0">
                <a:solidFill>
                  <a:srgbClr val="000000"/>
                </a:solidFill>
                <a:latin typeface="Arial (Body)"/>
                <a:ea typeface="ＭＳ Ｐゴシック" charset="0"/>
              </a:rPr>
              <a:t>integrity</a:t>
            </a:r>
          </a:p>
          <a:p>
            <a:pPr marL="741553" lvl="1" indent="-284353" eaLnBrk="0" fontAlgn="base" hangingPunct="0">
              <a:spcAft>
                <a:spcPct val="0"/>
              </a:spcAft>
              <a:buFont typeface="Arial" panose="020B0604020202020204" pitchFamily="34" charset="0"/>
              <a:buChar char="–"/>
            </a:pPr>
            <a:r>
              <a:rPr lang="en-US" sz="1800" b="1" dirty="0">
                <a:solidFill>
                  <a:srgbClr val="000000"/>
                </a:solidFill>
                <a:latin typeface="Arial (Body)"/>
                <a:ea typeface="ＭＳ Ｐゴシック" charset="0"/>
              </a:rPr>
              <a:t>authentication</a:t>
            </a:r>
          </a:p>
        </p:txBody>
      </p:sp>
      <p:sp>
        <p:nvSpPr>
          <p:cNvPr id="4" name="Content Placeholder 3"/>
          <p:cNvSpPr>
            <a:spLocks noGrp="1"/>
          </p:cNvSpPr>
          <p:nvPr>
            <p:ph idx="13"/>
          </p:nvPr>
        </p:nvSpPr>
        <p:spPr>
          <a:xfrm>
            <a:off x="4665664" y="1640687"/>
            <a:ext cx="3632175" cy="471664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original goals:</a:t>
            </a: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Web e-commerce </a:t>
            </a:r>
            <a:r>
              <a:rPr lang="en-US" sz="1800" dirty="0" smtClean="0">
                <a:solidFill>
                  <a:srgbClr val="000000"/>
                </a:solidFill>
                <a:latin typeface="Arial (Body)"/>
                <a:ea typeface="ＭＳ Ｐゴシック" charset="0"/>
              </a:rPr>
              <a:t>transactions</a:t>
            </a:r>
            <a:endParaRPr lang="en-US" sz="18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encryption (especially credit-card numbers)</a:t>
            </a: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Web-server authentication</a:t>
            </a: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optional client authentication</a:t>
            </a: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minimum hassle in doing business with new merchant</a:t>
            </a:r>
          </a:p>
          <a:p>
            <a:pPr marL="255651" lvl="0" indent="-255651"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available to all </a:t>
            </a:r>
            <a:r>
              <a:rPr lang="en-US" sz="18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1800" dirty="0" smtClean="0">
                <a:solidFill>
                  <a:srgbClr val="000000"/>
                </a:solidFill>
                <a:latin typeface="Arial (Body)"/>
                <a:ea typeface="ＭＳ Ｐゴシック" charset="0"/>
              </a:rPr>
              <a:t>P applications</a:t>
            </a:r>
            <a:endParaRPr lang="en-US" sz="18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tabLst>
                <a:tab pos="225425" algn="l"/>
              </a:tabLst>
            </a:pPr>
            <a:r>
              <a:rPr lang="en-US" sz="1800" dirty="0">
                <a:solidFill>
                  <a:srgbClr val="000000"/>
                </a:solidFill>
                <a:latin typeface="Arial (Body)"/>
                <a:ea typeface="ＭＳ Ｐゴシック" charset="0"/>
              </a:rPr>
              <a:t>secure socket interface</a:t>
            </a:r>
          </a:p>
        </p:txBody>
      </p:sp>
    </p:spTree>
    <p:extLst>
      <p:ext uri="{BB962C8B-B14F-4D97-AF65-F5344CB8AC3E}">
        <p14:creationId xmlns:p14="http://schemas.microsoft.com/office/powerpoint/2010/main" val="1364137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and T</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C</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a:t>
            </a:r>
            <a:endParaRPr lang="en-US" dirty="0">
              <a:latin typeface="Times New Roman" panose="02020603050405020304" pitchFamily="18" charset="0"/>
              <a:ea typeface="ＭＳ Ｐゴシック" charset="0"/>
            </a:endParaRPr>
          </a:p>
        </p:txBody>
      </p:sp>
      <p:pic>
        <p:nvPicPr>
          <p:cNvPr id="4" name="Picture 3" descr="Normal application has a table of 3 rows. Row 1, application. Row 2, T C P. Row 3, I P. "/>
          <p:cNvPicPr>
            <a:picLocks noChangeAspect="1"/>
          </p:cNvPicPr>
          <p:nvPr/>
        </p:nvPicPr>
        <p:blipFill>
          <a:blip r:embed="rId2"/>
          <a:stretch>
            <a:fillRect/>
          </a:stretch>
        </p:blipFill>
        <p:spPr>
          <a:xfrm>
            <a:off x="1308836" y="1751467"/>
            <a:ext cx="2584928" cy="2828789"/>
          </a:xfrm>
          <a:prstGeom prst="rect">
            <a:avLst/>
          </a:prstGeom>
        </p:spPr>
      </p:pic>
      <p:pic>
        <p:nvPicPr>
          <p:cNvPr id="5" name="Picture 4" descr="Application with S S L has a table of 4 rows. Row 1, application. Row 2, S S L. This row is highlighted. Row 3, T C P. Row 4, I P."/>
          <p:cNvPicPr>
            <a:picLocks noChangeAspect="1"/>
          </p:cNvPicPr>
          <p:nvPr/>
        </p:nvPicPr>
        <p:blipFill>
          <a:blip r:embed="rId3"/>
          <a:stretch>
            <a:fillRect/>
          </a:stretch>
        </p:blipFill>
        <p:spPr>
          <a:xfrm>
            <a:off x="5036879" y="1747450"/>
            <a:ext cx="2433926" cy="2836822"/>
          </a:xfrm>
          <a:prstGeom prst="rect">
            <a:avLst/>
          </a:prstGeom>
        </p:spPr>
      </p:pic>
      <p:sp>
        <p:nvSpPr>
          <p:cNvPr id="3" name="Content Placeholder 2"/>
          <p:cNvSpPr>
            <a:spLocks noGrp="1"/>
          </p:cNvSpPr>
          <p:nvPr>
            <p:ph idx="1"/>
          </p:nvPr>
        </p:nvSpPr>
        <p:spPr>
          <a:xfrm>
            <a:off x="679451" y="4724400"/>
            <a:ext cx="7877695" cy="1484992"/>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L provides </a:t>
            </a:r>
            <a:r>
              <a:rPr lang="en-US" sz="2400" kern="1200" dirty="0">
                <a:solidFill>
                  <a:srgbClr val="000000"/>
                </a:solidFill>
                <a:latin typeface="Arial (Body)"/>
                <a:ea typeface="ＭＳ Ｐゴシック" charset="0"/>
              </a:rPr>
              <a:t>application programming interface </a:t>
            </a:r>
            <a:r>
              <a:rPr lang="en-US" sz="24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P</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I) </a:t>
            </a:r>
            <a:r>
              <a:rPr lang="en-US" sz="2400" kern="1200" dirty="0">
                <a:solidFill>
                  <a:srgbClr val="000000"/>
                </a:solidFill>
                <a:latin typeface="Arial (Body)"/>
                <a:ea typeface="ＭＳ Ｐゴシック" charset="0"/>
              </a:rPr>
              <a:t>to applications</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ea typeface="ＭＳ Ｐゴシック" charset="0"/>
              </a:rPr>
              <a:t>C and Java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S</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L libraries/classes </a:t>
            </a:r>
            <a:r>
              <a:rPr lang="en-US" sz="2400" kern="1200" dirty="0">
                <a:solidFill>
                  <a:srgbClr val="000000"/>
                </a:solidFill>
                <a:latin typeface="Arial (Body)"/>
                <a:ea typeface="ＭＳ Ｐゴシック" charset="0"/>
              </a:rPr>
              <a:t>readily available</a:t>
            </a:r>
          </a:p>
        </p:txBody>
      </p:sp>
    </p:spTree>
    <p:extLst>
      <p:ext uri="{BB962C8B-B14F-4D97-AF65-F5344CB8AC3E}">
        <p14:creationId xmlns:p14="http://schemas.microsoft.com/office/powerpoint/2010/main" val="821617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Could Do Something Like 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G</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a:t>
            </a:r>
            <a:endParaRPr lang="en-US" dirty="0">
              <a:latin typeface="Times New Roman" panose="02020603050405020304" pitchFamily="18" charset="0"/>
              <a:ea typeface="ＭＳ Ｐゴシック" charset="0"/>
            </a:endParaRPr>
          </a:p>
        </p:txBody>
      </p:sp>
      <p:pic>
        <p:nvPicPr>
          <p:cNvPr id="14" name="Picture 13" descr="A diagram has 3 main connected components. The first 2 parts have 2 sections each, above and below. Each section has parts. Some links between parts are labeled. Component 1, Alice. Section 1, above. Part 1, m. Part 2, H left parenthesis asterisk right parenthesis. Part 3, K sub A to the minus power left parenthesis asterisk right parenthesis. A key, K sub A to the minus power, points to this part. Link, K sub A to the minus power left parenthesis H left parenthesis m right parenthesis right parenthesis. Part 4, plus. Section 2, below. Part 5, m. Part 4, plus. The sections merge at this part. Component 3. Section 3, above, starts at part 4, plus. Part 6, K sub S left parenthesis asterisk right parenthesis. A key, K sub B points to this part. Part 7, plus. Section 2, below. Part 8, K sub S. Part 9, K sub B to the plus power left parenthesis asterisk right parenthesis. A key, K sub B to the plus power, points to this power. Link, K sub B to the plus power left parenthesis K sub S right parenthesis. Part 7, plus. The sections merge at this part. Component 3, mailbox, internet."/>
          <p:cNvPicPr>
            <a:picLocks noChangeAspect="1"/>
          </p:cNvPicPr>
          <p:nvPr/>
        </p:nvPicPr>
        <p:blipFill>
          <a:blip r:embed="rId2"/>
          <a:stretch>
            <a:fillRect/>
          </a:stretch>
        </p:blipFill>
        <p:spPr>
          <a:xfrm>
            <a:off x="1584509" y="1592313"/>
            <a:ext cx="5974982" cy="2794882"/>
          </a:xfrm>
          <a:prstGeom prst="rect">
            <a:avLst/>
          </a:prstGeom>
        </p:spPr>
      </p:pic>
      <p:sp>
        <p:nvSpPr>
          <p:cNvPr id="8" name="Content Placeholder 7"/>
          <p:cNvSpPr>
            <a:spLocks noGrp="1"/>
          </p:cNvSpPr>
          <p:nvPr>
            <p:ph idx="28"/>
          </p:nvPr>
        </p:nvSpPr>
        <p:spPr>
          <a:xfrm>
            <a:off x="457200" y="4666858"/>
            <a:ext cx="8386549" cy="158501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ea typeface="ＭＳ Ｐゴシック" charset="0"/>
              </a:rPr>
              <a:t>but want to send byte streams &amp; interactive data</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ea typeface="ＭＳ Ｐゴシック" charset="0"/>
              </a:rPr>
              <a:t>want set of secret keys for entire connection</a:t>
            </a:r>
          </a:p>
          <a:p>
            <a:pPr marL="255651" lvl="0" indent="-255651" eaLnBrk="0" fontAlgn="base" hangingPunct="0">
              <a:spcAft>
                <a:spcPct val="0"/>
              </a:spcAft>
              <a:buFont typeface="Arial" panose="020B0604020202020204" pitchFamily="34" charset="0"/>
              <a:buChar char="•"/>
            </a:pPr>
            <a:r>
              <a:rPr lang="en-US" sz="2200" kern="1200" dirty="0">
                <a:solidFill>
                  <a:srgbClr val="000000"/>
                </a:solidFill>
                <a:latin typeface="Arial (Body)"/>
                <a:ea typeface="ＭＳ Ｐゴシック" charset="0"/>
              </a:rPr>
              <a:t>want certificate exchange as part of protocol: handshake phase</a:t>
            </a:r>
          </a:p>
        </p:txBody>
      </p:sp>
    </p:spTree>
    <p:extLst>
      <p:ext uri="{BB962C8B-B14F-4D97-AF65-F5344CB8AC3E}">
        <p14:creationId xmlns:p14="http://schemas.microsoft.com/office/powerpoint/2010/main" val="2663795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A Simple Secure Channel</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handshake:</a:t>
            </a:r>
            <a:r>
              <a:rPr lang="en-US" sz="2400" dirty="0">
                <a:solidFill>
                  <a:srgbClr val="000000"/>
                </a:solidFill>
                <a:latin typeface="Arial (Body)"/>
                <a:ea typeface="ＭＳ Ｐゴシック" charset="0"/>
              </a:rPr>
              <a:t> Alice and Bob use their certificates, private keys to authenticate each other and exchange shared secret</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key derivation:</a:t>
            </a:r>
            <a:r>
              <a:rPr lang="en-US" sz="2400" dirty="0">
                <a:solidFill>
                  <a:srgbClr val="000000"/>
                </a:solidFill>
                <a:latin typeface="Arial (Body)"/>
                <a:ea typeface="ＭＳ Ｐゴシック" charset="0"/>
              </a:rPr>
              <a:t> Alice and Bob use shared secret to derive set of keys</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data transfer:</a:t>
            </a:r>
            <a:r>
              <a:rPr lang="en-US" sz="2400" dirty="0">
                <a:solidFill>
                  <a:srgbClr val="000000"/>
                </a:solidFill>
                <a:latin typeface="Arial (Body)"/>
                <a:ea typeface="ＭＳ Ｐゴシック" charset="0"/>
              </a:rPr>
              <a:t> data to be transferred is broken up into series of records</a:t>
            </a: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connection closure:</a:t>
            </a:r>
            <a:r>
              <a:rPr lang="en-US" sz="2400" dirty="0">
                <a:solidFill>
                  <a:srgbClr val="000000"/>
                </a:solidFill>
                <a:latin typeface="Arial (Body)"/>
                <a:ea typeface="ＭＳ Ｐゴシック" charset="0"/>
              </a:rPr>
              <a:t> special messages to securely close connection</a:t>
            </a:r>
          </a:p>
        </p:txBody>
      </p:sp>
    </p:spTree>
    <p:extLst>
      <p:ext uri="{BB962C8B-B14F-4D97-AF65-F5344CB8AC3E}">
        <p14:creationId xmlns:p14="http://schemas.microsoft.com/office/powerpoint/2010/main" val="3721811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A Simple Handshake</a:t>
            </a:r>
            <a:endParaRPr lang="en-US" dirty="0">
              <a:latin typeface="Times New Roman" panose="02020603050405020304" pitchFamily="18" charset="0"/>
              <a:ea typeface="ＭＳ Ｐゴシック" charset="0"/>
            </a:endParaRPr>
          </a:p>
        </p:txBody>
      </p:sp>
      <p:pic>
        <p:nvPicPr>
          <p:cNvPr id="13" name="Picture 12" descr="Alice and Bob are beside each other. There are 3 arrows bouncing between them in zig zags. Alice. Arrow 1, hello. Bob. Arrow 2, public key certificate. Alice. Arrow 3, K sub B to the plus power left parenthesis M S right parenthesis = E M S."/>
          <p:cNvPicPr>
            <a:picLocks noChangeAspect="1"/>
          </p:cNvPicPr>
          <p:nvPr/>
        </p:nvPicPr>
        <p:blipFill>
          <a:blip r:embed="rId2"/>
          <a:stretch>
            <a:fillRect/>
          </a:stretch>
        </p:blipFill>
        <p:spPr>
          <a:xfrm>
            <a:off x="1015862" y="1853509"/>
            <a:ext cx="7112276" cy="2536862"/>
          </a:xfrm>
          <a:prstGeom prst="rect">
            <a:avLst/>
          </a:prstGeom>
        </p:spPr>
      </p:pic>
      <p:sp>
        <p:nvSpPr>
          <p:cNvPr id="6" name="Content Placeholder 5"/>
          <p:cNvSpPr>
            <a:spLocks noGrp="1"/>
          </p:cNvSpPr>
          <p:nvPr>
            <p:ph type="body" idx="1"/>
          </p:nvPr>
        </p:nvSpPr>
        <p:spPr>
          <a:xfrm>
            <a:off x="457200" y="4931231"/>
            <a:ext cx="8229600" cy="1115660"/>
          </a:xfrm>
        </p:spPr>
        <p:txBody>
          <a:bodyPr wrap="square" lIns="91425" tIns="91425" rIns="91425" bIns="91425">
            <a:spAutoFit/>
          </a:bodyPr>
          <a:lstStyle/>
          <a:p>
            <a:pPr marL="0" lvl="0" indent="0" eaLnBrk="0" fontAlgn="base" hangingPunct="0">
              <a:spcAft>
                <a:spcPct val="0"/>
              </a:spcAft>
              <a:buNone/>
            </a:pPr>
            <a:r>
              <a:rPr lang="en-US" sz="2400" b="1" dirty="0" smtClean="0">
                <a:solidFill>
                  <a:srgbClr val="000000"/>
                </a:solidFill>
                <a:latin typeface="Arial (Body)"/>
                <a:ea typeface="ＭＳ Ｐゴシック" charset="0"/>
              </a:rPr>
              <a:t>M</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S: </a:t>
            </a:r>
            <a:r>
              <a:rPr lang="en-US" sz="2400" dirty="0">
                <a:solidFill>
                  <a:srgbClr val="000000"/>
                </a:solidFill>
                <a:latin typeface="Arial (Body)"/>
                <a:ea typeface="ＭＳ Ｐゴシック" charset="0"/>
              </a:rPr>
              <a:t>master </a:t>
            </a:r>
            <a:r>
              <a:rPr lang="en-US" sz="2400" dirty="0" smtClean="0">
                <a:solidFill>
                  <a:srgbClr val="000000"/>
                </a:solidFill>
                <a:latin typeface="Arial (Body)"/>
                <a:ea typeface="ＭＳ Ｐゴシック" charset="0"/>
              </a:rPr>
              <a:t>secret</a:t>
            </a:r>
            <a:endParaRPr lang="en-US" sz="2400" dirty="0">
              <a:solidFill>
                <a:srgbClr val="000000"/>
              </a:solidFill>
              <a:latin typeface="Arial (Body)"/>
              <a:ea typeface="ＭＳ Ｐゴシック" charset="0"/>
            </a:endParaRPr>
          </a:p>
          <a:p>
            <a:pPr marL="0" lvl="0" indent="0" eaLnBrk="0" fontAlgn="base" hangingPunct="0">
              <a:spcAft>
                <a:spcPct val="0"/>
              </a:spcAft>
              <a:buNone/>
            </a:pPr>
            <a:r>
              <a:rPr lang="en-US" sz="2400" b="1" dirty="0" smtClean="0">
                <a:solidFill>
                  <a:srgbClr val="000000"/>
                </a:solidFill>
                <a:latin typeface="Arial (Body)"/>
                <a:ea typeface="ＭＳ Ｐゴシック" charset="0"/>
              </a:rPr>
              <a:t>E</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M</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S: </a:t>
            </a:r>
            <a:r>
              <a:rPr lang="en-US" sz="2400" dirty="0">
                <a:solidFill>
                  <a:srgbClr val="000000"/>
                </a:solidFill>
                <a:latin typeface="Arial (Body)"/>
                <a:ea typeface="ＭＳ Ｐゴシック" charset="0"/>
              </a:rPr>
              <a:t>encrypted master secret</a:t>
            </a:r>
          </a:p>
        </p:txBody>
      </p:sp>
    </p:spTree>
    <p:extLst>
      <p:ext uri="{BB962C8B-B14F-4D97-AF65-F5344CB8AC3E}">
        <p14:creationId xmlns:p14="http://schemas.microsoft.com/office/powerpoint/2010/main" val="3941693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Key Derivation</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considered bad to use same key for more than one cryptographic operation</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use different keys for message authentication code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a:t>
            </a:r>
            <a:r>
              <a:rPr lang="en-US" sz="2000" dirty="0">
                <a:solidFill>
                  <a:srgbClr val="000000"/>
                </a:solidFill>
                <a:latin typeface="Arial (Body)"/>
                <a:ea typeface="ＭＳ Ｐゴシック" charset="0"/>
              </a:rPr>
              <a:t>and encryption</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four keys:</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K</a:t>
            </a:r>
            <a:r>
              <a:rPr lang="en-US" sz="2000" baseline="-25000" dirty="0">
                <a:solidFill>
                  <a:srgbClr val="000000"/>
                </a:solidFill>
                <a:latin typeface="Arial (Body)"/>
                <a:ea typeface="ＭＳ Ｐゴシック" charset="0"/>
              </a:rPr>
              <a:t>c</a:t>
            </a:r>
            <a:r>
              <a:rPr lang="en-US" sz="2000" dirty="0">
                <a:solidFill>
                  <a:srgbClr val="000000"/>
                </a:solidFill>
                <a:latin typeface="Arial (Body)"/>
                <a:ea typeface="ＭＳ Ｐゴシック" charset="0"/>
              </a:rPr>
              <a:t> = encryption key for data sent from client to server</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M</a:t>
            </a:r>
            <a:r>
              <a:rPr lang="en-US" sz="2000" baseline="-25000" dirty="0">
                <a:solidFill>
                  <a:srgbClr val="000000"/>
                </a:solidFill>
                <a:latin typeface="Arial (Body)"/>
                <a:ea typeface="ＭＳ Ｐゴシック" charset="0"/>
              </a:rPr>
              <a:t>c</a:t>
            </a:r>
            <a:r>
              <a:rPr lang="en-US" sz="2000" dirty="0">
                <a:solidFill>
                  <a:srgbClr val="000000"/>
                </a:solidFill>
                <a:latin typeface="Arial (Body)"/>
                <a:ea typeface="ＭＳ Ｐゴシック" charset="0"/>
              </a:rPr>
              <a:t> =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key </a:t>
            </a:r>
            <a:r>
              <a:rPr lang="en-US" sz="2000" dirty="0">
                <a:solidFill>
                  <a:srgbClr val="000000"/>
                </a:solidFill>
                <a:latin typeface="Arial (Body)"/>
                <a:ea typeface="ＭＳ Ｐゴシック" charset="0"/>
              </a:rPr>
              <a:t>for data sent from client to server</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K</a:t>
            </a:r>
            <a:r>
              <a:rPr lang="en-US" sz="2000" baseline="-25000" dirty="0">
                <a:solidFill>
                  <a:srgbClr val="000000"/>
                </a:solidFill>
                <a:latin typeface="Arial (Body)"/>
                <a:ea typeface="ＭＳ Ｐゴシック" charset="0"/>
              </a:rPr>
              <a:t>s</a:t>
            </a:r>
            <a:r>
              <a:rPr lang="en-US" sz="2000" dirty="0">
                <a:solidFill>
                  <a:srgbClr val="000000"/>
                </a:solidFill>
                <a:latin typeface="Arial (Body)"/>
                <a:ea typeface="ＭＳ Ｐゴシック" charset="0"/>
              </a:rPr>
              <a:t> = encryption key for data sent from server to client</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M</a:t>
            </a:r>
            <a:r>
              <a:rPr lang="en-US" sz="2000" baseline="-25000" dirty="0">
                <a:solidFill>
                  <a:srgbClr val="000000"/>
                </a:solidFill>
                <a:latin typeface="Arial (Body)"/>
                <a:ea typeface="ＭＳ Ｐゴシック" charset="0"/>
              </a:rPr>
              <a:t>s</a:t>
            </a:r>
            <a:r>
              <a:rPr lang="en-US" sz="2000" dirty="0">
                <a:solidFill>
                  <a:srgbClr val="000000"/>
                </a:solidFill>
                <a:latin typeface="Arial (Body)"/>
                <a:ea typeface="ＭＳ Ｐゴシック" charset="0"/>
              </a:rPr>
              <a:t> =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key </a:t>
            </a:r>
            <a:r>
              <a:rPr lang="en-US" sz="2000" dirty="0">
                <a:solidFill>
                  <a:srgbClr val="000000"/>
                </a:solidFill>
                <a:latin typeface="Arial (Body)"/>
                <a:ea typeface="ＭＳ Ｐゴシック" charset="0"/>
              </a:rPr>
              <a:t>for data sent from server to client</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keys derived from key derivation function </a:t>
            </a:r>
            <a:r>
              <a:rPr lang="en-US" sz="2000" dirty="0" smtClean="0">
                <a:solidFill>
                  <a:srgbClr val="000000"/>
                </a:solidFill>
                <a:latin typeface="Arial (Body)"/>
                <a:ea typeface="ＭＳ Ｐゴシック" charset="0"/>
              </a:rPr>
              <a:t>(K</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F)</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takes master secret and (possibly) some additional random data and creates the keys</a:t>
            </a:r>
          </a:p>
        </p:txBody>
      </p:sp>
    </p:spTree>
    <p:extLst>
      <p:ext uri="{BB962C8B-B14F-4D97-AF65-F5344CB8AC3E}">
        <p14:creationId xmlns:p14="http://schemas.microsoft.com/office/powerpoint/2010/main" val="169751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Data Records</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4031843"/>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why not encrypt data in constant stream as we write it to </a:t>
            </a:r>
            <a:r>
              <a:rPr lang="en-US" sz="20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where would we put the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a:t>
            </a:r>
            <a:r>
              <a:rPr lang="en-US" sz="2000" dirty="0">
                <a:solidFill>
                  <a:srgbClr val="000000"/>
                </a:solidFill>
                <a:latin typeface="Arial (Body)"/>
                <a:ea typeface="ＭＳ Ｐゴシック" charset="0"/>
              </a:rPr>
              <a:t>If at end, no message integrity until all data processed.</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e.g., with instant messaging, how can we do integrity check over all bytes sent before displaying?</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instead, break stream in series of records</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each record carries a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receiver can act on each record as it arrives</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issue: in record, receiver needs to distinguish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from </a:t>
            </a:r>
            <a:r>
              <a:rPr lang="en-US" sz="2000" dirty="0">
                <a:solidFill>
                  <a:srgbClr val="000000"/>
                </a:solidFill>
                <a:latin typeface="Arial (Body)"/>
                <a:ea typeface="ＭＳ Ｐゴシック" charset="0"/>
              </a:rPr>
              <a:t>data</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want to use variable-length </a:t>
            </a:r>
            <a:r>
              <a:rPr lang="en-US" sz="2000" dirty="0" smtClean="0">
                <a:solidFill>
                  <a:srgbClr val="000000"/>
                </a:solidFill>
                <a:latin typeface="Arial (Body)"/>
                <a:ea typeface="ＭＳ Ｐゴシック" charset="0"/>
              </a:rPr>
              <a:t>records</a:t>
            </a:r>
            <a:endParaRPr lang="en-US" sz="2000" dirty="0">
              <a:solidFill>
                <a:srgbClr val="000000"/>
              </a:solidFill>
              <a:latin typeface="Arial (Body)"/>
              <a:ea typeface="ＭＳ Ｐゴシック" charset="0"/>
            </a:endParaRPr>
          </a:p>
        </p:txBody>
      </p:sp>
      <p:pic>
        <p:nvPicPr>
          <p:cNvPr id="11" name="Picture 10" descr="A bar has 3 parts. Part 2 is the longest. 1, length. 2, data. 3, M A C."/>
          <p:cNvPicPr>
            <a:picLocks noChangeAspect="1"/>
          </p:cNvPicPr>
          <p:nvPr/>
        </p:nvPicPr>
        <p:blipFill>
          <a:blip r:embed="rId2"/>
          <a:stretch>
            <a:fillRect/>
          </a:stretch>
        </p:blipFill>
        <p:spPr>
          <a:xfrm>
            <a:off x="1243762" y="5713688"/>
            <a:ext cx="5938019" cy="579170"/>
          </a:xfrm>
          <a:prstGeom prst="rect">
            <a:avLst/>
          </a:prstGeom>
        </p:spPr>
      </p:pic>
    </p:spTree>
    <p:extLst>
      <p:ext uri="{BB962C8B-B14F-4D97-AF65-F5344CB8AC3E}">
        <p14:creationId xmlns:p14="http://schemas.microsoft.com/office/powerpoint/2010/main" val="17753038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Sequence Numbers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1931268"/>
          </a:xfrm>
        </p:spPr>
        <p:txBody>
          <a:bodyPr wrap="square" lIns="91425" tIns="91425" rIns="91425" bIns="91425">
            <a:spAutoFit/>
          </a:bodyPr>
          <a:lstStyle/>
          <a:p>
            <a:pPr marL="255600" indent="-255600" eaLnBrk="0" fontAlgn="base" hangingPunct="0">
              <a:spcAft>
                <a:spcPct val="0"/>
              </a:spcAft>
              <a:defRPr/>
            </a:pPr>
            <a:r>
              <a:rPr lang="en-US" sz="2400" b="1" dirty="0">
                <a:solidFill>
                  <a:srgbClr val="000000"/>
                </a:solidFill>
                <a:latin typeface="Arial (Body)"/>
                <a:ea typeface="ＭＳ Ｐゴシック" charset="0"/>
                <a:cs typeface="+mn-cs"/>
              </a:rPr>
              <a:t>problem: </a:t>
            </a:r>
            <a:r>
              <a:rPr lang="en-US" sz="2400" dirty="0">
                <a:solidFill>
                  <a:srgbClr val="000000"/>
                </a:solidFill>
                <a:latin typeface="Arial (Body)"/>
                <a:ea typeface="ＭＳ Ｐゴシック" charset="0"/>
                <a:cs typeface="+mn-cs"/>
              </a:rPr>
              <a:t>attacker can capture and replay record or re-order records</a:t>
            </a:r>
          </a:p>
          <a:p>
            <a:pPr marL="255600" lvl="0" indent="-255600" eaLnBrk="0" fontAlgn="base" hangingPunct="0">
              <a:spcAft>
                <a:spcPct val="0"/>
              </a:spcAft>
              <a:buFont typeface="Arial" panose="020B0604020202020204" pitchFamily="34" charset="0"/>
              <a:buChar char="•"/>
              <a:defRPr/>
            </a:pPr>
            <a:r>
              <a:rPr lang="en-US" sz="2400" b="1" dirty="0">
                <a:solidFill>
                  <a:srgbClr val="000000"/>
                </a:solidFill>
                <a:latin typeface="Arial (Body)"/>
                <a:ea typeface="ＭＳ Ｐゴシック" charset="0"/>
                <a:cs typeface="+mn-cs"/>
              </a:rPr>
              <a:t>solution: </a:t>
            </a:r>
            <a:r>
              <a:rPr lang="en-US" sz="2400" dirty="0">
                <a:solidFill>
                  <a:srgbClr val="000000"/>
                </a:solidFill>
                <a:latin typeface="Arial (Body)"/>
                <a:ea typeface="ＭＳ Ｐゴシック" charset="0"/>
                <a:cs typeface="+mn-cs"/>
              </a:rPr>
              <a:t>put sequence number into </a:t>
            </a:r>
            <a:r>
              <a:rPr lang="en-US" sz="2400" dirty="0" smtClean="0">
                <a:solidFill>
                  <a:srgbClr val="000000"/>
                </a:solidFill>
                <a:latin typeface="Arial (Body)"/>
                <a:ea typeface="ＭＳ Ｐゴシック" charset="0"/>
                <a:cs typeface="+mn-cs"/>
              </a:rPr>
              <a:t>M</a:t>
            </a:r>
            <a:r>
              <a:rPr lang="en-US" sz="100" dirty="0" smtClean="0">
                <a:solidFill>
                  <a:srgbClr val="000000"/>
                </a:solidFill>
                <a:latin typeface="Arial (Body)"/>
                <a:ea typeface="ＭＳ Ｐゴシック" charset="0"/>
                <a:cs typeface="+mn-cs"/>
              </a:rPr>
              <a:t> </a:t>
            </a:r>
            <a:r>
              <a:rPr lang="en-US" sz="2400" dirty="0" smtClean="0">
                <a:solidFill>
                  <a:srgbClr val="000000"/>
                </a:solidFill>
                <a:latin typeface="Arial (Body)"/>
                <a:ea typeface="ＭＳ Ｐゴシック" charset="0"/>
                <a:cs typeface="+mn-cs"/>
              </a:rPr>
              <a:t>A</a:t>
            </a:r>
            <a:r>
              <a:rPr lang="en-US" sz="100" dirty="0" smtClean="0">
                <a:solidFill>
                  <a:srgbClr val="000000"/>
                </a:solidFill>
                <a:latin typeface="Arial (Body)"/>
                <a:ea typeface="ＭＳ Ｐゴシック" charset="0"/>
                <a:cs typeface="+mn-cs"/>
              </a:rPr>
              <a:t> </a:t>
            </a:r>
            <a:r>
              <a:rPr lang="en-US" sz="2400" dirty="0" smtClean="0">
                <a:solidFill>
                  <a:srgbClr val="000000"/>
                </a:solidFill>
                <a:latin typeface="Arial (Body)"/>
                <a:ea typeface="ＭＳ Ｐゴシック" charset="0"/>
                <a:cs typeface="+mn-cs"/>
              </a:rPr>
              <a:t>C:</a:t>
            </a:r>
          </a:p>
          <a:p>
            <a:pPr marL="741600" indent="-284400" eaLnBrk="0" fontAlgn="base" hangingPunct="0">
              <a:spcBef>
                <a:spcPts val="600"/>
              </a:spcBef>
              <a:spcAft>
                <a:spcPct val="0"/>
              </a:spcAft>
              <a:buFontTx/>
              <a:buChar char="–"/>
              <a:defRPr/>
            </a:pPr>
            <a:r>
              <a:rPr lang="en-US" sz="2400" dirty="0" smtClean="0">
                <a:solidFill>
                  <a:srgbClr val="000000"/>
                </a:solidFill>
                <a:latin typeface="Arial (Body)"/>
                <a:ea typeface="ＭＳ Ｐゴシック" charset="0"/>
                <a:cs typeface="+mn-cs"/>
              </a:rPr>
              <a:t> </a:t>
            </a:r>
            <a:endParaRPr lang="en-US" sz="2400" dirty="0">
              <a:solidFill>
                <a:srgbClr val="000000"/>
              </a:solidFill>
              <a:latin typeface="Arial (Body)"/>
              <a:ea typeface="ＭＳ Ｐゴシック" charset="0"/>
              <a:cs typeface="+mn-cs"/>
            </a:endParaRPr>
          </a:p>
        </p:txBody>
      </p:sp>
      <p:graphicFrame>
        <p:nvGraphicFramePr>
          <p:cNvPr id="6" name="Object 5" descr="M A C = M A C left parenthesis M sub x comma sequence pipe pipe data right parenthesis."/>
          <p:cNvGraphicFramePr>
            <a:graphicFrameLocks noChangeAspect="1"/>
          </p:cNvGraphicFramePr>
          <p:nvPr>
            <p:extLst>
              <p:ext uri="{D42A27DB-BD31-4B8C-83A1-F6EECF244321}">
                <p14:modId xmlns:p14="http://schemas.microsoft.com/office/powerpoint/2010/main" val="547162570"/>
              </p:ext>
            </p:extLst>
          </p:nvPr>
        </p:nvGraphicFramePr>
        <p:xfrm>
          <a:off x="1295455" y="3108024"/>
          <a:ext cx="4071137" cy="407115"/>
        </p:xfrm>
        <a:graphic>
          <a:graphicData uri="http://schemas.openxmlformats.org/presentationml/2006/ole">
            <mc:AlternateContent xmlns:mc="http://schemas.openxmlformats.org/markup-compatibility/2006">
              <mc:Choice xmlns:v="urn:schemas-microsoft-com:vml" Requires="v">
                <p:oleObj spid="_x0000_s12788" name="Equation" r:id="rId3" imgW="2286000" imgH="228600" progId="Equation.DSMT4">
                  <p:embed/>
                </p:oleObj>
              </mc:Choice>
              <mc:Fallback>
                <p:oleObj name="Equation" r:id="rId3" imgW="2286000" imgH="228600" progId="Equation.DSMT4">
                  <p:embed/>
                  <p:pic>
                    <p:nvPicPr>
                      <p:cNvPr id="0" name=""/>
                      <p:cNvPicPr/>
                      <p:nvPr/>
                    </p:nvPicPr>
                    <p:blipFill>
                      <a:blip r:embed="rId4"/>
                      <a:stretch>
                        <a:fillRect/>
                      </a:stretch>
                    </p:blipFill>
                    <p:spPr>
                      <a:xfrm>
                        <a:off x="1295455" y="3108024"/>
                        <a:ext cx="4071137" cy="407115"/>
                      </a:xfrm>
                      <a:prstGeom prst="rect">
                        <a:avLst/>
                      </a:prstGeom>
                    </p:spPr>
                  </p:pic>
                </p:oleObj>
              </mc:Fallback>
            </mc:AlternateContent>
          </a:graphicData>
        </a:graphic>
      </p:graphicFrame>
      <p:sp>
        <p:nvSpPr>
          <p:cNvPr id="4" name="Text Placeholder 3"/>
          <p:cNvSpPr>
            <a:spLocks noGrp="1"/>
          </p:cNvSpPr>
          <p:nvPr>
            <p:ph type="body" idx="2"/>
          </p:nvPr>
        </p:nvSpPr>
        <p:spPr>
          <a:xfrm>
            <a:off x="440871" y="3407219"/>
            <a:ext cx="8229600" cy="2163763"/>
          </a:xfrm>
        </p:spPr>
        <p:txBody>
          <a:bodyPr/>
          <a:lstStyle/>
          <a:p>
            <a:pPr marL="741600" lvl="1" indent="-284400" eaLnBrk="0" fontAlgn="base" hangingPunct="0">
              <a:spcAft>
                <a:spcPct val="0"/>
              </a:spcAft>
              <a:defRPr/>
            </a:pPr>
            <a:r>
              <a:rPr lang="en-US" sz="2400" dirty="0">
                <a:solidFill>
                  <a:srgbClr val="000000"/>
                </a:solidFill>
                <a:latin typeface="Arial (Body)"/>
                <a:ea typeface="ＭＳ Ｐゴシック" charset="0"/>
              </a:rPr>
              <a:t>note: no sequence number field</a:t>
            </a:r>
          </a:p>
          <a:p>
            <a:pPr marL="255651" lvl="0" indent="-255651" eaLnBrk="0" fontAlgn="base" hangingPunct="0">
              <a:spcAft>
                <a:spcPct val="0"/>
              </a:spcAft>
              <a:buFont typeface="Arial" panose="020B0604020202020204" pitchFamily="34" charset="0"/>
              <a:buChar char="•"/>
              <a:defRPr/>
            </a:pPr>
            <a:r>
              <a:rPr lang="en-US" sz="2400" b="1" dirty="0">
                <a:solidFill>
                  <a:srgbClr val="000000"/>
                </a:solidFill>
                <a:latin typeface="Arial (Body)"/>
                <a:ea typeface="ＭＳ Ｐゴシック" charset="0"/>
              </a:rPr>
              <a:t>problem: </a:t>
            </a:r>
            <a:r>
              <a:rPr lang="en-US" sz="2400" dirty="0">
                <a:solidFill>
                  <a:srgbClr val="000000"/>
                </a:solidFill>
                <a:latin typeface="Arial (Body)"/>
                <a:ea typeface="ＭＳ Ｐゴシック" charset="0"/>
              </a:rPr>
              <a:t>attacker could replay all records</a:t>
            </a:r>
          </a:p>
          <a:p>
            <a:pPr marL="255651" lvl="0" indent="-255651" eaLnBrk="0" fontAlgn="base" hangingPunct="0">
              <a:spcAft>
                <a:spcPct val="0"/>
              </a:spcAft>
              <a:buFont typeface="Arial" panose="020B0604020202020204" pitchFamily="34" charset="0"/>
              <a:buChar char="•"/>
              <a:defRPr/>
            </a:pPr>
            <a:r>
              <a:rPr lang="en-US" sz="2400" b="1" dirty="0">
                <a:solidFill>
                  <a:srgbClr val="000000"/>
                </a:solidFill>
                <a:latin typeface="Arial (Body)"/>
                <a:ea typeface="ＭＳ Ｐゴシック" charset="0"/>
              </a:rPr>
              <a:t>solution: </a:t>
            </a:r>
            <a:r>
              <a:rPr lang="en-US" sz="2400" dirty="0">
                <a:solidFill>
                  <a:srgbClr val="000000"/>
                </a:solidFill>
                <a:latin typeface="Arial (Body)"/>
                <a:ea typeface="ＭＳ Ｐゴシック" charset="0"/>
              </a:rPr>
              <a:t>use </a:t>
            </a:r>
            <a:r>
              <a:rPr lang="en-US" sz="2400" dirty="0" smtClean="0">
                <a:solidFill>
                  <a:srgbClr val="000000"/>
                </a:solidFill>
                <a:latin typeface="Arial (Body)"/>
                <a:ea typeface="ＭＳ Ｐゴシック" charset="0"/>
              </a:rPr>
              <a:t>nonce</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06238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458200" cy="707856"/>
          </a:xfrm>
        </p:spPr>
        <p:txBody>
          <a:bodyPr wrap="square"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There are Bad Guys (and Girls) Out There!</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mn-lt"/>
                <a:ea typeface="ＭＳ Ｐゴシック" charset="0"/>
              </a:rPr>
              <a:t>Q: </a:t>
            </a:r>
            <a:r>
              <a:rPr lang="en-US" sz="2400" dirty="0">
                <a:solidFill>
                  <a:srgbClr val="000000"/>
                </a:solidFill>
                <a:latin typeface="+mn-lt"/>
                <a:ea typeface="ＭＳ Ｐゴシック" charset="0"/>
              </a:rPr>
              <a:t>What can a </a:t>
            </a:r>
            <a:r>
              <a:rPr lang="en-US" sz="2400" dirty="0" smtClean="0">
                <a:solidFill>
                  <a:srgbClr val="000000"/>
                </a:solidFill>
                <a:latin typeface="+mn-lt"/>
                <a:ea typeface="ＭＳ Ｐゴシック" charset="0"/>
              </a:rPr>
              <a:t>“</a:t>
            </a:r>
            <a:r>
              <a:rPr lang="en-US" altLang="ja-JP" sz="2400" dirty="0" smtClean="0">
                <a:solidFill>
                  <a:srgbClr val="000000"/>
                </a:solidFill>
                <a:latin typeface="+mn-lt"/>
                <a:ea typeface="ＭＳ Ｐゴシック" charset="0"/>
              </a:rPr>
              <a:t>bad guy” </a:t>
            </a:r>
            <a:r>
              <a:rPr lang="en-US" altLang="ja-JP" sz="2400" dirty="0">
                <a:solidFill>
                  <a:srgbClr val="000000"/>
                </a:solidFill>
                <a:latin typeface="+mn-lt"/>
                <a:ea typeface="ＭＳ Ｐゴシック" charset="0"/>
              </a:rPr>
              <a:t>do?</a:t>
            </a:r>
          </a:p>
          <a:p>
            <a:pPr marL="0" lvl="0" indent="0" eaLnBrk="0" fontAlgn="base" hangingPunct="0">
              <a:spcAft>
                <a:spcPct val="0"/>
              </a:spcAft>
              <a:buNone/>
            </a:pPr>
            <a:r>
              <a:rPr lang="en-US" sz="2400" b="1" dirty="0">
                <a:solidFill>
                  <a:srgbClr val="000000"/>
                </a:solidFill>
                <a:latin typeface="+mn-lt"/>
                <a:ea typeface="ＭＳ Ｐゴシック" charset="0"/>
              </a:rPr>
              <a:t>A: </a:t>
            </a:r>
            <a:r>
              <a:rPr lang="en-US" sz="2400" dirty="0">
                <a:solidFill>
                  <a:srgbClr val="000000"/>
                </a:solidFill>
                <a:latin typeface="+mn-lt"/>
                <a:ea typeface="ＭＳ Ｐゴシック" charset="0"/>
              </a:rPr>
              <a:t>A lot! See section 1.6</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mn-lt"/>
                <a:ea typeface="ＭＳ Ｐゴシック" charset="0"/>
              </a:rPr>
              <a:t>eavesdrop:</a:t>
            </a:r>
            <a:r>
              <a:rPr lang="en-US" sz="2400" dirty="0">
                <a:solidFill>
                  <a:srgbClr val="000000"/>
                </a:solidFill>
                <a:latin typeface="+mn-lt"/>
                <a:ea typeface="ＭＳ Ｐゴシック" charset="0"/>
              </a:rPr>
              <a:t> intercept messages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mn-lt"/>
                <a:ea typeface="ＭＳ Ｐゴシック" charset="0"/>
              </a:rPr>
              <a:t>actively </a:t>
            </a:r>
            <a:r>
              <a:rPr lang="en-US" sz="2400" b="1" dirty="0">
                <a:solidFill>
                  <a:srgbClr val="000000"/>
                </a:solidFill>
                <a:latin typeface="+mn-lt"/>
                <a:ea typeface="ＭＳ Ｐゴシック" charset="0"/>
              </a:rPr>
              <a:t>insert </a:t>
            </a:r>
            <a:r>
              <a:rPr lang="en-US" sz="2400" dirty="0">
                <a:solidFill>
                  <a:srgbClr val="000000"/>
                </a:solidFill>
                <a:latin typeface="+mn-lt"/>
                <a:ea typeface="ＭＳ Ｐゴシック" charset="0"/>
              </a:rPr>
              <a:t>messages into connection</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mn-lt"/>
                <a:ea typeface="ＭＳ Ｐゴシック" charset="0"/>
              </a:rPr>
              <a:t>impersonation:</a:t>
            </a:r>
            <a:r>
              <a:rPr lang="en-US" sz="2400" dirty="0">
                <a:solidFill>
                  <a:srgbClr val="000000"/>
                </a:solidFill>
                <a:latin typeface="+mn-lt"/>
                <a:ea typeface="ＭＳ Ｐゴシック" charset="0"/>
              </a:rPr>
              <a:t> can fake (spoof) source address in packet (or any field in packet)</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mn-lt"/>
                <a:ea typeface="ＭＳ Ｐゴシック" charset="0"/>
              </a:rPr>
              <a:t>hijacking:</a:t>
            </a:r>
            <a:r>
              <a:rPr lang="en-US" sz="2400" dirty="0">
                <a:solidFill>
                  <a:srgbClr val="000000"/>
                </a:solidFill>
                <a:latin typeface="+mn-lt"/>
                <a:ea typeface="ＭＳ Ｐゴシック" charset="0"/>
              </a:rPr>
              <a:t> </a:t>
            </a:r>
            <a:r>
              <a:rPr lang="en-US" sz="2400" dirty="0" smtClean="0">
                <a:solidFill>
                  <a:srgbClr val="000000"/>
                </a:solidFill>
                <a:latin typeface="+mn-lt"/>
                <a:ea typeface="ＭＳ Ｐゴシック" charset="0"/>
              </a:rPr>
              <a:t>“</a:t>
            </a:r>
            <a:r>
              <a:rPr lang="en-US" altLang="ja-JP" sz="2400" dirty="0" smtClean="0">
                <a:solidFill>
                  <a:srgbClr val="000000"/>
                </a:solidFill>
                <a:latin typeface="+mn-lt"/>
                <a:ea typeface="ＭＳ Ｐゴシック" charset="0"/>
              </a:rPr>
              <a:t>take over” ongoing </a:t>
            </a:r>
            <a:r>
              <a:rPr lang="en-US" altLang="ja-JP" sz="2400" dirty="0">
                <a:solidFill>
                  <a:srgbClr val="000000"/>
                </a:solidFill>
                <a:latin typeface="+mn-lt"/>
                <a:ea typeface="ＭＳ Ｐゴシック" charset="0"/>
              </a:rPr>
              <a:t>connection by removing sender or receiver, inserting himself in place</a:t>
            </a:r>
          </a:p>
          <a:p>
            <a:pPr marL="741553" lvl="1" indent="-284353" eaLnBrk="0" fontAlgn="base" hangingPunct="0">
              <a:spcAft>
                <a:spcPct val="0"/>
              </a:spcAft>
              <a:buFont typeface="Arial" panose="020B0604020202020204" pitchFamily="34" charset="0"/>
              <a:buChar char="–"/>
            </a:pPr>
            <a:r>
              <a:rPr lang="en-US" sz="2400" b="1" dirty="0">
                <a:solidFill>
                  <a:srgbClr val="000000"/>
                </a:solidFill>
                <a:latin typeface="+mn-lt"/>
                <a:ea typeface="ＭＳ Ｐゴシック" charset="0"/>
              </a:rPr>
              <a:t>denial of service:</a:t>
            </a:r>
            <a:r>
              <a:rPr lang="en-US" sz="2400" dirty="0">
                <a:solidFill>
                  <a:srgbClr val="000000"/>
                </a:solidFill>
                <a:latin typeface="+mn-lt"/>
                <a:ea typeface="ＭＳ Ｐゴシック" charset="0"/>
              </a:rPr>
              <a:t> prevent service from being used by others (e.g</a:t>
            </a:r>
            <a:r>
              <a:rPr lang="en-US" sz="2400" dirty="0" smtClean="0">
                <a:solidFill>
                  <a:srgbClr val="000000"/>
                </a:solidFill>
                <a:latin typeface="+mn-lt"/>
                <a:ea typeface="ＭＳ Ｐゴシック" charset="0"/>
              </a:rPr>
              <a:t>., by </a:t>
            </a:r>
            <a:r>
              <a:rPr lang="en-US" sz="2400" dirty="0">
                <a:solidFill>
                  <a:srgbClr val="000000"/>
                </a:solidFill>
                <a:latin typeface="+mn-lt"/>
                <a:ea typeface="ＭＳ Ｐゴシック" charset="0"/>
              </a:rPr>
              <a:t>overloading resources</a:t>
            </a:r>
            <a:r>
              <a:rPr lang="en-US" sz="2400" dirty="0" smtClean="0">
                <a:solidFill>
                  <a:srgbClr val="000000"/>
                </a:solidFill>
                <a:latin typeface="+mn-lt"/>
                <a:ea typeface="ＭＳ Ｐゴシック" charset="0"/>
              </a:rPr>
              <a:t>)</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432130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Control Information</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problem: </a:t>
            </a:r>
            <a:r>
              <a:rPr lang="en-US" sz="2400" dirty="0">
                <a:solidFill>
                  <a:srgbClr val="000000"/>
                </a:solidFill>
                <a:latin typeface="Arial (Body)"/>
                <a:ea typeface="ＭＳ Ｐゴシック" charset="0"/>
              </a:rPr>
              <a:t>truncation </a:t>
            </a:r>
            <a:r>
              <a:rPr lang="en-US" sz="2400" dirty="0" smtClean="0">
                <a:solidFill>
                  <a:srgbClr val="000000"/>
                </a:solidFill>
                <a:latin typeface="Arial (Body)"/>
                <a:ea typeface="ＭＳ Ｐゴシック" charset="0"/>
              </a:rPr>
              <a:t>attack:</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attacker forges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connection </a:t>
            </a:r>
            <a:r>
              <a:rPr lang="en-US" sz="2400" dirty="0">
                <a:solidFill>
                  <a:srgbClr val="000000"/>
                </a:solidFill>
                <a:latin typeface="Arial (Body)"/>
                <a:ea typeface="ＭＳ Ｐゴシック" charset="0"/>
              </a:rPr>
              <a:t>close segment</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one or both sides thinks there is less data than there actually </a:t>
            </a:r>
            <a:r>
              <a:rPr lang="en-US" sz="2400" dirty="0" smtClean="0">
                <a:solidFill>
                  <a:srgbClr val="000000"/>
                </a:solidFill>
                <a:latin typeface="Arial (Body)"/>
                <a:ea typeface="ＭＳ Ｐゴシック" charset="0"/>
              </a:rPr>
              <a:t>is.</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b="1" dirty="0">
                <a:solidFill>
                  <a:srgbClr val="000000"/>
                </a:solidFill>
                <a:latin typeface="Arial (Body)"/>
                <a:ea typeface="ＭＳ Ｐゴシック" charset="0"/>
              </a:rPr>
              <a:t>solution: </a:t>
            </a:r>
            <a:r>
              <a:rPr lang="en-US" sz="2400" dirty="0">
                <a:solidFill>
                  <a:srgbClr val="000000"/>
                </a:solidFill>
                <a:latin typeface="Arial (Body)"/>
                <a:ea typeface="ＭＳ Ｐゴシック" charset="0"/>
              </a:rPr>
              <a:t>record types, with one type for closure</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type 0 for data; type 1 for closure</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 </a:t>
            </a:r>
            <a:endParaRPr lang="en-US" sz="2400" dirty="0">
              <a:solidFill>
                <a:srgbClr val="000000"/>
              </a:solidFill>
              <a:latin typeface="Arial (Body)"/>
              <a:ea typeface="ＭＳ Ｐゴシック" charset="0"/>
            </a:endParaRPr>
          </a:p>
        </p:txBody>
      </p:sp>
      <p:graphicFrame>
        <p:nvGraphicFramePr>
          <p:cNvPr id="13" name="Object 12" descr="M A C = M A C left parenthesis M sub x comma sequence pipe pipe type pipe pipe data right parenthesis."/>
          <p:cNvGraphicFramePr>
            <a:graphicFrameLocks noChangeAspect="1"/>
          </p:cNvGraphicFramePr>
          <p:nvPr>
            <p:extLst>
              <p:ext uri="{D42A27DB-BD31-4B8C-83A1-F6EECF244321}">
                <p14:modId xmlns:p14="http://schemas.microsoft.com/office/powerpoint/2010/main" val="2626935878"/>
              </p:ext>
            </p:extLst>
          </p:nvPr>
        </p:nvGraphicFramePr>
        <p:xfrm>
          <a:off x="781700" y="4497985"/>
          <a:ext cx="5164876" cy="436955"/>
        </p:xfrm>
        <a:graphic>
          <a:graphicData uri="http://schemas.openxmlformats.org/presentationml/2006/ole">
            <mc:AlternateContent xmlns:mc="http://schemas.openxmlformats.org/markup-compatibility/2006">
              <mc:Choice xmlns:v="urn:schemas-microsoft-com:vml" Requires="v">
                <p:oleObj spid="_x0000_s13811" name="Equation" r:id="rId3" imgW="2705040" imgH="228600" progId="Equation.DSMT4">
                  <p:embed/>
                </p:oleObj>
              </mc:Choice>
              <mc:Fallback>
                <p:oleObj name="Equation" r:id="rId3" imgW="2705040" imgH="228600" progId="Equation.DSMT4">
                  <p:embed/>
                  <p:pic>
                    <p:nvPicPr>
                      <p:cNvPr id="6" name="Object 5"/>
                      <p:cNvPicPr/>
                      <p:nvPr/>
                    </p:nvPicPr>
                    <p:blipFill>
                      <a:blip r:embed="rId4"/>
                      <a:stretch>
                        <a:fillRect/>
                      </a:stretch>
                    </p:blipFill>
                    <p:spPr>
                      <a:xfrm>
                        <a:off x="781700" y="4497985"/>
                        <a:ext cx="5164876" cy="436955"/>
                      </a:xfrm>
                      <a:prstGeom prst="rect">
                        <a:avLst/>
                      </a:prstGeom>
                    </p:spPr>
                  </p:pic>
                </p:oleObj>
              </mc:Fallback>
            </mc:AlternateContent>
          </a:graphicData>
        </a:graphic>
      </p:graphicFrame>
    </p:spTree>
    <p:extLst>
      <p:ext uri="{BB962C8B-B14F-4D97-AF65-F5344CB8AC3E}">
        <p14:creationId xmlns:p14="http://schemas.microsoft.com/office/powerpoint/2010/main" val="1621390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Summary</a:t>
            </a:r>
            <a:endParaRPr lang="en-US" dirty="0">
              <a:latin typeface="Times New Roman" panose="02020603050405020304" pitchFamily="18" charset="0"/>
              <a:ea typeface="ＭＳ Ｐゴシック" charset="0"/>
            </a:endParaRPr>
          </a:p>
        </p:txBody>
      </p:sp>
      <p:pic>
        <p:nvPicPr>
          <p:cNvPr id="32" name="Picture 31" descr="Alice and Bob are beside each other. 9 arrows bounce between them like zig zags. Arrows 3 through 9 are encrypted. Alice. Arrow 1, hello. Bob. Arrow 2, certificate, nonce. Alice. Arrow 3, K sub B to the plus power left parenthesis M S right parenthesis = E M S. Arrow 4, type 0, s e q 1, data. Arrow 5, type 0, s e q 2, data. Bob. Arrow 6, type 0, s e q 1, data. Alice. Arrow 7, type 0, s e q 3, data. Arrow 8, type 1, s e q 4, close. Bob. Arrow 9, type 1, s e q 2, close."/>
          <p:cNvPicPr>
            <a:picLocks noChangeAspect="1"/>
          </p:cNvPicPr>
          <p:nvPr/>
        </p:nvPicPr>
        <p:blipFill>
          <a:blip r:embed="rId2"/>
          <a:stretch>
            <a:fillRect/>
          </a:stretch>
        </p:blipFill>
        <p:spPr>
          <a:xfrm>
            <a:off x="1176890" y="1718576"/>
            <a:ext cx="6790220" cy="4325777"/>
          </a:xfrm>
          <a:prstGeom prst="rect">
            <a:avLst/>
          </a:prstGeom>
        </p:spPr>
      </p:pic>
    </p:spTree>
    <p:extLst>
      <p:ext uri="{BB962C8B-B14F-4D97-AF65-F5344CB8AC3E}">
        <p14:creationId xmlns:p14="http://schemas.microsoft.com/office/powerpoint/2010/main" val="2690174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Toy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Isn’T Complete</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how long are fields?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which encryption protocols?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want negotiation?</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allow client and server to support different encryption algorithms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allow client and server to choose together specific algorithm before data transfer</a:t>
            </a:r>
          </a:p>
        </p:txBody>
      </p:sp>
    </p:spTree>
    <p:extLst>
      <p:ext uri="{BB962C8B-B14F-4D97-AF65-F5344CB8AC3E}">
        <p14:creationId xmlns:p14="http://schemas.microsoft.com/office/powerpoint/2010/main" val="271086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Cipher Suite</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65515"/>
            <a:ext cx="4180114" cy="4339619"/>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cipher suite</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public-key algorithm</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symmetric encryption algorithm</a:t>
            </a:r>
          </a:p>
          <a:p>
            <a:pPr marL="741553" lvl="1" indent="-284353"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algorithm</a:t>
            </a:r>
            <a:endParaRPr lang="en-US" sz="20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L supports </a:t>
            </a:r>
            <a:r>
              <a:rPr lang="en-US" sz="2000" dirty="0">
                <a:solidFill>
                  <a:srgbClr val="000000"/>
                </a:solidFill>
                <a:latin typeface="Arial (Body)"/>
                <a:ea typeface="ＭＳ Ｐゴシック" charset="0"/>
              </a:rPr>
              <a:t>several cipher suites</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negotiation: client, server agree on cipher suite</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client offers choice</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server picks </a:t>
            </a:r>
            <a:r>
              <a:rPr lang="en-US" sz="2000" dirty="0" smtClean="0">
                <a:solidFill>
                  <a:srgbClr val="000000"/>
                </a:solidFill>
                <a:latin typeface="Arial (Body)"/>
                <a:ea typeface="ＭＳ Ｐゴシック" charset="0"/>
              </a:rPr>
              <a:t>one</a:t>
            </a:r>
            <a:endParaRPr lang="en-US" sz="2000" dirty="0">
              <a:solidFill>
                <a:srgbClr val="000000"/>
              </a:solidFill>
              <a:latin typeface="Arial (Body)"/>
              <a:ea typeface="ＭＳ Ｐゴシック" charset="0"/>
            </a:endParaRPr>
          </a:p>
        </p:txBody>
      </p:sp>
      <p:sp>
        <p:nvSpPr>
          <p:cNvPr id="4" name="Content Placeholder 3"/>
          <p:cNvSpPr>
            <a:spLocks noGrp="1"/>
          </p:cNvSpPr>
          <p:nvPr>
            <p:ph type="body" idx="2"/>
          </p:nvPr>
        </p:nvSpPr>
        <p:spPr>
          <a:xfrm>
            <a:off x="4947556" y="1676394"/>
            <a:ext cx="3739243" cy="4455035"/>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pPr>
            <a:r>
              <a:rPr lang="en-US" sz="2000" kern="1200" dirty="0">
                <a:solidFill>
                  <a:srgbClr val="000000"/>
                </a:solidFill>
                <a:latin typeface="Arial (Body)"/>
                <a:ea typeface="ＭＳ Ｐゴシック" charset="0"/>
                <a:cs typeface="Arial" charset="0"/>
              </a:rPr>
              <a:t>common </a:t>
            </a:r>
            <a:r>
              <a:rPr lang="en-US" sz="2000" kern="1200" dirty="0" smtClean="0">
                <a:solidFill>
                  <a:srgbClr val="000000"/>
                </a:solidFill>
                <a:latin typeface="Arial (Body)"/>
                <a:ea typeface="ＭＳ Ｐゴシック" charset="0"/>
                <a:cs typeface="Arial" charset="0"/>
              </a:rPr>
              <a:t>S</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S</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L symmetric </a:t>
            </a:r>
            <a:r>
              <a:rPr lang="en-US" sz="2000" kern="1200" dirty="0">
                <a:solidFill>
                  <a:srgbClr val="000000"/>
                </a:solidFill>
                <a:latin typeface="Arial (Body)"/>
                <a:ea typeface="ＭＳ Ｐゴシック" charset="0"/>
                <a:cs typeface="Arial" charset="0"/>
              </a:rPr>
              <a:t>ciphers</a:t>
            </a:r>
          </a:p>
          <a:p>
            <a:pPr marL="741553" lvl="1" indent="-284353" eaLnBrk="0" fontAlgn="base" hangingPunct="0">
              <a:spcAft>
                <a:spcPct val="0"/>
              </a:spcAft>
              <a:buFont typeface="Arial" panose="020B0604020202020204" pitchFamily="34" charset="0"/>
              <a:buChar char="–"/>
            </a:pPr>
            <a:r>
              <a:rPr lang="en-US" sz="2000" kern="1200" dirty="0" smtClean="0">
                <a:solidFill>
                  <a:srgbClr val="000000"/>
                </a:solidFill>
                <a:latin typeface="Arial (Body)"/>
                <a:ea typeface="ＭＳ Ｐゴシック" charset="0"/>
                <a:cs typeface="Arial" charset="0"/>
              </a:rPr>
              <a:t>D</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E</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S – </a:t>
            </a:r>
            <a:r>
              <a:rPr lang="en-US" sz="2000" kern="1200" dirty="0">
                <a:solidFill>
                  <a:srgbClr val="000000"/>
                </a:solidFill>
                <a:latin typeface="Arial (Body)"/>
                <a:ea typeface="ＭＳ Ｐゴシック" charset="0"/>
                <a:cs typeface="Arial" charset="0"/>
              </a:rPr>
              <a:t>Data Encryption Standard: block</a:t>
            </a:r>
          </a:p>
          <a:p>
            <a:pPr marL="741553" lvl="1" indent="-284353" eaLnBrk="0" fontAlgn="base" hangingPunct="0">
              <a:spcAft>
                <a:spcPct val="0"/>
              </a:spcAft>
              <a:buFont typeface="Arial" panose="020B0604020202020204" pitchFamily="34" charset="0"/>
              <a:buChar char="–"/>
            </a:pPr>
            <a:r>
              <a:rPr lang="en-US" sz="2000" kern="1200" dirty="0" smtClean="0">
                <a:solidFill>
                  <a:srgbClr val="000000"/>
                </a:solidFill>
                <a:latin typeface="Arial (Body)"/>
                <a:ea typeface="ＭＳ Ｐゴシック" charset="0"/>
                <a:cs typeface="Arial" charset="0"/>
              </a:rPr>
              <a:t>3D</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E</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S </a:t>
            </a:r>
            <a:r>
              <a:rPr lang="en-US" sz="2000" kern="1200" dirty="0">
                <a:solidFill>
                  <a:srgbClr val="000000"/>
                </a:solidFill>
                <a:latin typeface="Arial (Body)"/>
                <a:ea typeface="ＭＳ Ｐゴシック" charset="0"/>
                <a:cs typeface="Arial" charset="0"/>
              </a:rPr>
              <a:t>– Triple strength: block</a:t>
            </a:r>
          </a:p>
          <a:p>
            <a:pPr marL="741553" lvl="1" indent="-284353" eaLnBrk="0" fontAlgn="base" hangingPunct="0">
              <a:spcAft>
                <a:spcPct val="0"/>
              </a:spcAft>
              <a:buFont typeface="Arial" panose="020B0604020202020204" pitchFamily="34" charset="0"/>
              <a:buChar char="–"/>
            </a:pPr>
            <a:r>
              <a:rPr lang="en-US" sz="2000" kern="1200" dirty="0">
                <a:solidFill>
                  <a:srgbClr val="000000"/>
                </a:solidFill>
                <a:latin typeface="Arial (Body)"/>
                <a:ea typeface="ＭＳ Ｐゴシック" charset="0"/>
                <a:cs typeface="Arial" charset="0"/>
              </a:rPr>
              <a:t>RC2 – Rivest Cipher 2: block</a:t>
            </a:r>
          </a:p>
          <a:p>
            <a:pPr marL="741553" lvl="1" indent="-284353" eaLnBrk="0" fontAlgn="base" hangingPunct="0">
              <a:spcAft>
                <a:spcPct val="0"/>
              </a:spcAft>
              <a:buFont typeface="Arial" panose="020B0604020202020204" pitchFamily="34" charset="0"/>
              <a:buChar char="–"/>
            </a:pPr>
            <a:r>
              <a:rPr lang="en-US" sz="2000" kern="1200" dirty="0">
                <a:solidFill>
                  <a:srgbClr val="000000"/>
                </a:solidFill>
                <a:latin typeface="Arial (Body)"/>
                <a:ea typeface="ＭＳ Ｐゴシック" charset="0"/>
                <a:cs typeface="Arial" charset="0"/>
              </a:rPr>
              <a:t>RC4 – Rivest Cipher 4: stream</a:t>
            </a:r>
          </a:p>
          <a:p>
            <a:pPr marL="255651" lvl="0" indent="-255651" eaLnBrk="0" fontAlgn="base" hangingPunct="0">
              <a:spcAft>
                <a:spcPct val="0"/>
              </a:spcAft>
              <a:buFont typeface="Arial" panose="020B0604020202020204" pitchFamily="34" charset="0"/>
            </a:pPr>
            <a:r>
              <a:rPr lang="en-US" sz="2000" kern="1200" dirty="0" smtClean="0">
                <a:solidFill>
                  <a:srgbClr val="000000"/>
                </a:solidFill>
                <a:latin typeface="Arial (Body)"/>
                <a:ea typeface="ＭＳ Ｐゴシック" charset="0"/>
                <a:cs typeface="Arial" charset="0"/>
              </a:rPr>
              <a:t>S</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S</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L Public </a:t>
            </a:r>
            <a:r>
              <a:rPr lang="en-US" sz="2000" kern="1200" dirty="0">
                <a:solidFill>
                  <a:srgbClr val="000000"/>
                </a:solidFill>
                <a:latin typeface="Arial (Body)"/>
                <a:ea typeface="ＭＳ Ｐゴシック" charset="0"/>
                <a:cs typeface="Arial" charset="0"/>
              </a:rPr>
              <a:t>key encryption</a:t>
            </a:r>
          </a:p>
          <a:p>
            <a:pPr marL="741553" lvl="1" indent="-284353" eaLnBrk="0" fontAlgn="base" hangingPunct="0">
              <a:spcAft>
                <a:spcPct val="0"/>
              </a:spcAft>
              <a:buFont typeface="Arial" panose="020B0604020202020204" pitchFamily="34" charset="0"/>
              <a:buChar char="–"/>
            </a:pPr>
            <a:r>
              <a:rPr lang="en-US" sz="2000" kern="1200" dirty="0" smtClean="0">
                <a:solidFill>
                  <a:srgbClr val="000000"/>
                </a:solidFill>
                <a:latin typeface="Arial (Body)"/>
                <a:ea typeface="ＭＳ Ｐゴシック" charset="0"/>
                <a:cs typeface="Arial" charset="0"/>
              </a:rPr>
              <a:t>R</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S</a:t>
            </a:r>
            <a:r>
              <a:rPr lang="en-US" sz="100" kern="1200" dirty="0" smtClean="0">
                <a:solidFill>
                  <a:srgbClr val="000000"/>
                </a:solidFill>
                <a:latin typeface="Arial (Body)"/>
                <a:ea typeface="ＭＳ Ｐゴシック" charset="0"/>
                <a:cs typeface="Arial" charset="0"/>
              </a:rPr>
              <a:t> </a:t>
            </a:r>
            <a:r>
              <a:rPr lang="en-US" sz="2000" kern="1200" dirty="0" smtClean="0">
                <a:solidFill>
                  <a:srgbClr val="000000"/>
                </a:solidFill>
                <a:latin typeface="Arial (Body)"/>
                <a:ea typeface="ＭＳ Ｐゴシック" charset="0"/>
                <a:cs typeface="Arial" charset="0"/>
              </a:rPr>
              <a:t>A</a:t>
            </a:r>
            <a:endParaRPr lang="en-US" sz="2000" kern="1200" dirty="0">
              <a:solidFill>
                <a:srgbClr val="000000"/>
              </a:solidFill>
              <a:latin typeface="Arial (Body)"/>
              <a:ea typeface="ＭＳ Ｐゴシック" charset="0"/>
              <a:cs typeface="Arial" charset="0"/>
            </a:endParaRPr>
          </a:p>
        </p:txBody>
      </p:sp>
    </p:spTree>
    <p:extLst>
      <p:ext uri="{BB962C8B-B14F-4D97-AF65-F5344CB8AC3E}">
        <p14:creationId xmlns:p14="http://schemas.microsoft.com/office/powerpoint/2010/main" val="781535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Real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Handshake </a:t>
            </a:r>
            <a:r>
              <a:rPr lang="en-US" sz="2000" b="0" dirty="0" smtClean="0">
                <a:latin typeface="Times New Roman" panose="02020603050405020304" pitchFamily="18" charset="0"/>
                <a:ea typeface="ＭＳ Ｐゴシック" charset="0"/>
              </a:rPr>
              <a:t>(1 of 4)</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Purpose</a:t>
            </a:r>
          </a:p>
          <a:p>
            <a:pPr marL="432000" lvl="0" indent="-432000" eaLnBrk="0" fontAlgn="base" hangingPunct="0">
              <a:spcAft>
                <a:spcPct val="0"/>
              </a:spcAft>
              <a:buSzPts val="2400"/>
              <a:buFont typeface="+mj-lt"/>
              <a:buAutoNum type="arabicPeriod"/>
            </a:pPr>
            <a:r>
              <a:rPr lang="en-US" sz="2400" dirty="0">
                <a:solidFill>
                  <a:srgbClr val="000000"/>
                </a:solidFill>
                <a:latin typeface="Arial (Body)"/>
                <a:ea typeface="ＭＳ Ｐゴシック" charset="0"/>
              </a:rPr>
              <a:t>server authentication</a:t>
            </a:r>
          </a:p>
          <a:p>
            <a:pPr marL="432000" lvl="0" indent="-432000" eaLnBrk="0" fontAlgn="base" hangingPunct="0">
              <a:spcAft>
                <a:spcPct val="0"/>
              </a:spcAft>
              <a:buSzPts val="2400"/>
              <a:buFont typeface="+mj-lt"/>
              <a:buAutoNum type="arabicPeriod"/>
            </a:pPr>
            <a:r>
              <a:rPr lang="en-US" sz="2400" dirty="0">
                <a:solidFill>
                  <a:srgbClr val="000000"/>
                </a:solidFill>
                <a:latin typeface="Arial (Body)"/>
                <a:ea typeface="ＭＳ Ｐゴシック" charset="0"/>
              </a:rPr>
              <a:t>negotiation: agree on crypto algorithms</a:t>
            </a:r>
          </a:p>
          <a:p>
            <a:pPr marL="432000" lvl="0" indent="-432000" eaLnBrk="0" fontAlgn="base" hangingPunct="0">
              <a:spcAft>
                <a:spcPct val="0"/>
              </a:spcAft>
              <a:buSzPts val="2400"/>
              <a:buFont typeface="+mj-lt"/>
              <a:buAutoNum type="arabicPeriod"/>
            </a:pPr>
            <a:r>
              <a:rPr lang="en-US" sz="2400" dirty="0">
                <a:solidFill>
                  <a:srgbClr val="000000"/>
                </a:solidFill>
                <a:latin typeface="Arial (Body)"/>
                <a:ea typeface="ＭＳ Ｐゴシック" charset="0"/>
              </a:rPr>
              <a:t>establish keys</a:t>
            </a:r>
          </a:p>
          <a:p>
            <a:pPr marL="432000" lvl="0" indent="-432000" eaLnBrk="0" fontAlgn="base" hangingPunct="0">
              <a:spcAft>
                <a:spcPct val="0"/>
              </a:spcAft>
              <a:buSzPts val="2400"/>
              <a:buFont typeface="+mj-lt"/>
              <a:buAutoNum type="arabicPeriod"/>
            </a:pPr>
            <a:r>
              <a:rPr lang="en-US" sz="2400" dirty="0">
                <a:solidFill>
                  <a:srgbClr val="000000"/>
                </a:solidFill>
                <a:latin typeface="Arial (Body)"/>
                <a:ea typeface="ＭＳ Ｐゴシック" charset="0"/>
              </a:rPr>
              <a:t>client authentication (optional</a:t>
            </a:r>
            <a:r>
              <a:rPr lang="en-US" sz="2400" dirty="0" smtClean="0">
                <a:solidFill>
                  <a:srgbClr val="000000"/>
                </a:solidFill>
                <a:latin typeface="Arial (Body)"/>
                <a:ea typeface="ＭＳ Ｐゴシック" charset="0"/>
              </a:rPr>
              <a: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553640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Real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Handshake </a:t>
            </a:r>
            <a:r>
              <a:rPr lang="en-US" sz="2000" b="0" dirty="0" smtClean="0">
                <a:latin typeface="Times New Roman" panose="02020603050405020304" pitchFamily="18" charset="0"/>
                <a:ea typeface="ＭＳ Ｐゴシック" charset="0"/>
              </a:rPr>
              <a:t>(2 of 4)</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224203"/>
          </a:xfrm>
        </p:spPr>
        <p:txBody>
          <a:bodyPr wrap="square" lIns="91425" tIns="91425" rIns="91425" bIns="91425">
            <a:spAutoFit/>
          </a:bodyPr>
          <a:lstStyle/>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client sends list of algorithms it supports, along with client nonce</a:t>
            </a:r>
          </a:p>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server chooses algorithms from list; sends back: choice + certificate + server nonce</a:t>
            </a:r>
          </a:p>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client verifies certificate, extracts </a:t>
            </a:r>
            <a:r>
              <a:rPr lang="en-US" sz="2000" dirty="0" smtClean="0">
                <a:solidFill>
                  <a:srgbClr val="000000"/>
                </a:solidFill>
                <a:latin typeface="Arial (Body)"/>
                <a:ea typeface="ＭＳ Ｐゴシック" charset="0"/>
              </a:rPr>
              <a:t>server’</a:t>
            </a:r>
            <a:r>
              <a:rPr lang="en-US" altLang="ja-JP" sz="2000" dirty="0" smtClean="0">
                <a:solidFill>
                  <a:srgbClr val="000000"/>
                </a:solidFill>
                <a:latin typeface="Arial (Body)"/>
                <a:ea typeface="ＭＳ Ｐゴシック" charset="0"/>
              </a:rPr>
              <a:t>s </a:t>
            </a:r>
            <a:r>
              <a:rPr lang="en-US" altLang="ja-JP" sz="2000" dirty="0">
                <a:solidFill>
                  <a:srgbClr val="000000"/>
                </a:solidFill>
                <a:latin typeface="Arial (Body)"/>
                <a:ea typeface="ＭＳ Ｐゴシック" charset="0"/>
              </a:rPr>
              <a:t>public key, generates pre_master_secret, encrypts with </a:t>
            </a:r>
            <a:r>
              <a:rPr lang="en-US" altLang="ja-JP" sz="2000" dirty="0" smtClean="0">
                <a:solidFill>
                  <a:srgbClr val="000000"/>
                </a:solidFill>
                <a:latin typeface="Arial (Body)"/>
                <a:ea typeface="ＭＳ Ｐゴシック" charset="0"/>
              </a:rPr>
              <a:t>server’s </a:t>
            </a:r>
            <a:r>
              <a:rPr lang="en-US" altLang="ja-JP" sz="2000" dirty="0">
                <a:solidFill>
                  <a:srgbClr val="000000"/>
                </a:solidFill>
                <a:latin typeface="Arial (Body)"/>
                <a:ea typeface="ＭＳ Ｐゴシック" charset="0"/>
              </a:rPr>
              <a:t>public key, sends to server</a:t>
            </a:r>
          </a:p>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client and server independently compute encryption and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keys </a:t>
            </a:r>
            <a:r>
              <a:rPr lang="en-US" sz="2000" dirty="0">
                <a:solidFill>
                  <a:srgbClr val="000000"/>
                </a:solidFill>
                <a:latin typeface="Arial (Body)"/>
                <a:ea typeface="ＭＳ Ｐゴシック" charset="0"/>
              </a:rPr>
              <a:t>from pre_master_secret and nonces</a:t>
            </a:r>
          </a:p>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client sends a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of </a:t>
            </a:r>
            <a:r>
              <a:rPr lang="en-US" sz="2000" dirty="0">
                <a:solidFill>
                  <a:srgbClr val="000000"/>
                </a:solidFill>
                <a:latin typeface="Arial (Body)"/>
                <a:ea typeface="ＭＳ Ｐゴシック" charset="0"/>
              </a:rPr>
              <a:t>all the handshake messages</a:t>
            </a:r>
          </a:p>
          <a:p>
            <a:pPr marL="432054" lvl="0" indent="-432054" eaLnBrk="0" fontAlgn="base" hangingPunct="0">
              <a:spcAft>
                <a:spcPct val="0"/>
              </a:spcAft>
              <a:buSzPts val="2400"/>
              <a:buFont typeface="ZapfDingbats" charset="0"/>
              <a:buAutoNum type="arabicPeriod"/>
            </a:pPr>
            <a:r>
              <a:rPr lang="en-US" sz="2000" dirty="0">
                <a:solidFill>
                  <a:srgbClr val="000000"/>
                </a:solidFill>
                <a:latin typeface="Arial (Body)"/>
                <a:ea typeface="ＭＳ Ｐゴシック" charset="0"/>
              </a:rPr>
              <a:t>server sends a </a:t>
            </a:r>
            <a:r>
              <a:rPr lang="en-US" sz="20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C of </a:t>
            </a:r>
            <a:r>
              <a:rPr lang="en-US" sz="2000" dirty="0">
                <a:solidFill>
                  <a:srgbClr val="000000"/>
                </a:solidFill>
                <a:latin typeface="Arial (Body)"/>
                <a:ea typeface="ＭＳ Ｐゴシック" charset="0"/>
              </a:rPr>
              <a:t>all the handshake </a:t>
            </a:r>
            <a:r>
              <a:rPr lang="en-US" sz="2000" dirty="0" smtClean="0">
                <a:solidFill>
                  <a:srgbClr val="000000"/>
                </a:solidFill>
                <a:latin typeface="Arial (Body)"/>
                <a:ea typeface="ＭＳ Ｐゴシック" charset="0"/>
              </a:rPr>
              <a:t>messages</a:t>
            </a:r>
            <a:endParaRPr lang="en-US" sz="2000" dirty="0">
              <a:solidFill>
                <a:srgbClr val="000000"/>
              </a:solidFill>
              <a:latin typeface="Arial (Body)"/>
              <a:ea typeface="ＭＳ Ｐゴシック" charset="0"/>
            </a:endParaRPr>
          </a:p>
        </p:txBody>
      </p:sp>
    </p:spTree>
    <p:extLst>
      <p:ext uri="{BB962C8B-B14F-4D97-AF65-F5344CB8AC3E}">
        <p14:creationId xmlns:p14="http://schemas.microsoft.com/office/powerpoint/2010/main" val="2769973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Real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Handshake </a:t>
            </a:r>
            <a:r>
              <a:rPr lang="en-US" sz="2000" b="0" dirty="0" smtClean="0">
                <a:latin typeface="Times New Roman" panose="02020603050405020304" pitchFamily="18" charset="0"/>
                <a:ea typeface="ＭＳ Ｐゴシック" charset="0"/>
              </a:rPr>
              <a:t>(3 of 4)</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3423984"/>
          </a:xfrm>
        </p:spPr>
        <p:txBody>
          <a:bodyPr wrap="square" lIns="91425" tIns="91425" rIns="91425" bIns="91425">
            <a:spAutoFit/>
          </a:bodyPr>
          <a:lstStyle/>
          <a:p>
            <a:pPr marL="0" lvl="0" indent="0" eaLnBrk="0" fontAlgn="base" hangingPunct="0">
              <a:spcAft>
                <a:spcPct val="0"/>
              </a:spcAft>
              <a:buNone/>
            </a:pPr>
            <a:r>
              <a:rPr lang="en-US" sz="2400" b="1" dirty="0" smtClean="0">
                <a:solidFill>
                  <a:srgbClr val="000000"/>
                </a:solidFill>
                <a:latin typeface="Arial (Body)"/>
                <a:ea typeface="ＭＳ Ｐゴシック" charset="0"/>
              </a:rPr>
              <a:t>last 2 steps protect handshake from tampering</a:t>
            </a:r>
            <a:endParaRPr lang="en-US" sz="2400" b="1"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client typically offers range of algorithms, some strong, some weak</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man-in-the middle could delete stronger algorithms from list</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last 2 steps prevent this</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last two messages are </a:t>
            </a:r>
            <a:r>
              <a:rPr lang="en-US" sz="2400" dirty="0" smtClean="0">
                <a:solidFill>
                  <a:srgbClr val="000000"/>
                </a:solidFill>
                <a:latin typeface="Arial (Body)"/>
                <a:ea typeface="ＭＳ Ｐゴシック" charset="0"/>
              </a:rPr>
              <a:t>encrypted</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1065143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Real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Handshake </a:t>
            </a:r>
            <a:r>
              <a:rPr lang="en-US" sz="2000" b="0" dirty="0" smtClean="0">
                <a:latin typeface="Times New Roman" panose="02020603050405020304" pitchFamily="18" charset="0"/>
                <a:ea typeface="ＭＳ Ｐゴシック" charset="0"/>
              </a:rPr>
              <a:t>(4 of 4)</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why two random </a:t>
            </a:r>
            <a:r>
              <a:rPr lang="en-US" sz="2200" dirty="0" smtClean="0">
                <a:solidFill>
                  <a:srgbClr val="000000"/>
                </a:solidFill>
                <a:latin typeface="Arial (Body)"/>
                <a:ea typeface="ＭＳ Ｐゴシック" charset="0"/>
              </a:rPr>
              <a:t>nonces?</a:t>
            </a:r>
            <a:endParaRPr lang="en-US" sz="2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suppose Trudy sniffs all messages between Alice &amp; Bob</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next day, Trudy sets up </a:t>
            </a:r>
            <a:r>
              <a:rPr lang="en-US" sz="22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connection </a:t>
            </a:r>
            <a:r>
              <a:rPr lang="en-US" sz="2200" dirty="0">
                <a:solidFill>
                  <a:srgbClr val="000000"/>
                </a:solidFill>
                <a:latin typeface="Arial (Body)"/>
                <a:ea typeface="ＭＳ Ｐゴシック" charset="0"/>
              </a:rPr>
              <a:t>with Bob, sends exact same sequence of records</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Bob (Amazon) thinks Alice made two separate orders for the same thing</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solution: Bob sends different random nonce for each connection. This causes encryption keys to be different on the two days</a:t>
            </a: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Trudy</a:t>
            </a:r>
            <a:r>
              <a:rPr lang="en-US" altLang="ja-JP" sz="2200" dirty="0" smtClean="0">
                <a:solidFill>
                  <a:srgbClr val="000000"/>
                </a:solidFill>
                <a:latin typeface="Arial (Body)"/>
                <a:ea typeface="ＭＳ Ｐゴシック" charset="0"/>
              </a:rPr>
              <a:t>’s </a:t>
            </a:r>
            <a:r>
              <a:rPr lang="en-US" altLang="ja-JP" sz="2200" dirty="0">
                <a:solidFill>
                  <a:srgbClr val="000000"/>
                </a:solidFill>
                <a:latin typeface="Arial (Body)"/>
                <a:ea typeface="ＭＳ Ｐゴシック" charset="0"/>
              </a:rPr>
              <a:t>messages will fail </a:t>
            </a:r>
            <a:r>
              <a:rPr lang="en-US" altLang="ja-JP" sz="2200" dirty="0" smtClean="0">
                <a:solidFill>
                  <a:srgbClr val="000000"/>
                </a:solidFill>
                <a:latin typeface="Arial (Body)"/>
                <a:ea typeface="ＭＳ Ｐゴシック" charset="0"/>
              </a:rPr>
              <a:t>Bob’s </a:t>
            </a:r>
            <a:r>
              <a:rPr lang="en-US" altLang="ja-JP" sz="2200" dirty="0">
                <a:solidFill>
                  <a:srgbClr val="000000"/>
                </a:solidFill>
                <a:latin typeface="Arial (Body)"/>
                <a:ea typeface="ＭＳ Ｐゴシック" charset="0"/>
              </a:rPr>
              <a:t>integrity </a:t>
            </a:r>
            <a:r>
              <a:rPr lang="en-US" altLang="ja-JP" sz="2200" dirty="0" smtClean="0">
                <a:solidFill>
                  <a:srgbClr val="000000"/>
                </a:solidFill>
                <a:latin typeface="Arial (Body)"/>
                <a:ea typeface="ＭＳ Ｐゴシック" charset="0"/>
              </a:rPr>
              <a:t>check</a:t>
            </a:r>
            <a:endParaRPr lang="en-US" altLang="ja-JP"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160286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Record Protocol</a:t>
            </a:r>
            <a:endParaRPr lang="en-US" dirty="0">
              <a:latin typeface="Times New Roman" panose="02020603050405020304" pitchFamily="18" charset="0"/>
              <a:ea typeface="ＭＳ Ｐゴシック" charset="0"/>
            </a:endParaRPr>
          </a:p>
        </p:txBody>
      </p:sp>
      <p:pic>
        <p:nvPicPr>
          <p:cNvPr id="29" name="Picture 28" descr="A bar, data, is broken into 2 rows of 2 bars. Both parts in row 1 are identical, and both parts in row 2 are identical. Row 1. The bars have 2 parts. Part 1 is longer. 1, data fragment. 2, M A C. Row 2. The bars have 2 parts. Part 2 is longer. 1, record header. 2, encrypted data and M A C."/>
          <p:cNvPicPr>
            <a:picLocks noChangeAspect="1"/>
          </p:cNvPicPr>
          <p:nvPr/>
        </p:nvPicPr>
        <p:blipFill>
          <a:blip r:embed="rId3"/>
          <a:stretch>
            <a:fillRect/>
          </a:stretch>
        </p:blipFill>
        <p:spPr>
          <a:xfrm>
            <a:off x="1724378" y="1583013"/>
            <a:ext cx="5695244" cy="2767605"/>
          </a:xfrm>
          <a:prstGeom prst="rect">
            <a:avLst/>
          </a:prstGeom>
        </p:spPr>
      </p:pic>
      <p:sp>
        <p:nvSpPr>
          <p:cNvPr id="28" name="Text Placeholder 27"/>
          <p:cNvSpPr>
            <a:spLocks noGrp="1"/>
          </p:cNvSpPr>
          <p:nvPr>
            <p:ph type="body" idx="1"/>
          </p:nvPr>
        </p:nvSpPr>
        <p:spPr>
          <a:xfrm>
            <a:off x="457200" y="4620982"/>
            <a:ext cx="8229600" cy="1600204"/>
          </a:xfrm>
        </p:spPr>
        <p:txBody>
          <a:bodyPr/>
          <a:lstStyle/>
          <a:p>
            <a:pPr marL="0" indent="0">
              <a:buNone/>
            </a:pPr>
            <a:r>
              <a:rPr lang="en-US" sz="2200" b="1" dirty="0">
                <a:solidFill>
                  <a:schemeClr val="tx1"/>
                </a:solidFill>
                <a:latin typeface="+mn-lt"/>
              </a:rPr>
              <a:t>record header</a:t>
            </a:r>
            <a:r>
              <a:rPr lang="en-US" sz="2200" b="1" dirty="0" smtClean="0">
                <a:solidFill>
                  <a:schemeClr val="tx1"/>
                </a:solidFill>
                <a:latin typeface="+mn-lt"/>
              </a:rPr>
              <a:t>: </a:t>
            </a:r>
            <a:r>
              <a:rPr lang="en-US" sz="2200" dirty="0" smtClean="0">
                <a:latin typeface="+mn-lt"/>
              </a:rPr>
              <a:t>content </a:t>
            </a:r>
            <a:r>
              <a:rPr lang="en-US" sz="2200" dirty="0">
                <a:latin typeface="+mn-lt"/>
              </a:rPr>
              <a:t>type; version; </a:t>
            </a:r>
            <a:r>
              <a:rPr lang="en-US" sz="2200" dirty="0" smtClean="0">
                <a:latin typeface="+mn-lt"/>
              </a:rPr>
              <a:t>length</a:t>
            </a:r>
            <a:endParaRPr lang="en-US" sz="2200" dirty="0">
              <a:latin typeface="+mn-lt"/>
            </a:endParaRPr>
          </a:p>
          <a:p>
            <a:pPr marL="0" indent="0">
              <a:buNone/>
            </a:pPr>
            <a:r>
              <a:rPr lang="en-US" sz="2200" b="1" dirty="0" smtClean="0">
                <a:solidFill>
                  <a:schemeClr val="tx1"/>
                </a:solidFill>
                <a:latin typeface="+mn-lt"/>
              </a:rPr>
              <a:t>M</a:t>
            </a:r>
            <a:r>
              <a:rPr lang="en-US" sz="100" b="1" dirty="0" smtClean="0">
                <a:solidFill>
                  <a:schemeClr val="tx1"/>
                </a:solidFill>
                <a:latin typeface="+mn-lt"/>
              </a:rPr>
              <a:t> </a:t>
            </a:r>
            <a:r>
              <a:rPr lang="en-US" sz="2200" b="1" dirty="0" smtClean="0">
                <a:solidFill>
                  <a:schemeClr val="tx1"/>
                </a:solidFill>
                <a:latin typeface="+mn-lt"/>
              </a:rPr>
              <a:t>A</a:t>
            </a:r>
            <a:r>
              <a:rPr lang="en-US" sz="100" b="1" dirty="0" smtClean="0">
                <a:solidFill>
                  <a:schemeClr val="tx1"/>
                </a:solidFill>
                <a:latin typeface="+mn-lt"/>
              </a:rPr>
              <a:t> </a:t>
            </a:r>
            <a:r>
              <a:rPr lang="en-US" sz="2200" b="1" dirty="0" smtClean="0">
                <a:solidFill>
                  <a:schemeClr val="tx1"/>
                </a:solidFill>
                <a:latin typeface="+mn-lt"/>
              </a:rPr>
              <a:t>C: </a:t>
            </a:r>
            <a:r>
              <a:rPr lang="en-US" sz="2200" dirty="0" smtClean="0">
                <a:latin typeface="+mn-lt"/>
              </a:rPr>
              <a:t>includes </a:t>
            </a:r>
            <a:r>
              <a:rPr lang="en-US" sz="2200" dirty="0">
                <a:latin typeface="+mn-lt"/>
              </a:rPr>
              <a:t>sequence number, </a:t>
            </a:r>
            <a:r>
              <a:rPr lang="en-US" sz="2200" dirty="0" smtClean="0">
                <a:latin typeface="+mn-lt"/>
              </a:rPr>
              <a:t>M</a:t>
            </a:r>
            <a:r>
              <a:rPr lang="en-US" sz="100" dirty="0" smtClean="0">
                <a:latin typeface="+mn-lt"/>
              </a:rPr>
              <a:t> </a:t>
            </a:r>
            <a:r>
              <a:rPr lang="en-US" sz="2200" dirty="0" smtClean="0">
                <a:latin typeface="+mn-lt"/>
              </a:rPr>
              <a:t>A</a:t>
            </a:r>
            <a:r>
              <a:rPr lang="en-US" sz="100" dirty="0" smtClean="0">
                <a:latin typeface="+mn-lt"/>
              </a:rPr>
              <a:t> </a:t>
            </a:r>
            <a:r>
              <a:rPr lang="en-US" sz="2200" dirty="0" smtClean="0">
                <a:latin typeface="+mn-lt"/>
              </a:rPr>
              <a:t>C </a:t>
            </a:r>
            <a:r>
              <a:rPr lang="en-US" sz="2200" dirty="0">
                <a:latin typeface="+mn-lt"/>
              </a:rPr>
              <a:t>key M</a:t>
            </a:r>
            <a:r>
              <a:rPr lang="en-US" sz="2200" baseline="-25000" dirty="0">
                <a:latin typeface="+mn-lt"/>
              </a:rPr>
              <a:t>x</a:t>
            </a:r>
          </a:p>
          <a:p>
            <a:pPr marL="0" indent="0">
              <a:buNone/>
            </a:pPr>
            <a:r>
              <a:rPr lang="en-US" sz="2200" b="1" dirty="0">
                <a:solidFill>
                  <a:schemeClr val="tx1"/>
                </a:solidFill>
                <a:latin typeface="+mn-lt"/>
              </a:rPr>
              <a:t>fragment</a:t>
            </a:r>
            <a:r>
              <a:rPr lang="en-US" sz="2200" b="1" dirty="0" smtClean="0">
                <a:solidFill>
                  <a:schemeClr val="tx1"/>
                </a:solidFill>
                <a:latin typeface="+mn-lt"/>
              </a:rPr>
              <a:t>: </a:t>
            </a:r>
            <a:r>
              <a:rPr lang="en-US" sz="2200" dirty="0" smtClean="0">
                <a:latin typeface="+mn-lt"/>
              </a:rPr>
              <a:t>each S</a:t>
            </a:r>
            <a:r>
              <a:rPr lang="en-US" sz="100" dirty="0" smtClean="0">
                <a:latin typeface="+mn-lt"/>
              </a:rPr>
              <a:t> </a:t>
            </a:r>
            <a:r>
              <a:rPr lang="en-US" sz="2200" dirty="0" smtClean="0">
                <a:latin typeface="+mn-lt"/>
              </a:rPr>
              <a:t>S</a:t>
            </a:r>
            <a:r>
              <a:rPr lang="en-US" sz="100" dirty="0" smtClean="0">
                <a:latin typeface="+mn-lt"/>
              </a:rPr>
              <a:t> </a:t>
            </a:r>
            <a:r>
              <a:rPr lang="en-US" sz="2200" dirty="0" smtClean="0">
                <a:latin typeface="+mn-lt"/>
              </a:rPr>
              <a:t>L </a:t>
            </a:r>
            <a:r>
              <a:rPr lang="en-US" sz="2200" dirty="0">
                <a:latin typeface="+mn-lt"/>
              </a:rPr>
              <a:t>fragment</a:t>
            </a:r>
          </a:p>
        </p:txBody>
      </p:sp>
      <p:graphicFrame>
        <p:nvGraphicFramePr>
          <p:cNvPr id="30" name="Object 29" descr="2 to the fourteenth power bytes left parenthesis approximately 16 K bytes right parenthesis."/>
          <p:cNvGraphicFramePr>
            <a:graphicFrameLocks noChangeAspect="1"/>
          </p:cNvGraphicFramePr>
          <p:nvPr>
            <p:extLst>
              <p:ext uri="{D42A27DB-BD31-4B8C-83A1-F6EECF244321}">
                <p14:modId xmlns:p14="http://schemas.microsoft.com/office/powerpoint/2010/main" val="3846880856"/>
              </p:ext>
            </p:extLst>
          </p:nvPr>
        </p:nvGraphicFramePr>
        <p:xfrm>
          <a:off x="4434581" y="5768318"/>
          <a:ext cx="2560843" cy="430393"/>
        </p:xfrm>
        <a:graphic>
          <a:graphicData uri="http://schemas.openxmlformats.org/presentationml/2006/ole">
            <mc:AlternateContent xmlns:mc="http://schemas.openxmlformats.org/markup-compatibility/2006">
              <mc:Choice xmlns:v="urn:schemas-microsoft-com:vml" Requires="v">
                <p:oleObj spid="_x0000_s14826" name="Equation" r:id="rId4" imgW="1511280" imgH="253800" progId="Equation.DSMT4">
                  <p:embed/>
                </p:oleObj>
              </mc:Choice>
              <mc:Fallback>
                <p:oleObj name="Equation" r:id="rId4" imgW="1511280" imgH="253800" progId="Equation.DSMT4">
                  <p:embed/>
                  <p:pic>
                    <p:nvPicPr>
                      <p:cNvPr id="0" name=""/>
                      <p:cNvPicPr/>
                      <p:nvPr/>
                    </p:nvPicPr>
                    <p:blipFill>
                      <a:blip r:embed="rId5"/>
                      <a:stretch>
                        <a:fillRect/>
                      </a:stretch>
                    </p:blipFill>
                    <p:spPr>
                      <a:xfrm>
                        <a:off x="4434581" y="5768318"/>
                        <a:ext cx="2560843" cy="430393"/>
                      </a:xfrm>
                      <a:prstGeom prst="rect">
                        <a:avLst/>
                      </a:prstGeom>
                    </p:spPr>
                  </p:pic>
                </p:oleObj>
              </mc:Fallback>
            </mc:AlternateContent>
          </a:graphicData>
        </a:graphic>
      </p:graphicFrame>
    </p:spTree>
    <p:extLst>
      <p:ext uri="{BB962C8B-B14F-4D97-AF65-F5344CB8AC3E}">
        <p14:creationId xmlns:p14="http://schemas.microsoft.com/office/powerpoint/2010/main" val="2712116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Record Format</a:t>
            </a:r>
            <a:endParaRPr lang="en-US" dirty="0">
              <a:latin typeface="Times New Roman" panose="02020603050405020304" pitchFamily="18" charset="0"/>
              <a:ea typeface="ＭＳ Ｐゴシック" charset="0"/>
            </a:endParaRPr>
          </a:p>
        </p:txBody>
      </p:sp>
      <p:pic>
        <p:nvPicPr>
          <p:cNvPr id="4" name="Picture 3" descr="A block has 3 rows. Row 2 is the largest. Row 1. There are 5 parts. 1 byte, content type. 2 bytes, S S L version. 3 bytes, length. part 4, is part of row 2. Row 2, data. Row 3, M A C."/>
          <p:cNvPicPr>
            <a:picLocks noChangeAspect="1"/>
          </p:cNvPicPr>
          <p:nvPr/>
        </p:nvPicPr>
        <p:blipFill>
          <a:blip r:embed="rId2"/>
          <a:stretch>
            <a:fillRect/>
          </a:stretch>
        </p:blipFill>
        <p:spPr>
          <a:xfrm>
            <a:off x="1212813" y="1542124"/>
            <a:ext cx="6718374" cy="3773751"/>
          </a:xfrm>
          <a:prstGeom prst="rect">
            <a:avLst/>
          </a:prstGeom>
        </p:spPr>
      </p:pic>
      <p:sp>
        <p:nvSpPr>
          <p:cNvPr id="3" name="Content Placeholder 2"/>
          <p:cNvSpPr>
            <a:spLocks noGrp="1"/>
          </p:cNvSpPr>
          <p:nvPr>
            <p:ph type="body" idx="1"/>
          </p:nvPr>
        </p:nvSpPr>
        <p:spPr>
          <a:xfrm>
            <a:off x="457200" y="5545349"/>
            <a:ext cx="7240137" cy="553968"/>
          </a:xfrm>
        </p:spPr>
        <p:txBody>
          <a:bodyPr wrap="square" lIns="91425" tIns="91425" rIns="91425" bIns="91425">
            <a:spAutoFit/>
          </a:bodyPr>
          <a:lstStyle/>
          <a:p>
            <a:pPr marL="0" lvl="0" indent="0" eaLnBrk="0" fontAlgn="base" hangingPunct="0">
              <a:spcAft>
                <a:spcPct val="0"/>
              </a:spcAft>
              <a:buNone/>
            </a:pPr>
            <a:r>
              <a:rPr lang="en-US" sz="2400" kern="1200" dirty="0">
                <a:solidFill>
                  <a:srgbClr val="000000"/>
                </a:solidFill>
                <a:latin typeface="Arial (Body)"/>
                <a:ea typeface="ＭＳ Ｐゴシック" charset="0"/>
              </a:rPr>
              <a:t>data and </a:t>
            </a:r>
            <a:r>
              <a:rPr lang="en-US" sz="2400" kern="1200" dirty="0" smtClean="0">
                <a:solidFill>
                  <a:srgbClr val="000000"/>
                </a:solidFill>
                <a:latin typeface="Arial (Body)"/>
                <a:ea typeface="ＭＳ Ｐゴシック" charset="0"/>
              </a:rPr>
              <a:t>M</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A</a:t>
            </a:r>
            <a:r>
              <a:rPr lang="en-US" sz="100" kern="1200" dirty="0" smtClean="0">
                <a:solidFill>
                  <a:srgbClr val="000000"/>
                </a:solidFill>
                <a:latin typeface="Arial (Body)"/>
                <a:ea typeface="ＭＳ Ｐゴシック" charset="0"/>
              </a:rPr>
              <a:t> </a:t>
            </a:r>
            <a:r>
              <a:rPr lang="en-US" sz="2400" kern="1200" dirty="0" smtClean="0">
                <a:solidFill>
                  <a:srgbClr val="000000"/>
                </a:solidFill>
                <a:latin typeface="Arial (Body)"/>
                <a:ea typeface="ＭＳ Ｐゴシック" charset="0"/>
              </a:rPr>
              <a:t>C encrypted </a:t>
            </a:r>
            <a:r>
              <a:rPr lang="en-US" sz="2400" kern="1200" dirty="0">
                <a:solidFill>
                  <a:srgbClr val="000000"/>
                </a:solidFill>
                <a:latin typeface="Arial (Body)"/>
                <a:ea typeface="ＭＳ Ｐゴシック" charset="0"/>
              </a:rPr>
              <a:t>(symmetric algorithm</a:t>
            </a:r>
            <a:r>
              <a:rPr lang="en-US" sz="2400" kern="1200" dirty="0" smtClean="0">
                <a:solidFill>
                  <a:srgbClr val="000000"/>
                </a:solidFill>
                <a:latin typeface="Arial (Body)"/>
                <a:ea typeface="ＭＳ Ｐゴシック" charset="0"/>
              </a:rPr>
              <a:t>)</a:t>
            </a:r>
            <a:endParaRPr lang="en-US" sz="2400" kern="1200" dirty="0">
              <a:solidFill>
                <a:srgbClr val="000000"/>
              </a:solidFill>
              <a:latin typeface="Arial (Body)"/>
              <a:ea typeface="ＭＳ Ｐゴシック" charset="0"/>
            </a:endParaRPr>
          </a:p>
        </p:txBody>
      </p:sp>
    </p:spTree>
    <p:extLst>
      <p:ext uri="{BB962C8B-B14F-4D97-AF65-F5344CB8AC3E}">
        <p14:creationId xmlns:p14="http://schemas.microsoft.com/office/powerpoint/2010/main" val="299053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(2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mn-lt"/>
                <a:ea typeface="ＭＳ Ｐゴシック" charset="0"/>
              </a:rPr>
              <a:t>8.1</a:t>
            </a:r>
            <a:r>
              <a:rPr lang="en-US" sz="2400" dirty="0">
                <a:solidFill>
                  <a:srgbClr val="000000"/>
                </a:solidFill>
                <a:latin typeface="+mn-lt"/>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mn-lt"/>
                <a:ea typeface="ＭＳ Ｐゴシック" charset="0"/>
              </a:rPr>
              <a:t>8.2</a:t>
            </a:r>
            <a:r>
              <a:rPr lang="en-US" sz="2400" dirty="0">
                <a:solidFill>
                  <a:srgbClr val="000000"/>
                </a:solidFill>
                <a:latin typeface="+mn-lt"/>
                <a:ea typeface="ＭＳ Ｐゴシック" charset="0"/>
              </a:rPr>
              <a:t> </a:t>
            </a:r>
            <a:r>
              <a:rPr lang="en-US" sz="2400" b="1" dirty="0">
                <a:solidFill>
                  <a:srgbClr val="000000"/>
                </a:solidFill>
                <a:latin typeface="+mn-lt"/>
                <a:ea typeface="ＭＳ Ｐゴシック" charset="0"/>
              </a:rPr>
              <a:t>Principles of cryptography</a:t>
            </a:r>
          </a:p>
          <a:p>
            <a:pPr marL="0" lvl="0" indent="0" eaLnBrk="0" fontAlgn="base" hangingPunct="0">
              <a:spcAft>
                <a:spcPct val="0"/>
              </a:spcAft>
              <a:buNone/>
            </a:pPr>
            <a:r>
              <a:rPr lang="en-US" sz="2400" b="1" dirty="0">
                <a:solidFill>
                  <a:schemeClr val="tx2"/>
                </a:solidFill>
                <a:latin typeface="+mn-lt"/>
                <a:ea typeface="ＭＳ Ｐゴシック" charset="0"/>
              </a:rPr>
              <a:t>8.3</a:t>
            </a:r>
            <a:r>
              <a:rPr lang="en-US" sz="2400" dirty="0">
                <a:solidFill>
                  <a:srgbClr val="000000"/>
                </a:solidFill>
                <a:latin typeface="+mn-lt"/>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mn-lt"/>
                <a:ea typeface="ＭＳ Ｐゴシック" charset="0"/>
              </a:rPr>
              <a:t>8.4</a:t>
            </a:r>
            <a:r>
              <a:rPr lang="en-US" sz="2400" dirty="0">
                <a:solidFill>
                  <a:srgbClr val="000000"/>
                </a:solidFill>
                <a:latin typeface="+mn-lt"/>
                <a:ea typeface="ＭＳ Ｐゴシック" charset="0"/>
              </a:rPr>
              <a:t> Securing e-mail</a:t>
            </a:r>
          </a:p>
          <a:p>
            <a:pPr marL="0" indent="0" eaLnBrk="0" fontAlgn="base" hangingPunct="0">
              <a:spcAft>
                <a:spcPct val="0"/>
              </a:spcAft>
              <a:buNone/>
            </a:pPr>
            <a:r>
              <a:rPr lang="en-US" sz="2400" b="1" dirty="0">
                <a:solidFill>
                  <a:schemeClr val="tx2"/>
                </a:solidFill>
                <a:latin typeface="+mn-lt"/>
                <a:ea typeface="ＭＳ Ｐゴシック" charset="0"/>
              </a:rPr>
              <a:t>8.5</a:t>
            </a:r>
            <a:r>
              <a:rPr lang="en-US" sz="2400" dirty="0">
                <a:solidFill>
                  <a:srgbClr val="000000"/>
                </a:solidFill>
                <a:latin typeface="+mn-lt"/>
                <a:ea typeface="ＭＳ Ｐゴシック" charset="0"/>
              </a:rPr>
              <a:t> Securing </a:t>
            </a:r>
            <a:r>
              <a:rPr lang="en-US" sz="24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C</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P </a:t>
            </a:r>
            <a:r>
              <a:rPr lang="en-US" sz="2400" dirty="0">
                <a:latin typeface="+mn-lt"/>
              </a:rPr>
              <a:t>connections: </a:t>
            </a:r>
            <a:r>
              <a:rPr lang="en-US" sz="2400" dirty="0" smtClean="0">
                <a:latin typeface="+mn-lt"/>
              </a:rPr>
              <a:t>S</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L</a:t>
            </a:r>
            <a:endParaRPr lang="en-US" sz="2400" dirty="0">
              <a:solidFill>
                <a:srgbClr val="000000"/>
              </a:solidFill>
              <a:latin typeface="+mn-lt"/>
              <a:ea typeface="ＭＳ Ｐゴシック" charset="0"/>
            </a:endParaRPr>
          </a:p>
          <a:p>
            <a:pPr marL="0" lvl="0" indent="0" eaLnBrk="0" fontAlgn="base" hangingPunct="0">
              <a:spcAft>
                <a:spcPct val="0"/>
              </a:spcAft>
              <a:buNone/>
            </a:pPr>
            <a:r>
              <a:rPr lang="en-US" sz="2400" b="1" dirty="0">
                <a:solidFill>
                  <a:schemeClr val="tx2"/>
                </a:solidFill>
                <a:latin typeface="+mn-lt"/>
                <a:ea typeface="ＭＳ Ｐゴシック" charset="0"/>
              </a:rPr>
              <a:t>8.6</a:t>
            </a:r>
            <a:r>
              <a:rPr lang="en-US" sz="2400" dirty="0">
                <a:solidFill>
                  <a:srgbClr val="000000"/>
                </a:solidFill>
                <a:latin typeface="+mn-lt"/>
                <a:ea typeface="ＭＳ Ｐゴシック" charset="0"/>
              </a:rPr>
              <a:t> Network layer security: IPsec</a:t>
            </a:r>
          </a:p>
          <a:p>
            <a:pPr marL="0" lvl="0" indent="0" eaLnBrk="0" fontAlgn="base" hangingPunct="0">
              <a:spcAft>
                <a:spcPct val="0"/>
              </a:spcAft>
              <a:buNone/>
            </a:pPr>
            <a:r>
              <a:rPr lang="en-US" sz="2400" b="1" dirty="0">
                <a:solidFill>
                  <a:schemeClr val="tx2"/>
                </a:solidFill>
                <a:latin typeface="+mn-lt"/>
                <a:ea typeface="ＭＳ Ｐゴシック" charset="0"/>
              </a:rPr>
              <a:t>8.7</a:t>
            </a:r>
            <a:r>
              <a:rPr lang="en-US" sz="2400" dirty="0">
                <a:solidFill>
                  <a:srgbClr val="000000"/>
                </a:solidFill>
                <a:latin typeface="+mn-lt"/>
                <a:ea typeface="ＭＳ Ｐゴシック" charset="0"/>
              </a:rPr>
              <a:t> Securing wireless LANs</a:t>
            </a:r>
          </a:p>
          <a:p>
            <a:pPr marL="0" lvl="0" indent="0" eaLnBrk="0" fontAlgn="base" hangingPunct="0">
              <a:spcAft>
                <a:spcPct val="0"/>
              </a:spcAft>
              <a:buNone/>
            </a:pPr>
            <a:r>
              <a:rPr lang="en-US" sz="2400" b="1" dirty="0">
                <a:solidFill>
                  <a:schemeClr val="tx2"/>
                </a:solidFill>
                <a:latin typeface="+mn-lt"/>
                <a:ea typeface="ＭＳ Ｐゴシック" charset="0"/>
              </a:rPr>
              <a:t>8.8</a:t>
            </a:r>
            <a:r>
              <a:rPr lang="en-US" sz="2400" b="1" dirty="0">
                <a:solidFill>
                  <a:srgbClr val="000000"/>
                </a:solidFill>
                <a:latin typeface="+mn-lt"/>
                <a:ea typeface="ＭＳ Ｐゴシック" charset="0"/>
              </a:rPr>
              <a:t> </a:t>
            </a:r>
            <a:r>
              <a:rPr lang="en-US" sz="2400" dirty="0">
                <a:solidFill>
                  <a:srgbClr val="000000"/>
                </a:solidFill>
                <a:latin typeface="+mn-lt"/>
                <a:ea typeface="ＭＳ Ｐゴシック" charset="0"/>
              </a:rPr>
              <a:t>Operational security: firewalls and </a:t>
            </a:r>
            <a:r>
              <a:rPr lang="en-US" sz="24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D</a:t>
            </a:r>
            <a:r>
              <a:rPr lang="en-US" sz="100" dirty="0" smtClean="0">
                <a:solidFill>
                  <a:srgbClr val="000000"/>
                </a:solidFill>
                <a:latin typeface="+mn-lt"/>
                <a:ea typeface="ＭＳ Ｐゴシック" charset="0"/>
              </a:rPr>
              <a:t> </a:t>
            </a:r>
            <a:r>
              <a:rPr lang="en-US" sz="2400" dirty="0" smtClean="0">
                <a:solidFill>
                  <a:srgbClr val="000000"/>
                </a:solidFill>
                <a:latin typeface="+mn-lt"/>
                <a:ea typeface="ＭＳ Ｐゴシック" charset="0"/>
              </a:rPr>
              <a:t>S</a:t>
            </a:r>
            <a:endParaRPr lang="en-US" sz="2400" dirty="0">
              <a:solidFill>
                <a:srgbClr val="000000"/>
              </a:solidFill>
              <a:latin typeface="+mn-lt"/>
              <a:ea typeface="ＭＳ Ｐゴシック" charset="0"/>
            </a:endParaRPr>
          </a:p>
        </p:txBody>
      </p:sp>
    </p:spTree>
    <p:extLst>
      <p:ext uri="{BB962C8B-B14F-4D97-AF65-F5344CB8AC3E}">
        <p14:creationId xmlns:p14="http://schemas.microsoft.com/office/powerpoint/2010/main" val="3796546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Real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L Connection</a:t>
            </a:r>
            <a:endParaRPr lang="en-US" dirty="0">
              <a:latin typeface="Times New Roman" panose="02020603050405020304" pitchFamily="18" charset="0"/>
              <a:ea typeface="ＭＳ Ｐゴシック" charset="0"/>
            </a:endParaRPr>
          </a:p>
        </p:txBody>
      </p:sp>
      <p:pic>
        <p:nvPicPr>
          <p:cNvPr id="7" name="Picture 6" descr="Alice and Bob are beside each other. There are 12 arrows bouncing between them like zig zags. From arrow 6 onwards is encrypted. Alice. Arrow 1. Handshake, Client Hello. Bob. Arrow 2. Handshake, Server Hello. Arrow 3. Handshake, Certificate. Arrow 4. Handshake, Sever Hello Done. Alice. Arrow 5. Handshake, Client Key Exchange. Arrow 6. Change Cipher Spec. Arrow 7. Handshake, Finished. Bob. Arrow 8. Change Cipher Spec. Arrow 9. Handshake, finished. Alice. Arrow 10. Application underscore data. Bob. Arrow 11. Application underscore data. Alice. T C P F I N follows. Arrow 12. Alert, warning comma close underscore notify. "/>
          <p:cNvPicPr>
            <a:picLocks noChangeAspect="1"/>
          </p:cNvPicPr>
          <p:nvPr/>
        </p:nvPicPr>
        <p:blipFill>
          <a:blip r:embed="rId2"/>
          <a:stretch>
            <a:fillRect/>
          </a:stretch>
        </p:blipFill>
        <p:spPr>
          <a:xfrm>
            <a:off x="1832307" y="1626304"/>
            <a:ext cx="5479385" cy="4551428"/>
          </a:xfrm>
          <a:prstGeom prst="rect">
            <a:avLst/>
          </a:prstGeom>
        </p:spPr>
      </p:pic>
    </p:spTree>
    <p:extLst>
      <p:ext uri="{BB962C8B-B14F-4D97-AF65-F5344CB8AC3E}">
        <p14:creationId xmlns:p14="http://schemas.microsoft.com/office/powerpoint/2010/main" val="1509014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Key Derivation</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client nonce, server nonce, and pre-master secret input into pseudo random-number generator.</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produces master secret</a:t>
            </a: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master secret and new nonces input into another random-number generator: </a:t>
            </a:r>
            <a:r>
              <a:rPr lang="en-US" sz="1800" dirty="0" smtClean="0">
                <a:solidFill>
                  <a:srgbClr val="000000"/>
                </a:solidFill>
                <a:latin typeface="+mn-lt"/>
                <a:ea typeface="ＭＳ Ｐゴシック" charset="0"/>
              </a:rPr>
              <a:t>“</a:t>
            </a:r>
            <a:r>
              <a:rPr lang="en-US" altLang="ja-JP" sz="1800" dirty="0" smtClean="0">
                <a:solidFill>
                  <a:srgbClr val="000000"/>
                </a:solidFill>
                <a:latin typeface="+mn-lt"/>
                <a:ea typeface="ＭＳ Ｐゴシック" charset="0"/>
              </a:rPr>
              <a:t>key block”</a:t>
            </a:r>
            <a:endParaRPr lang="en-US" altLang="ja-JP" sz="18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because of resumption: </a:t>
            </a:r>
            <a:r>
              <a:rPr lang="en-US" sz="1800" dirty="0" smtClean="0">
                <a:solidFill>
                  <a:srgbClr val="000000"/>
                </a:solidFill>
                <a:latin typeface="+mn-lt"/>
                <a:ea typeface="ＭＳ Ｐゴシック" charset="0"/>
              </a:rPr>
              <a:t>T</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B</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D</a:t>
            </a:r>
            <a:endParaRPr lang="en-US" sz="1800" dirty="0">
              <a:solidFill>
                <a:srgbClr val="000000"/>
              </a:solidFill>
              <a:latin typeface="+mn-lt"/>
              <a:ea typeface="ＭＳ Ｐゴシック" charset="0"/>
            </a:endParaRPr>
          </a:p>
          <a:p>
            <a:pPr marL="255651" lvl="0" indent="-255651"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key block sliced and diced:</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client </a:t>
            </a:r>
            <a:r>
              <a:rPr lang="en-US" sz="1800" dirty="0" smtClean="0">
                <a:solidFill>
                  <a:srgbClr val="000000"/>
                </a:solidFill>
                <a:latin typeface="+mn-lt"/>
                <a:ea typeface="ＭＳ Ｐゴシック" charset="0"/>
              </a:rPr>
              <a:t>M</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A</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C key</a:t>
            </a:r>
            <a:endParaRPr lang="en-US" sz="18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server </a:t>
            </a:r>
            <a:r>
              <a:rPr lang="en-US" sz="1800" dirty="0" smtClean="0">
                <a:solidFill>
                  <a:srgbClr val="000000"/>
                </a:solidFill>
                <a:latin typeface="+mn-lt"/>
                <a:ea typeface="ＭＳ Ｐゴシック" charset="0"/>
              </a:rPr>
              <a:t>M</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A</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C key</a:t>
            </a:r>
            <a:endParaRPr lang="en-US" sz="18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client encryption key</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server encryption key</a:t>
            </a: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client initialization vector </a:t>
            </a:r>
            <a:r>
              <a:rPr lang="en-US" sz="18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V)</a:t>
            </a:r>
            <a:endParaRPr lang="en-US" sz="1800" dirty="0">
              <a:solidFill>
                <a:srgbClr val="000000"/>
              </a:solidFill>
              <a:latin typeface="+mn-lt"/>
              <a:ea typeface="ＭＳ Ｐゴシック" charset="0"/>
            </a:endParaRPr>
          </a:p>
          <a:p>
            <a:pPr marL="741553" lvl="1" indent="-284353" eaLnBrk="0" fontAlgn="base" hangingPunct="0">
              <a:spcAft>
                <a:spcPct val="0"/>
              </a:spcAft>
              <a:buFont typeface="Arial" panose="020B0604020202020204" pitchFamily="34" charset="0"/>
              <a:buChar char="–"/>
            </a:pPr>
            <a:r>
              <a:rPr lang="en-US" sz="1800" dirty="0">
                <a:solidFill>
                  <a:srgbClr val="000000"/>
                </a:solidFill>
                <a:latin typeface="+mn-lt"/>
                <a:ea typeface="ＭＳ Ｐゴシック" charset="0"/>
              </a:rPr>
              <a:t>server initialization vector </a:t>
            </a:r>
            <a:r>
              <a:rPr lang="en-US" sz="1800" dirty="0" smtClean="0">
                <a:solidFill>
                  <a:srgbClr val="000000"/>
                </a:solidFill>
                <a:latin typeface="+mn-lt"/>
                <a:ea typeface="ＭＳ Ｐゴシック" charset="0"/>
              </a:rPr>
              <a:t>(I</a:t>
            </a:r>
            <a:r>
              <a:rPr lang="en-US" sz="100" dirty="0" smtClean="0">
                <a:solidFill>
                  <a:srgbClr val="000000"/>
                </a:solidFill>
                <a:latin typeface="+mn-lt"/>
                <a:ea typeface="ＭＳ Ｐゴシック" charset="0"/>
              </a:rPr>
              <a:t> </a:t>
            </a:r>
            <a:r>
              <a:rPr lang="en-US" sz="1800" dirty="0" smtClean="0">
                <a:solidFill>
                  <a:srgbClr val="000000"/>
                </a:solidFill>
                <a:latin typeface="+mn-lt"/>
                <a:ea typeface="ＭＳ Ｐゴシック" charset="0"/>
              </a:rPr>
              <a:t>V)</a:t>
            </a:r>
            <a:endParaRPr lang="en-US" sz="1800" dirty="0">
              <a:solidFill>
                <a:srgbClr val="000000"/>
              </a:solidFill>
              <a:latin typeface="+mn-lt"/>
              <a:ea typeface="ＭＳ Ｐゴシック" charset="0"/>
            </a:endParaRPr>
          </a:p>
        </p:txBody>
      </p:sp>
    </p:spTree>
    <p:extLst>
      <p:ext uri="{BB962C8B-B14F-4D97-AF65-F5344CB8AC3E}">
        <p14:creationId xmlns:p14="http://schemas.microsoft.com/office/powerpoint/2010/main" val="3269255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(7 </a:t>
            </a:r>
            <a:r>
              <a:rPr lang="en-US" altLang="en-US" sz="2000" b="0" dirty="0">
                <a:ea typeface="ＭＳ Ｐゴシック" charset="-128"/>
              </a:rPr>
              <a:t>of </a:t>
            </a:r>
            <a:r>
              <a:rPr lang="en-US" altLang="en-US" sz="2000" b="0" dirty="0" smtClean="0">
                <a:ea typeface="ＭＳ Ｐゴシック" charset="-128"/>
              </a:rPr>
              <a:t>9)</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eaLnBrk="0" fontAlgn="base" hangingPunct="0">
              <a:spcAft>
                <a:spcPct val="0"/>
              </a:spcAft>
              <a:buNone/>
            </a:pPr>
            <a:r>
              <a:rPr lang="en-US" sz="2400" b="1" dirty="0">
                <a:solidFill>
                  <a:schemeClr val="tx2"/>
                </a:solidFill>
                <a:latin typeface="Arial (Body)"/>
                <a:ea typeface="ＭＳ Ｐゴシック" charset="0"/>
              </a:rPr>
              <a:t>8.1</a:t>
            </a:r>
            <a:r>
              <a:rPr lang="en-US" sz="2400" dirty="0">
                <a:solidFill>
                  <a:srgbClr val="000000"/>
                </a:solidFill>
                <a:latin typeface="Arial (Body)"/>
                <a:ea typeface="ＭＳ Ｐゴシック" charset="0"/>
              </a:rPr>
              <a:t> What is network security?</a:t>
            </a:r>
          </a:p>
          <a:p>
            <a:pPr marL="0" lvl="0" indent="0" eaLnBrk="0" fontAlgn="base" hangingPunct="0">
              <a:spcAft>
                <a:spcPct val="0"/>
              </a:spcAft>
              <a:buNone/>
            </a:pPr>
            <a:r>
              <a:rPr lang="en-US" sz="2400" b="1" dirty="0">
                <a:solidFill>
                  <a:schemeClr val="tx2"/>
                </a:solidFill>
                <a:latin typeface="Arial (Body)"/>
                <a:ea typeface="ＭＳ Ｐゴシック" charset="0"/>
              </a:rPr>
              <a:t>8.2</a:t>
            </a:r>
            <a:r>
              <a:rPr lang="en-US" sz="2400" dirty="0">
                <a:solidFill>
                  <a:srgbClr val="000000"/>
                </a:solidFill>
                <a:latin typeface="Arial (Body)"/>
                <a:ea typeface="ＭＳ Ｐゴシック" charset="0"/>
              </a:rPr>
              <a:t> Principles of cryptography</a:t>
            </a:r>
          </a:p>
          <a:p>
            <a:pPr marL="0" lvl="0" indent="0" eaLnBrk="0" fontAlgn="base" hangingPunct="0">
              <a:spcAft>
                <a:spcPct val="0"/>
              </a:spcAft>
              <a:buNone/>
            </a:pPr>
            <a:r>
              <a:rPr lang="en-US" sz="2400" b="1" dirty="0">
                <a:solidFill>
                  <a:schemeClr val="tx2"/>
                </a:solidFill>
                <a:latin typeface="Arial (Body)"/>
                <a:ea typeface="ＭＳ Ｐゴシック" charset="0"/>
              </a:rPr>
              <a:t>8.3</a:t>
            </a:r>
            <a:r>
              <a:rPr lang="en-US" sz="2400" dirty="0">
                <a:solidFill>
                  <a:srgbClr val="000000"/>
                </a:solidFill>
                <a:latin typeface="Arial (Body)"/>
                <a:ea typeface="ＭＳ Ｐゴシック" charset="0"/>
              </a:rPr>
              <a:t> Message integrity, authentication</a:t>
            </a:r>
          </a:p>
          <a:p>
            <a:pPr marL="0" lvl="0" indent="0" eaLnBrk="0" fontAlgn="base" hangingPunct="0">
              <a:spcAft>
                <a:spcPct val="0"/>
              </a:spcAft>
              <a:buNone/>
            </a:pPr>
            <a:r>
              <a:rPr lang="en-US" sz="2400" b="1" dirty="0">
                <a:solidFill>
                  <a:schemeClr val="tx2"/>
                </a:solidFill>
                <a:latin typeface="Arial (Body)"/>
                <a:ea typeface="ＭＳ Ｐゴシック" charset="0"/>
              </a:rPr>
              <a:t>8.4</a:t>
            </a:r>
            <a:r>
              <a:rPr lang="en-US" sz="2400" dirty="0">
                <a:solidFill>
                  <a:srgbClr val="000000"/>
                </a:solidFill>
                <a:latin typeface="Arial (Body)"/>
                <a:ea typeface="ＭＳ Ｐゴシック" charset="0"/>
              </a:rPr>
              <a:t> Securing e-mail</a:t>
            </a:r>
          </a:p>
          <a:p>
            <a:pPr marL="0" indent="0" eaLnBrk="0" fontAlgn="base" hangingPunct="0">
              <a:spcAft>
                <a:spcPct val="0"/>
              </a:spcAft>
              <a:buNone/>
            </a:pPr>
            <a:r>
              <a:rPr lang="en-US" sz="2400" b="1" dirty="0">
                <a:solidFill>
                  <a:schemeClr val="tx2"/>
                </a:solidFill>
                <a:latin typeface="Arial (Body)"/>
                <a:ea typeface="ＭＳ Ｐゴシック" charset="0"/>
              </a:rPr>
              <a:t>8.5</a:t>
            </a:r>
            <a:r>
              <a:rPr lang="en-US" sz="2400" dirty="0">
                <a:solidFill>
                  <a:srgbClr val="000000"/>
                </a:solidFill>
                <a:latin typeface="Arial (Body)"/>
                <a:ea typeface="ＭＳ Ｐゴシック" charset="0"/>
              </a:rPr>
              <a:t> Securing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2400" dirty="0">
                <a:solidFill>
                  <a:srgbClr val="000000"/>
                </a:solidFill>
                <a:latin typeface="Arial (Body)"/>
                <a:ea typeface="ＭＳ Ｐゴシック" charset="0"/>
              </a:rPr>
              <a:t> connections: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L</a:t>
            </a:r>
            <a:endParaRPr lang="en-US" sz="2400" dirty="0">
              <a:solidFill>
                <a:srgbClr val="000000"/>
              </a:solidFill>
              <a:latin typeface="Arial (Body)"/>
              <a:ea typeface="ＭＳ Ｐゴシック" charset="0"/>
            </a:endParaRPr>
          </a:p>
          <a:p>
            <a:pPr marL="0" lvl="0" indent="0" eaLnBrk="0" fontAlgn="base" hangingPunct="0">
              <a:spcAft>
                <a:spcPct val="0"/>
              </a:spcAft>
              <a:buNone/>
            </a:pPr>
            <a:r>
              <a:rPr lang="en-US" sz="2400" b="1" dirty="0" smtClean="0">
                <a:solidFill>
                  <a:schemeClr val="tx2"/>
                </a:solidFill>
                <a:latin typeface="Arial (Body)"/>
                <a:ea typeface="ＭＳ Ｐゴシック" charset="0"/>
              </a:rPr>
              <a:t>8.6</a:t>
            </a:r>
            <a:r>
              <a:rPr lang="en-US" sz="2400" dirty="0" smtClean="0">
                <a:solidFill>
                  <a:srgbClr val="000000"/>
                </a:solidFill>
                <a:latin typeface="Arial (Body)"/>
                <a:ea typeface="ＭＳ Ｐゴシック" charset="0"/>
              </a:rPr>
              <a:t> </a:t>
            </a:r>
            <a:r>
              <a:rPr lang="en-US" sz="2400" b="1" dirty="0">
                <a:solidFill>
                  <a:srgbClr val="000000"/>
                </a:solidFill>
                <a:latin typeface="Arial (Body)"/>
                <a:ea typeface="ＭＳ Ｐゴシック" charset="0"/>
              </a:rPr>
              <a:t>Network layer security: IPsec</a:t>
            </a:r>
          </a:p>
          <a:p>
            <a:pPr marL="0" lvl="0" indent="0" eaLnBrk="0" fontAlgn="base" hangingPunct="0">
              <a:spcAft>
                <a:spcPct val="0"/>
              </a:spcAft>
              <a:buNone/>
            </a:pPr>
            <a:r>
              <a:rPr lang="en-US" sz="2400" b="1" dirty="0">
                <a:solidFill>
                  <a:schemeClr val="tx2"/>
                </a:solidFill>
                <a:latin typeface="Arial (Body)"/>
                <a:ea typeface="ＭＳ Ｐゴシック" charset="0"/>
              </a:rPr>
              <a:t>8.7</a:t>
            </a:r>
            <a:r>
              <a:rPr lang="en-US" sz="2400" dirty="0">
                <a:solidFill>
                  <a:srgbClr val="000000"/>
                </a:solidFill>
                <a:latin typeface="Arial (Body)"/>
                <a:ea typeface="ＭＳ Ｐゴシック" charset="0"/>
              </a:rPr>
              <a:t> Securing wireless LANs</a:t>
            </a:r>
          </a:p>
          <a:p>
            <a:pPr marL="0" lvl="0" indent="0" eaLnBrk="0" fontAlgn="base" hangingPunct="0">
              <a:spcAft>
                <a:spcPct val="0"/>
              </a:spcAft>
              <a:buNone/>
            </a:pPr>
            <a:r>
              <a:rPr lang="en-US" sz="2400" b="1" dirty="0">
                <a:solidFill>
                  <a:schemeClr val="tx2"/>
                </a:solidFill>
                <a:latin typeface="Arial (Body)"/>
                <a:ea typeface="ＭＳ Ｐゴシック" charset="0"/>
              </a:rPr>
              <a:t>8.8</a:t>
            </a:r>
            <a:r>
              <a:rPr lang="en-US" sz="2400" b="1"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Operational security: firewalls and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397295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What is Network-Layer Confidentiality ?</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between two network entities:</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sending entity encrypts datagram payload, payload could be:</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or U</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segment</a:t>
            </a:r>
            <a:r>
              <a:rPr lang="en-US" sz="2400" dirty="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a:t>
            </a:r>
            <a:r>
              <a:rPr lang="en-US" sz="2400" dirty="0">
                <a:solidFill>
                  <a:srgbClr val="000000"/>
                </a:solidFill>
                <a:latin typeface="Arial (Body)"/>
                <a:ea typeface="ＭＳ Ｐゴシック" charset="0"/>
              </a:rPr>
              <a:t>message, </a:t>
            </a:r>
            <a:r>
              <a:rPr lang="en-US" sz="2400" dirty="0" smtClean="0">
                <a:solidFill>
                  <a:srgbClr val="000000"/>
                </a:solidFill>
                <a:latin typeface="Arial (Body)"/>
                <a:ea typeface="ＭＳ Ｐゴシック" charset="0"/>
              </a:rPr>
              <a:t>O</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F </a:t>
            </a:r>
            <a:r>
              <a:rPr lang="en-US" sz="2400" dirty="0">
                <a:solidFill>
                  <a:srgbClr val="000000"/>
                </a:solidFill>
                <a:latin typeface="Arial (Body)"/>
                <a:ea typeface="ＭＳ Ｐゴシック" charset="0"/>
              </a:rPr>
              <a:t>message ….</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all data sent from one entity to other would be hidden:</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web pages, e-mail, P2P file transfers,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Y</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N </a:t>
            </a:r>
            <a:r>
              <a:rPr lang="en-US" sz="2400" dirty="0">
                <a:solidFill>
                  <a:srgbClr val="000000"/>
                </a:solidFill>
                <a:latin typeface="Arial (Body)"/>
                <a:ea typeface="ＭＳ Ｐゴシック" charset="0"/>
              </a:rPr>
              <a:t>packets …</a:t>
            </a:r>
          </a:p>
          <a:p>
            <a:pPr marL="255651" lvl="0" indent="-255651" eaLnBrk="0" fontAlgn="base" hangingPunct="0">
              <a:spcAft>
                <a:spcPct val="0"/>
              </a:spcAft>
              <a:buFont typeface="Arial" panose="020B0604020202020204" pitchFamily="34" charset="0"/>
              <a:buChar char="•"/>
            </a:pPr>
            <a:r>
              <a:rPr lang="en-US" altLang="ja-JP" sz="2400" dirty="0" smtClean="0">
                <a:solidFill>
                  <a:srgbClr val="000000"/>
                </a:solidFill>
                <a:latin typeface="Arial (Body)"/>
                <a:ea typeface="ＭＳ Ｐゴシック" charset="0"/>
              </a:rPr>
              <a:t>“blanket coverage”</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26264191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Virtual Private Networks (V</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Ns)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motivation:</a:t>
            </a:r>
          </a:p>
          <a:p>
            <a:pPr eaLnBrk="0" fontAlgn="base" hangingPunct="0">
              <a:spcAft>
                <a:spcPct val="0"/>
              </a:spcAft>
            </a:pPr>
            <a:r>
              <a:rPr lang="en-US" sz="2400" dirty="0" smtClean="0">
                <a:solidFill>
                  <a:srgbClr val="000000"/>
                </a:solidFill>
                <a:latin typeface="Arial (Body)"/>
                <a:ea typeface="ＭＳ Ｐゴシック" charset="0"/>
              </a:rPr>
              <a:t>institutions often want private networks for security.</a:t>
            </a:r>
          </a:p>
          <a:p>
            <a:pPr marL="741600" lvl="2" indent="-284400" eaLnBrk="0" fontAlgn="base" hangingPunct="0">
              <a:spcAft>
                <a:spcPct val="0"/>
              </a:spcAft>
              <a:buFontTx/>
              <a:buChar char="–"/>
            </a:pPr>
            <a:r>
              <a:rPr lang="en-US" sz="2400" dirty="0" smtClean="0">
                <a:solidFill>
                  <a:srgbClr val="000000"/>
                </a:solidFill>
                <a:latin typeface="Arial (Body)"/>
                <a:ea typeface="ＭＳ Ｐゴシック" charset="0"/>
              </a:rPr>
              <a:t>costly: separate routers, links, 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N</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infrastructure.</a:t>
            </a:r>
          </a:p>
          <a:p>
            <a:pPr lvl="0" eaLnBrk="0" fontAlgn="base" hangingPunct="0">
              <a:spcAft>
                <a:spcPct val="0"/>
              </a:spcAft>
              <a:buFont typeface="Arial" panose="020B0604020202020204" pitchFamily="34" charset="0"/>
              <a:buChar char="•"/>
            </a:pPr>
            <a:r>
              <a:rPr lang="en-US" altLang="zh-CN" sz="2400" dirty="0" smtClean="0">
                <a:solidFill>
                  <a:srgbClr val="000000"/>
                </a:solidFill>
                <a:latin typeface="Arial (Body)"/>
                <a:ea typeface="SimSun" charset="0"/>
                <a:cs typeface="SimSun" charset="0"/>
              </a:rPr>
              <a:t>V</a:t>
            </a:r>
            <a:r>
              <a:rPr lang="en-US" altLang="zh-CN" sz="100" dirty="0" smtClean="0">
                <a:solidFill>
                  <a:srgbClr val="000000"/>
                </a:solidFill>
                <a:latin typeface="Arial (Body)"/>
                <a:ea typeface="SimSun" charset="0"/>
                <a:cs typeface="SimSun" charset="0"/>
              </a:rPr>
              <a:t> </a:t>
            </a:r>
            <a:r>
              <a:rPr lang="en-US" altLang="zh-CN" sz="2400" dirty="0" smtClean="0">
                <a:solidFill>
                  <a:srgbClr val="000000"/>
                </a:solidFill>
                <a:latin typeface="Arial (Body)"/>
                <a:ea typeface="SimSun" charset="0"/>
                <a:cs typeface="SimSun" charset="0"/>
              </a:rPr>
              <a:t>P</a:t>
            </a:r>
            <a:r>
              <a:rPr lang="en-US" altLang="zh-CN" sz="100" dirty="0" smtClean="0">
                <a:solidFill>
                  <a:srgbClr val="000000"/>
                </a:solidFill>
                <a:latin typeface="Arial (Body)"/>
                <a:ea typeface="SimSun" charset="0"/>
                <a:cs typeface="SimSun" charset="0"/>
              </a:rPr>
              <a:t> </a:t>
            </a:r>
            <a:r>
              <a:rPr lang="en-US" altLang="zh-CN" sz="2400" dirty="0" smtClean="0">
                <a:solidFill>
                  <a:srgbClr val="000000"/>
                </a:solidFill>
                <a:latin typeface="Arial (Body)"/>
                <a:ea typeface="SimSun" charset="0"/>
                <a:cs typeface="SimSun" charset="0"/>
              </a:rPr>
              <a:t>N: institution’s inter-office traffic is sent over public Internet instead</a:t>
            </a:r>
          </a:p>
          <a:p>
            <a:pPr marL="741600" lvl="1" indent="-284400"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encrypted </a:t>
            </a:r>
            <a:r>
              <a:rPr lang="en-US" sz="2400" dirty="0">
                <a:solidFill>
                  <a:srgbClr val="000000"/>
                </a:solidFill>
                <a:latin typeface="Arial (Body)"/>
                <a:ea typeface="ＭＳ Ｐゴシック" charset="0"/>
              </a:rPr>
              <a:t>before entering public Internet</a:t>
            </a:r>
          </a:p>
          <a:p>
            <a:pPr marL="741600" lvl="1" indent="-284400"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logically separate from other traffic</a:t>
            </a:r>
          </a:p>
        </p:txBody>
      </p:sp>
    </p:spTree>
    <p:extLst>
      <p:ext uri="{BB962C8B-B14F-4D97-AF65-F5344CB8AC3E}">
        <p14:creationId xmlns:p14="http://schemas.microsoft.com/office/powerpoint/2010/main" val="640824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29"/>
            <a:ext cx="8229600" cy="1066799"/>
          </a:xfrm>
        </p:spPr>
        <p:txBody>
          <a:bodyPr anchor="b"/>
          <a:lstStyle/>
          <a:p>
            <a:pPr lvl="0" eaLnBrk="0" fontAlgn="base" hangingPunct="0">
              <a:spcBef>
                <a:spcPct val="0"/>
              </a:spcBef>
              <a:spcAft>
                <a:spcPct val="0"/>
              </a:spcAft>
              <a:buClrTx/>
            </a:pPr>
            <a:r>
              <a:rPr lang="en-US" dirty="0">
                <a:latin typeface="Times New Roman" panose="02020603050405020304" pitchFamily="18" charset="0"/>
                <a:ea typeface="ＭＳ Ｐゴシック" charset="0"/>
              </a:rPr>
              <a:t>Virtual Private Networks (V</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P</a:t>
            </a:r>
            <a:r>
              <a:rPr lang="en-US" sz="100" dirty="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Ns) </a:t>
            </a:r>
            <a:r>
              <a:rPr lang="en-US" sz="2000" b="0" dirty="0" smtClean="0">
                <a:latin typeface="Times New Roman" panose="02020603050405020304" pitchFamily="18" charset="0"/>
                <a:ea typeface="ＭＳ Ｐゴシック" charset="0"/>
              </a:rPr>
              <a:t>(2 </a:t>
            </a:r>
            <a:r>
              <a:rPr lang="en-US" sz="2000" b="0" dirty="0">
                <a:latin typeface="Times New Roman" panose="02020603050405020304" pitchFamily="18" charset="0"/>
                <a:ea typeface="ＭＳ Ｐゴシック" charset="0"/>
              </a:rPr>
              <a:t>of 2)</a:t>
            </a:r>
            <a:endParaRPr lang="en-US" sz="2000" b="0" kern="1200" dirty="0">
              <a:latin typeface="Times New Roman" panose="02020603050405020304" pitchFamily="18" charset="0"/>
              <a:ea typeface="ＭＳ Ｐゴシック" charset="0"/>
            </a:endParaRPr>
          </a:p>
        </p:txBody>
      </p:sp>
      <p:pic>
        <p:nvPicPr>
          <p:cNvPr id="5" name="Picture 4" descr="Public internet wires to 3 different devices. Each wire has a bar with parts. Wire 1. Bar, 3 parts. 1, I P header. 2, I P s e c header. 3, Secure payload. Wires to router with I P v 4 and I P sec. This router has 3 wires to headquarters. 1, server. A bar on this wire has 2 parts. I P header and payload. 2 and 3, P C. Wire 2. Bar, 3 parts. 1, I P header. 2, I P sec header. 3, Secure payload. Wires to router with I P 4 and I P sec. This router has 2 wires to branch office. 1, server. 2, P C. This wire has a bar with 2 parts, I P header and payload. Wire 3. Bar, 3 parts. 1, I P header. 2, I P sec header. 3, secure payload. Wires to salesperson in hotel, laptop with I P sec."/>
          <p:cNvPicPr>
            <a:picLocks noChangeAspect="1"/>
          </p:cNvPicPr>
          <p:nvPr/>
        </p:nvPicPr>
        <p:blipFill>
          <a:blip r:embed="rId2"/>
          <a:stretch>
            <a:fillRect/>
          </a:stretch>
        </p:blipFill>
        <p:spPr>
          <a:xfrm>
            <a:off x="1042149" y="1637301"/>
            <a:ext cx="7059702" cy="4575537"/>
          </a:xfrm>
          <a:prstGeom prst="rect">
            <a:avLst/>
          </a:prstGeom>
        </p:spPr>
      </p:pic>
    </p:spTree>
    <p:extLst>
      <p:ext uri="{BB962C8B-B14F-4D97-AF65-F5344CB8AC3E}">
        <p14:creationId xmlns:p14="http://schemas.microsoft.com/office/powerpoint/2010/main" val="1852779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Psec Services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data integrity</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origin authentication</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replay attack prevention</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confidentiality</a:t>
            </a:r>
            <a:endParaRPr lang="en-US" sz="24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two </a:t>
            </a:r>
            <a:r>
              <a:rPr lang="en-US" sz="2400" dirty="0">
                <a:solidFill>
                  <a:srgbClr val="000000"/>
                </a:solidFill>
                <a:latin typeface="Arial (Body)"/>
                <a:ea typeface="ＭＳ Ｐゴシック" charset="0"/>
              </a:rPr>
              <a:t>protocols providing different service models:</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8686021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Psec </a:t>
            </a:r>
            <a:r>
              <a:rPr lang="en-US" dirty="0">
                <a:latin typeface="Times New Roman" panose="02020603050405020304" pitchFamily="18" charset="0"/>
                <a:cs typeface="Times New Roman" panose="02020603050405020304" pitchFamily="18" charset="0"/>
              </a:rPr>
              <a:t>Transport </a:t>
            </a:r>
            <a:r>
              <a:rPr lang="en-US" dirty="0" smtClean="0">
                <a:latin typeface="Times New Roman" panose="02020603050405020304" pitchFamily="18" charset="0"/>
                <a:cs typeface="Times New Roman" panose="02020603050405020304" pitchFamily="18" charset="0"/>
              </a:rPr>
              <a:t>Mode</a:t>
            </a:r>
            <a:endParaRPr lang="en-US" sz="2000" dirty="0">
              <a:latin typeface="Times New Roman" panose="02020603050405020304" pitchFamily="18" charset="0"/>
              <a:cs typeface="Times New Roman" panose="02020603050405020304" pitchFamily="18" charset="0"/>
            </a:endParaRPr>
          </a:p>
        </p:txBody>
      </p:sp>
      <p:pic>
        <p:nvPicPr>
          <p:cNvPr id="4" name="Picture 3" descr="An internet group has 2 routers. They both link to 1 P C each, I P sec."/>
          <p:cNvPicPr>
            <a:picLocks noChangeAspect="1"/>
          </p:cNvPicPr>
          <p:nvPr/>
        </p:nvPicPr>
        <p:blipFill>
          <a:blip r:embed="rId2"/>
          <a:stretch>
            <a:fillRect/>
          </a:stretch>
        </p:blipFill>
        <p:spPr>
          <a:xfrm>
            <a:off x="1081737" y="1973937"/>
            <a:ext cx="6980525" cy="2377646"/>
          </a:xfrm>
          <a:prstGeom prst="rect">
            <a:avLst/>
          </a:prstGeom>
        </p:spPr>
      </p:pic>
      <p:sp>
        <p:nvSpPr>
          <p:cNvPr id="3" name="Text Placeholder 2"/>
          <p:cNvSpPr>
            <a:spLocks noGrp="1"/>
          </p:cNvSpPr>
          <p:nvPr>
            <p:ph type="body" idx="1"/>
          </p:nvPr>
        </p:nvSpPr>
        <p:spPr>
          <a:xfrm>
            <a:off x="457200" y="5012871"/>
            <a:ext cx="8229600" cy="1113292"/>
          </a:xfrm>
        </p:spPr>
        <p:txBody>
          <a:bodyPr/>
          <a:lstStyle/>
          <a:p>
            <a:r>
              <a:rPr lang="en-US" sz="2400" dirty="0" smtClean="0">
                <a:latin typeface="+mn-lt"/>
              </a:rPr>
              <a:t>I</a:t>
            </a:r>
            <a:r>
              <a:rPr lang="en-US" sz="100" dirty="0" smtClean="0">
                <a:latin typeface="+mn-lt"/>
              </a:rPr>
              <a:t> </a:t>
            </a:r>
            <a:r>
              <a:rPr lang="en-US" sz="2400" dirty="0" smtClean="0">
                <a:latin typeface="+mn-lt"/>
              </a:rPr>
              <a:t>Psec </a:t>
            </a:r>
            <a:r>
              <a:rPr lang="en-US" sz="2400" dirty="0">
                <a:latin typeface="+mn-lt"/>
              </a:rPr>
              <a:t>datagram emitted and received by end-system</a:t>
            </a:r>
          </a:p>
          <a:p>
            <a:r>
              <a:rPr lang="en-US" sz="2400" dirty="0">
                <a:latin typeface="+mn-lt"/>
              </a:rPr>
              <a:t>protects upper level </a:t>
            </a:r>
            <a:r>
              <a:rPr lang="en-US" sz="2400" dirty="0" smtClean="0">
                <a:latin typeface="+mn-lt"/>
              </a:rPr>
              <a:t>protocols</a:t>
            </a:r>
            <a:endParaRPr lang="en-US" sz="2400" dirty="0">
              <a:latin typeface="+mn-lt"/>
            </a:endParaRPr>
          </a:p>
        </p:txBody>
      </p:sp>
    </p:spTree>
    <p:extLst>
      <p:ext uri="{BB962C8B-B14F-4D97-AF65-F5344CB8AC3E}">
        <p14:creationId xmlns:p14="http://schemas.microsoft.com/office/powerpoint/2010/main" val="4172591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Psec </a:t>
            </a:r>
            <a:r>
              <a:rPr lang="en-US" dirty="0">
                <a:latin typeface="Times New Roman" panose="02020603050405020304" pitchFamily="18" charset="0"/>
                <a:cs typeface="Times New Roman" panose="02020603050405020304" pitchFamily="18" charset="0"/>
              </a:rPr>
              <a:t>– Transport </a:t>
            </a:r>
            <a:r>
              <a:rPr lang="en-US" dirty="0" smtClean="0">
                <a:latin typeface="Times New Roman" panose="02020603050405020304" pitchFamily="18" charset="0"/>
                <a:cs typeface="Times New Roman" panose="02020603050405020304" pitchFamily="18" charset="0"/>
              </a:rPr>
              <a:t>Mode</a:t>
            </a:r>
            <a:endParaRPr lang="en-US" sz="2000" b="0" dirty="0">
              <a:latin typeface="Times New Roman" panose="02020603050405020304" pitchFamily="18" charset="0"/>
              <a:cs typeface="Times New Roman" panose="02020603050405020304" pitchFamily="18" charset="0"/>
            </a:endParaRPr>
          </a:p>
        </p:txBody>
      </p:sp>
      <p:pic>
        <p:nvPicPr>
          <p:cNvPr id="6" name="Picture 5" descr="An internet group has 2 routers, I P sec. They both link to 1 P C each."/>
          <p:cNvPicPr>
            <a:picLocks noChangeAspect="1"/>
          </p:cNvPicPr>
          <p:nvPr/>
        </p:nvPicPr>
        <p:blipFill>
          <a:blip r:embed="rId2"/>
          <a:stretch>
            <a:fillRect/>
          </a:stretch>
        </p:blipFill>
        <p:spPr>
          <a:xfrm>
            <a:off x="614616" y="1781717"/>
            <a:ext cx="3834920" cy="2019048"/>
          </a:xfrm>
          <a:prstGeom prst="rect">
            <a:avLst/>
          </a:prstGeom>
        </p:spPr>
      </p:pic>
      <p:sp>
        <p:nvSpPr>
          <p:cNvPr id="4" name="Text Placeholder 3"/>
          <p:cNvSpPr>
            <a:spLocks noGrp="1"/>
          </p:cNvSpPr>
          <p:nvPr>
            <p:ph type="body" idx="1"/>
          </p:nvPr>
        </p:nvSpPr>
        <p:spPr>
          <a:xfrm>
            <a:off x="604157" y="3962400"/>
            <a:ext cx="3559629" cy="821872"/>
          </a:xfrm>
        </p:spPr>
        <p:txBody>
          <a:bodyPr/>
          <a:lstStyle/>
          <a:p>
            <a:r>
              <a:rPr lang="en-US" sz="2400" dirty="0">
                <a:latin typeface="+mn-lt"/>
              </a:rPr>
              <a:t>edge routers </a:t>
            </a:r>
            <a:r>
              <a:rPr lang="en-US" sz="2400" dirty="0" smtClean="0">
                <a:latin typeface="+mn-lt"/>
              </a:rPr>
              <a:t>IPsec-aware</a:t>
            </a:r>
            <a:endParaRPr lang="en-US" sz="2400" dirty="0">
              <a:latin typeface="+mn-lt"/>
            </a:endParaRPr>
          </a:p>
        </p:txBody>
      </p:sp>
      <p:pic>
        <p:nvPicPr>
          <p:cNvPr id="7" name="Picture 6" descr="An internet group has 2 routers. They both link to 1 P C each, I P sec."/>
          <p:cNvPicPr>
            <a:picLocks noChangeAspect="1"/>
          </p:cNvPicPr>
          <p:nvPr/>
        </p:nvPicPr>
        <p:blipFill>
          <a:blip r:embed="rId3"/>
          <a:stretch>
            <a:fillRect/>
          </a:stretch>
        </p:blipFill>
        <p:spPr>
          <a:xfrm>
            <a:off x="5228323" y="1771622"/>
            <a:ext cx="3475683" cy="2039238"/>
          </a:xfrm>
          <a:prstGeom prst="rect">
            <a:avLst/>
          </a:prstGeom>
        </p:spPr>
      </p:pic>
      <p:sp>
        <p:nvSpPr>
          <p:cNvPr id="5" name="Text Placeholder 4"/>
          <p:cNvSpPr>
            <a:spLocks noGrp="1"/>
          </p:cNvSpPr>
          <p:nvPr>
            <p:ph type="body" idx="2"/>
          </p:nvPr>
        </p:nvSpPr>
        <p:spPr>
          <a:xfrm>
            <a:off x="5502728" y="3962401"/>
            <a:ext cx="3184071" cy="495300"/>
          </a:xfrm>
        </p:spPr>
        <p:txBody>
          <a:bodyPr/>
          <a:lstStyle/>
          <a:p>
            <a:r>
              <a:rPr lang="en-US" sz="2400" dirty="0">
                <a:latin typeface="+mn-lt"/>
              </a:rPr>
              <a:t>hosts </a:t>
            </a:r>
            <a:r>
              <a:rPr lang="en-US" sz="2400" dirty="0" smtClean="0">
                <a:latin typeface="+mn-lt"/>
              </a:rPr>
              <a:t>IPsec-aware</a:t>
            </a:r>
            <a:endParaRPr lang="en-US" sz="2400" dirty="0">
              <a:latin typeface="+mn-lt"/>
            </a:endParaRPr>
          </a:p>
        </p:txBody>
      </p:sp>
    </p:spTree>
    <p:extLst>
      <p:ext uri="{BB962C8B-B14F-4D97-AF65-F5344CB8AC3E}">
        <p14:creationId xmlns:p14="http://schemas.microsoft.com/office/powerpoint/2010/main" val="14876393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Two 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Psec Protocols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Authentication Header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 </a:t>
            </a:r>
            <a:r>
              <a:rPr lang="en-US" sz="2400" dirty="0">
                <a:solidFill>
                  <a:srgbClr val="000000"/>
                </a:solidFill>
                <a:latin typeface="Arial (Body)"/>
                <a:ea typeface="ＭＳ Ｐゴシック" charset="0"/>
              </a:rPr>
              <a:t>protocol</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provides source authentication &amp; data integrity but </a:t>
            </a:r>
            <a:r>
              <a:rPr lang="en-US" sz="2400" b="1" dirty="0">
                <a:solidFill>
                  <a:srgbClr val="000000"/>
                </a:solidFill>
                <a:latin typeface="Arial (Body)"/>
                <a:ea typeface="ＭＳ Ｐゴシック" charset="0"/>
              </a:rPr>
              <a:t>not </a:t>
            </a:r>
            <a:r>
              <a:rPr lang="en-US" sz="2400" dirty="0">
                <a:solidFill>
                  <a:srgbClr val="000000"/>
                </a:solidFill>
                <a:latin typeface="Arial (Body)"/>
                <a:ea typeface="ＭＳ Ｐゴシック" charset="0"/>
              </a:rPr>
              <a:t>confidentiality</a:t>
            </a:r>
            <a:endParaRPr lang="en-US" sz="2400" i="1"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Encapsulation Security Protocol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provides source authentication, data integrity, </a:t>
            </a:r>
            <a:r>
              <a:rPr lang="en-US" sz="2400" b="1" dirty="0">
                <a:solidFill>
                  <a:srgbClr val="000000"/>
                </a:solidFill>
                <a:latin typeface="Arial (Body)"/>
                <a:ea typeface="ＭＳ Ｐゴシック" charset="0"/>
              </a:rPr>
              <a:t>and confidentiality</a:t>
            </a: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more widely used than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H</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76296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Language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Cryptography</a:t>
            </a:r>
            <a:endParaRPr lang="en-US" dirty="0">
              <a:latin typeface="Times New Roman" panose="02020603050405020304" pitchFamily="18" charset="0"/>
              <a:cs typeface="Times New Roman" panose="02020603050405020304" pitchFamily="18" charset="0"/>
            </a:endParaRPr>
          </a:p>
        </p:txBody>
      </p:sp>
      <p:pic>
        <p:nvPicPr>
          <p:cNvPr id="5" name="Picture 4" descr="A diagram connects 3 people, Alice, Bob, and Trudy. Alice uses an encryption algorithm and a K sub A encryption key to send encrypted plain text to Bob. Bob’s encryption algorithm uses a decryption key, K sub B, to translate cipher text to plain text. Trudy, the intruder, received the cipher text."/>
          <p:cNvPicPr>
            <a:picLocks noChangeAspect="1"/>
          </p:cNvPicPr>
          <p:nvPr/>
        </p:nvPicPr>
        <p:blipFill>
          <a:blip r:embed="rId3"/>
          <a:stretch>
            <a:fillRect/>
          </a:stretch>
        </p:blipFill>
        <p:spPr>
          <a:xfrm>
            <a:off x="1264174" y="1508048"/>
            <a:ext cx="6615652" cy="2803240"/>
          </a:xfrm>
          <a:prstGeom prst="rect">
            <a:avLst/>
          </a:prstGeom>
        </p:spPr>
      </p:pic>
      <p:sp>
        <p:nvSpPr>
          <p:cNvPr id="3" name="Text Placeholder 2"/>
          <p:cNvSpPr>
            <a:spLocks noGrp="1"/>
          </p:cNvSpPr>
          <p:nvPr>
            <p:ph idx="1"/>
          </p:nvPr>
        </p:nvSpPr>
        <p:spPr>
          <a:xfrm>
            <a:off x="457200" y="4464164"/>
            <a:ext cx="3174521" cy="525600"/>
          </a:xfrm>
        </p:spPr>
        <p:txBody>
          <a:bodyPr/>
          <a:lstStyle/>
          <a:p>
            <a:pPr>
              <a:buFont typeface="Wingdings" charset="0"/>
              <a:buNone/>
            </a:pPr>
            <a:r>
              <a:rPr lang="en-US" sz="2400" b="1" dirty="0">
                <a:solidFill>
                  <a:schemeClr val="tx1"/>
                </a:solidFill>
                <a:latin typeface="+mn-lt"/>
              </a:rPr>
              <a:t>m</a:t>
            </a:r>
            <a:r>
              <a:rPr lang="en-US" sz="2400" dirty="0">
                <a:solidFill>
                  <a:srgbClr val="FF0000"/>
                </a:solidFill>
                <a:latin typeface="+mn-lt"/>
              </a:rPr>
              <a:t> </a:t>
            </a:r>
            <a:r>
              <a:rPr lang="en-US" sz="2400" dirty="0">
                <a:latin typeface="+mn-lt"/>
              </a:rPr>
              <a:t>plaintext </a:t>
            </a:r>
            <a:r>
              <a:rPr lang="en-US" sz="2400" dirty="0" smtClean="0">
                <a:latin typeface="+mn-lt"/>
              </a:rPr>
              <a:t>message</a:t>
            </a:r>
            <a:endParaRPr lang="en-US" sz="2400" dirty="0">
              <a:latin typeface="+mn-lt"/>
            </a:endParaRPr>
          </a:p>
        </p:txBody>
      </p:sp>
      <p:graphicFrame>
        <p:nvGraphicFramePr>
          <p:cNvPr id="15" name="Object 14" descr="K sub A left parenthesis m right parenthesis"/>
          <p:cNvGraphicFramePr>
            <a:graphicFrameLocks noChangeAspect="1"/>
          </p:cNvGraphicFramePr>
          <p:nvPr>
            <p:extLst>
              <p:ext uri="{D42A27DB-BD31-4B8C-83A1-F6EECF244321}">
                <p14:modId xmlns:p14="http://schemas.microsoft.com/office/powerpoint/2010/main" val="3387794345"/>
              </p:ext>
            </p:extLst>
          </p:nvPr>
        </p:nvGraphicFramePr>
        <p:xfrm>
          <a:off x="589880" y="5046389"/>
          <a:ext cx="963612" cy="481013"/>
        </p:xfrm>
        <a:graphic>
          <a:graphicData uri="http://schemas.openxmlformats.org/presentationml/2006/ole">
            <mc:AlternateContent xmlns:mc="http://schemas.openxmlformats.org/markup-compatibility/2006">
              <mc:Choice xmlns:v="urn:schemas-microsoft-com:vml" Requires="v">
                <p:oleObj spid="_x0000_s44034" name="Equation" r:id="rId4" imgW="507960" imgH="253800" progId="Equation.DSMT4">
                  <p:embed/>
                </p:oleObj>
              </mc:Choice>
              <mc:Fallback>
                <p:oleObj name="Equation" r:id="rId4" imgW="507960" imgH="253800" progId="Equation.DSMT4">
                  <p:embed/>
                  <p:pic>
                    <p:nvPicPr>
                      <p:cNvPr id="12" name="Object 11"/>
                      <p:cNvPicPr/>
                      <p:nvPr/>
                    </p:nvPicPr>
                    <p:blipFill>
                      <a:blip r:embed="rId5"/>
                      <a:stretch>
                        <a:fillRect/>
                      </a:stretch>
                    </p:blipFill>
                    <p:spPr>
                      <a:xfrm>
                        <a:off x="589880" y="5046389"/>
                        <a:ext cx="963612" cy="481013"/>
                      </a:xfrm>
                      <a:prstGeom prst="rect">
                        <a:avLst/>
                      </a:prstGeom>
                    </p:spPr>
                  </p:pic>
                </p:oleObj>
              </mc:Fallback>
            </mc:AlternateContent>
          </a:graphicData>
        </a:graphic>
      </p:graphicFrame>
      <p:sp>
        <p:nvSpPr>
          <p:cNvPr id="7" name="Content Placeholder 6"/>
          <p:cNvSpPr>
            <a:spLocks noGrp="1"/>
          </p:cNvSpPr>
          <p:nvPr>
            <p:ph idx="13"/>
          </p:nvPr>
        </p:nvSpPr>
        <p:spPr>
          <a:xfrm>
            <a:off x="1510362" y="4991033"/>
            <a:ext cx="4226206" cy="539970"/>
          </a:xfrm>
        </p:spPr>
        <p:txBody>
          <a:bodyPr/>
          <a:lstStyle/>
          <a:p>
            <a:pPr marL="0" lvl="0" indent="0">
              <a:buNone/>
            </a:pPr>
            <a:r>
              <a:rPr lang="en-US" sz="2400" dirty="0" smtClean="0">
                <a:solidFill>
                  <a:srgbClr val="000000"/>
                </a:solidFill>
              </a:rPr>
              <a:t>ciphertext, encrypted with key</a:t>
            </a:r>
          </a:p>
        </p:txBody>
      </p:sp>
      <p:graphicFrame>
        <p:nvGraphicFramePr>
          <p:cNvPr id="12" name="Object 11" descr="K sub A"/>
          <p:cNvGraphicFramePr>
            <a:graphicFrameLocks noChangeAspect="1"/>
          </p:cNvGraphicFramePr>
          <p:nvPr>
            <p:extLst>
              <p:ext uri="{D42A27DB-BD31-4B8C-83A1-F6EECF244321}">
                <p14:modId xmlns:p14="http://schemas.microsoft.com/office/powerpoint/2010/main" val="3201713993"/>
              </p:ext>
            </p:extLst>
          </p:nvPr>
        </p:nvGraphicFramePr>
        <p:xfrm>
          <a:off x="5676576" y="5106720"/>
          <a:ext cx="409575" cy="433388"/>
        </p:xfrm>
        <a:graphic>
          <a:graphicData uri="http://schemas.openxmlformats.org/presentationml/2006/ole">
            <mc:AlternateContent xmlns:mc="http://schemas.openxmlformats.org/markup-compatibility/2006">
              <mc:Choice xmlns:v="urn:schemas-microsoft-com:vml" Requires="v">
                <p:oleObj spid="_x0000_s44035"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5676576" y="5106720"/>
                        <a:ext cx="409575" cy="433388"/>
                      </a:xfrm>
                      <a:prstGeom prst="rect">
                        <a:avLst/>
                      </a:prstGeom>
                    </p:spPr>
                  </p:pic>
                </p:oleObj>
              </mc:Fallback>
            </mc:AlternateContent>
          </a:graphicData>
        </a:graphic>
      </p:graphicFrame>
      <p:graphicFrame>
        <p:nvGraphicFramePr>
          <p:cNvPr id="18" name="Object 17" descr="m = K sub B left parenthesis K sub A left parenthesis m right parenthesis right parenthesis."/>
          <p:cNvGraphicFramePr>
            <a:graphicFrameLocks noChangeAspect="1"/>
          </p:cNvGraphicFramePr>
          <p:nvPr>
            <p:extLst>
              <p:ext uri="{D42A27DB-BD31-4B8C-83A1-F6EECF244321}">
                <p14:modId xmlns:p14="http://schemas.microsoft.com/office/powerpoint/2010/main" val="2069446718"/>
              </p:ext>
            </p:extLst>
          </p:nvPr>
        </p:nvGraphicFramePr>
        <p:xfrm>
          <a:off x="589880" y="5583238"/>
          <a:ext cx="2095500" cy="481012"/>
        </p:xfrm>
        <a:graphic>
          <a:graphicData uri="http://schemas.openxmlformats.org/presentationml/2006/ole">
            <mc:AlternateContent xmlns:mc="http://schemas.openxmlformats.org/markup-compatibility/2006">
              <mc:Choice xmlns:v="urn:schemas-microsoft-com:vml" Requires="v">
                <p:oleObj spid="_x0000_s44036" name="Equation" r:id="rId8" imgW="1104840" imgH="253800" progId="Equation.DSMT4">
                  <p:embed/>
                </p:oleObj>
              </mc:Choice>
              <mc:Fallback>
                <p:oleObj name="Equation" r:id="rId8" imgW="1104840" imgH="253800" progId="Equation.DSMT4">
                  <p:embed/>
                  <p:pic>
                    <p:nvPicPr>
                      <p:cNvPr id="15" name="Object 14"/>
                      <p:cNvPicPr/>
                      <p:nvPr/>
                    </p:nvPicPr>
                    <p:blipFill>
                      <a:blip r:embed="rId9"/>
                      <a:stretch>
                        <a:fillRect/>
                      </a:stretch>
                    </p:blipFill>
                    <p:spPr>
                      <a:xfrm>
                        <a:off x="589880" y="5583238"/>
                        <a:ext cx="2095500" cy="481012"/>
                      </a:xfrm>
                      <a:prstGeom prst="rect">
                        <a:avLst/>
                      </a:prstGeom>
                    </p:spPr>
                  </p:pic>
                </p:oleObj>
              </mc:Fallback>
            </mc:AlternateContent>
          </a:graphicData>
        </a:graphic>
      </p:graphicFrame>
    </p:spTree>
    <p:extLst>
      <p:ext uri="{BB962C8B-B14F-4D97-AF65-F5344CB8AC3E}">
        <p14:creationId xmlns:p14="http://schemas.microsoft.com/office/powerpoint/2010/main" val="3704118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Four Combinations are Possible!</a:t>
            </a:r>
            <a:endParaRPr lang="en-US" dirty="0">
              <a:latin typeface="Times New Roman" panose="02020603050405020304" pitchFamily="18" charset="0"/>
              <a:ea typeface="ＭＳ Ｐゴシック" charset="0"/>
            </a:endParaRPr>
          </a:p>
        </p:txBody>
      </p:sp>
      <p:pic>
        <p:nvPicPr>
          <p:cNvPr id="4" name="Picture 3" descr="A box has 4 equal parts in 2 rows and 2 columns. Row 1. 1, host mode with A H. 2, Host made with E S P. Row 2. 3, tunnel mode with A H. 4, tunnel mode with E S P. An arrow links text on this slide to this p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29" y="1489502"/>
            <a:ext cx="6075921" cy="3833615"/>
          </a:xfrm>
          <a:prstGeom prst="rect">
            <a:avLst/>
          </a:prstGeom>
        </p:spPr>
      </p:pic>
      <p:sp>
        <p:nvSpPr>
          <p:cNvPr id="5" name="Content Placeholder 4"/>
          <p:cNvSpPr>
            <a:spLocks noGrp="1"/>
          </p:cNvSpPr>
          <p:nvPr>
            <p:ph type="body" idx="1"/>
          </p:nvPr>
        </p:nvSpPr>
        <p:spPr>
          <a:xfrm>
            <a:off x="5372100" y="5410201"/>
            <a:ext cx="3314700" cy="933450"/>
          </a:xfrm>
        </p:spPr>
        <p:txBody>
          <a:bodyPr/>
          <a:lstStyle/>
          <a:p>
            <a:pPr marL="0" indent="0">
              <a:buNone/>
            </a:pPr>
            <a:r>
              <a:rPr lang="en-US" sz="2400" b="1" dirty="0">
                <a:latin typeface="+mn-lt"/>
                <a:cs typeface="Arial" charset="0"/>
              </a:rPr>
              <a:t>most common </a:t>
            </a:r>
            <a:r>
              <a:rPr lang="en-US" sz="2400" b="1" dirty="0" smtClean="0">
                <a:latin typeface="+mn-lt"/>
                <a:cs typeface="Arial" charset="0"/>
              </a:rPr>
              <a:t>and most important</a:t>
            </a:r>
            <a:endParaRPr lang="en-US" sz="2400" b="1" dirty="0">
              <a:latin typeface="+mn-lt"/>
              <a:cs typeface="Arial" charset="0"/>
            </a:endParaRPr>
          </a:p>
        </p:txBody>
      </p:sp>
    </p:spTree>
    <p:extLst>
      <p:ext uri="{BB962C8B-B14F-4D97-AF65-F5344CB8AC3E}">
        <p14:creationId xmlns:p14="http://schemas.microsoft.com/office/powerpoint/2010/main" val="17203523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Security Associations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before sending data, </a:t>
            </a:r>
            <a:r>
              <a:rPr lang="en-US" sz="2400" b="1" dirty="0" smtClean="0">
                <a:solidFill>
                  <a:srgbClr val="000000"/>
                </a:solidFill>
                <a:latin typeface="Arial (Body)"/>
                <a:ea typeface="ＭＳ Ｐゴシック" charset="0"/>
              </a:rPr>
              <a:t>“</a:t>
            </a:r>
            <a:r>
              <a:rPr lang="en-US" altLang="ja-JP" sz="2400" b="1" dirty="0" smtClean="0">
                <a:solidFill>
                  <a:srgbClr val="000000"/>
                </a:solidFill>
                <a:latin typeface="Arial (Body)"/>
                <a:ea typeface="ＭＳ Ｐゴシック" charset="0"/>
              </a:rPr>
              <a:t>security association (S</a:t>
            </a:r>
            <a:r>
              <a:rPr lang="en-US" altLang="ja-JP" sz="100" b="1" dirty="0" smtClean="0">
                <a:solidFill>
                  <a:srgbClr val="000000"/>
                </a:solidFill>
                <a:latin typeface="Arial (Body)"/>
                <a:ea typeface="ＭＳ Ｐゴシック" charset="0"/>
              </a:rPr>
              <a:t> </a:t>
            </a:r>
            <a:r>
              <a:rPr lang="en-US" altLang="ja-JP" sz="2400" b="1" dirty="0" smtClean="0">
                <a:solidFill>
                  <a:srgbClr val="000000"/>
                </a:solidFill>
                <a:latin typeface="Arial (Body)"/>
                <a:ea typeface="ＭＳ Ｐゴシック" charset="0"/>
              </a:rPr>
              <a:t>A)” </a:t>
            </a:r>
            <a:r>
              <a:rPr lang="en-US" altLang="ja-JP" sz="2400" dirty="0" smtClean="0">
                <a:solidFill>
                  <a:srgbClr val="000000"/>
                </a:solidFill>
                <a:latin typeface="Arial (Body)"/>
                <a:ea typeface="ＭＳ Ｐゴシック" charset="0"/>
              </a:rPr>
              <a:t>established from sending to receiving entity</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As are simplex: for only one direction</a:t>
            </a:r>
          </a:p>
          <a:p>
            <a:pPr marL="255651" lvl="0" indent="-255651"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ending</a:t>
            </a:r>
            <a:r>
              <a:rPr lang="en-US" sz="2400" dirty="0">
                <a:solidFill>
                  <a:srgbClr val="000000"/>
                </a:solidFill>
                <a:latin typeface="Arial (Body)"/>
                <a:ea typeface="ＭＳ Ｐゴシック" charset="0"/>
              </a:rPr>
              <a:t>, receiving entitles maintain </a:t>
            </a:r>
            <a:r>
              <a:rPr lang="en-US" sz="2400" b="1" dirty="0">
                <a:solidFill>
                  <a:srgbClr val="000000"/>
                </a:solidFill>
                <a:latin typeface="Arial (Body)"/>
                <a:ea typeface="ＭＳ Ｐゴシック" charset="0"/>
              </a:rPr>
              <a:t>state information </a:t>
            </a:r>
            <a:r>
              <a:rPr lang="en-US" sz="2400" dirty="0">
                <a:solidFill>
                  <a:srgbClr val="000000"/>
                </a:solidFill>
                <a:latin typeface="Arial (Body)"/>
                <a:ea typeface="ＭＳ Ｐゴシック" charset="0"/>
              </a:rPr>
              <a:t>about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a:t>
            </a:r>
            <a:endParaRPr lang="en-US" sz="24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recall: </a:t>
            </a:r>
            <a:r>
              <a:rPr lang="en-US" sz="2400" dirty="0" smtClean="0">
                <a:solidFill>
                  <a:srgbClr val="000000"/>
                </a:solidFill>
                <a:latin typeface="Arial (Body)"/>
                <a:ea typeface="ＭＳ Ｐゴシック" charset="0"/>
              </a:rPr>
              <a:t>T</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endpoints </a:t>
            </a:r>
            <a:r>
              <a:rPr lang="en-US" sz="2400" dirty="0">
                <a:solidFill>
                  <a:srgbClr val="000000"/>
                </a:solidFill>
                <a:latin typeface="Arial (Body)"/>
                <a:ea typeface="ＭＳ Ｐゴシック" charset="0"/>
              </a:rPr>
              <a:t>also maintain state info</a:t>
            </a:r>
          </a:p>
          <a:p>
            <a:pPr marL="741553" lvl="1" indent="-284353" eaLnBrk="0" fontAlgn="base" hangingPunct="0">
              <a:spcAft>
                <a:spcPct val="0"/>
              </a:spcAft>
              <a:buFont typeface="Arial" panose="020B0604020202020204" pitchFamily="34" charset="0"/>
              <a:buChar char="–"/>
            </a:pPr>
            <a:r>
              <a:rPr lang="en-US" sz="24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 is </a:t>
            </a:r>
            <a:r>
              <a:rPr lang="en-US" sz="2400" dirty="0">
                <a:solidFill>
                  <a:srgbClr val="000000"/>
                </a:solidFill>
                <a:latin typeface="Arial (Body)"/>
                <a:ea typeface="ＭＳ Ｐゴシック" charset="0"/>
              </a:rPr>
              <a:t>connectionless; IPsec is connection-oriented!</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how many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As </a:t>
            </a:r>
            <a:r>
              <a:rPr lang="en-US" sz="2400" dirty="0">
                <a:solidFill>
                  <a:srgbClr val="000000"/>
                </a:solidFill>
                <a:latin typeface="Arial (Body)"/>
                <a:ea typeface="ＭＳ Ｐゴシック" charset="0"/>
              </a:rPr>
              <a:t>in </a:t>
            </a:r>
            <a:r>
              <a:rPr lang="en-US" sz="2400" dirty="0" smtClean="0">
                <a:solidFill>
                  <a:srgbClr val="000000"/>
                </a:solidFill>
                <a:latin typeface="Arial (Body)"/>
                <a:ea typeface="ＭＳ Ｐゴシック" charset="0"/>
              </a:rPr>
              <a:t>V</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N w</a:t>
            </a:r>
            <a:r>
              <a:rPr lang="en-US" sz="2400" dirty="0">
                <a:solidFill>
                  <a:srgbClr val="000000"/>
                </a:solidFill>
                <a:latin typeface="Arial (Body)"/>
                <a:ea typeface="ＭＳ Ｐゴシック" charset="0"/>
              </a:rPr>
              <a:t>/ headquarters, branch office, and n traveling salespeople</a:t>
            </a:r>
            <a:r>
              <a:rPr lang="en-US" sz="2400" dirty="0" smtClean="0">
                <a:solidFill>
                  <a:srgbClr val="000000"/>
                </a:solidFill>
                <a:latin typeface="Arial (Body)"/>
                <a:ea typeface="ＭＳ Ｐゴシック" charset="0"/>
              </a:rPr>
              <a: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4145878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Example S</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A from R1 to R2 </a:t>
            </a:r>
            <a:r>
              <a:rPr lang="en-US" sz="2000" b="0" dirty="0" smtClean="0">
                <a:latin typeface="Times New Roman" panose="02020603050405020304" pitchFamily="18" charset="0"/>
                <a:ea typeface="ＭＳ Ｐゴシック" charset="0"/>
              </a:rPr>
              <a:t>(1 of 2)</a:t>
            </a:r>
            <a:endParaRPr lang="en-US" sz="2000" b="0" dirty="0">
              <a:latin typeface="Times New Roman" panose="02020603050405020304" pitchFamily="18" charset="0"/>
              <a:ea typeface="ＭＳ Ｐゴシック" charset="0"/>
            </a:endParaRPr>
          </a:p>
        </p:txBody>
      </p:sp>
      <p:pic>
        <p:nvPicPr>
          <p:cNvPr id="4" name="Picture 3" descr="A diagram has 3 connected parts with linked routers between parts. 1, headquarters. There is a P C, 172 period 16 period 1 forward slash 24. Router, R 1. Link to part 2, 200 period 168 period 1 period 100. Part 2, Internet. Router, R 2. Link, 193 period 68 period 2 period 23. From R 1 to R 2, an arrow spans across part 2, security association. Part 3, branch office. P C, 172 period 16 period 2 forward slash 24."/>
          <p:cNvPicPr>
            <a:picLocks noChangeAspect="1"/>
          </p:cNvPicPr>
          <p:nvPr/>
        </p:nvPicPr>
        <p:blipFill>
          <a:blip r:embed="rId2"/>
          <a:stretch>
            <a:fillRect/>
          </a:stretch>
        </p:blipFill>
        <p:spPr>
          <a:xfrm>
            <a:off x="730094" y="1483585"/>
            <a:ext cx="7683812" cy="2326929"/>
          </a:xfrm>
          <a:prstGeom prst="rect">
            <a:avLst/>
          </a:prstGeom>
        </p:spPr>
      </p:pic>
      <p:sp>
        <p:nvSpPr>
          <p:cNvPr id="3" name="Content Placeholder 2"/>
          <p:cNvSpPr>
            <a:spLocks noGrp="1"/>
          </p:cNvSpPr>
          <p:nvPr>
            <p:ph type="body" idx="1"/>
          </p:nvPr>
        </p:nvSpPr>
        <p:spPr>
          <a:xfrm>
            <a:off x="457200" y="3981450"/>
            <a:ext cx="8229600" cy="2239044"/>
          </a:xfrm>
        </p:spPr>
        <p:txBody>
          <a:bodyPr wrap="square" lIns="91425" tIns="91425" rIns="91425" bIns="91425">
            <a:spAutoFit/>
          </a:bodyPr>
          <a:lstStyle/>
          <a:p>
            <a:pPr marL="0" lvl="0" indent="0" eaLnBrk="0" fontAlgn="base" hangingPunct="0">
              <a:spcAft>
                <a:spcPct val="0"/>
              </a:spcAft>
              <a:buNone/>
            </a:pPr>
            <a:r>
              <a:rPr lang="en-US" sz="2400" b="1" dirty="0">
                <a:solidFill>
                  <a:srgbClr val="000000"/>
                </a:solidFill>
                <a:latin typeface="Arial (Body)"/>
                <a:ea typeface="ＭＳ Ｐゴシック" charset="0"/>
              </a:rPr>
              <a:t>R1 stores for </a:t>
            </a:r>
            <a:r>
              <a:rPr lang="en-US" sz="2400" b="1" dirty="0" smtClean="0">
                <a:solidFill>
                  <a:srgbClr val="000000"/>
                </a:solidFill>
                <a:latin typeface="Arial (Body)"/>
                <a:ea typeface="ＭＳ Ｐゴシック" charset="0"/>
              </a:rPr>
              <a:t>S</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A:</a:t>
            </a:r>
            <a:endParaRPr lang="en-US" sz="2400" b="1"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32-bit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 </a:t>
            </a:r>
            <a:r>
              <a:rPr lang="en-US" sz="2400" dirty="0">
                <a:solidFill>
                  <a:srgbClr val="000000"/>
                </a:solidFill>
                <a:latin typeface="Arial (Body)"/>
                <a:ea typeface="ＭＳ Ｐゴシック" charset="0"/>
              </a:rPr>
              <a:t>identifier: </a:t>
            </a:r>
            <a:r>
              <a:rPr lang="en-US" sz="2400" b="1" dirty="0">
                <a:solidFill>
                  <a:srgbClr val="000000"/>
                </a:solidFill>
                <a:latin typeface="Arial (Body)"/>
                <a:ea typeface="ＭＳ Ｐゴシック" charset="0"/>
              </a:rPr>
              <a:t>Security Parameter Index </a:t>
            </a:r>
            <a:r>
              <a:rPr lang="en-US" sz="2400" b="1" dirty="0" smtClean="0">
                <a:solidFill>
                  <a:srgbClr val="000000"/>
                </a:solidFill>
                <a:latin typeface="Arial (Body)"/>
                <a:ea typeface="ＭＳ Ｐゴシック" charset="0"/>
              </a:rPr>
              <a:t>(S</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P</a:t>
            </a:r>
            <a:r>
              <a:rPr lang="en-US" sz="100" b="1" dirty="0" smtClean="0">
                <a:solidFill>
                  <a:srgbClr val="000000"/>
                </a:solidFill>
                <a:latin typeface="Arial (Body)"/>
                <a:ea typeface="ＭＳ Ｐゴシック" charset="0"/>
              </a:rPr>
              <a:t> </a:t>
            </a:r>
            <a:r>
              <a:rPr lang="en-US" sz="2400" b="1" dirty="0" smtClean="0">
                <a:solidFill>
                  <a:srgbClr val="000000"/>
                </a:solidFill>
                <a:latin typeface="Arial (Body)"/>
                <a:ea typeface="ＭＳ Ｐゴシック" charset="0"/>
              </a:rPr>
              <a:t>I)</a:t>
            </a:r>
            <a:endParaRPr lang="en-US" sz="2400" b="1"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origin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 interface </a:t>
            </a:r>
            <a:r>
              <a:rPr lang="en-US" sz="2400" dirty="0">
                <a:solidFill>
                  <a:srgbClr val="000000"/>
                </a:solidFill>
                <a:latin typeface="Arial (Body)"/>
                <a:ea typeface="ＭＳ Ｐゴシック" charset="0"/>
              </a:rPr>
              <a:t>(200.168.1.100)</a:t>
            </a:r>
          </a:p>
          <a:p>
            <a:pPr marL="255651" lvl="0" indent="-255651" eaLnBrk="0" fontAlgn="base" hangingPunct="0">
              <a:spcAft>
                <a:spcPct val="0"/>
              </a:spcAft>
              <a:buFont typeface="Arial" panose="020B0604020202020204" pitchFamily="34" charset="0"/>
              <a:buChar char="•"/>
            </a:pPr>
            <a:r>
              <a:rPr lang="en-US" sz="2400" dirty="0">
                <a:solidFill>
                  <a:srgbClr val="000000"/>
                </a:solidFill>
                <a:latin typeface="Arial (Body)"/>
                <a:ea typeface="ＭＳ Ｐゴシック" charset="0"/>
              </a:rPr>
              <a:t>destination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 interface </a:t>
            </a:r>
            <a:r>
              <a:rPr lang="en-US" sz="2400" dirty="0">
                <a:solidFill>
                  <a:srgbClr val="000000"/>
                </a:solidFill>
                <a:latin typeface="Arial (Body)"/>
                <a:ea typeface="ＭＳ Ｐゴシック" charset="0"/>
              </a:rPr>
              <a:t>(193.68.2.23</a:t>
            </a:r>
            <a:r>
              <a:rPr lang="en-US" sz="2400" dirty="0" smtClean="0">
                <a:solidFill>
                  <a:srgbClr val="000000"/>
                </a:solidFill>
                <a:latin typeface="Arial (Body)"/>
                <a:ea typeface="ＭＳ Ｐゴシック" charset="0"/>
              </a:rPr>
              <a:t>)</a:t>
            </a:r>
            <a:endParaRPr lang="en-US" sz="2400" dirty="0">
              <a:solidFill>
                <a:srgbClr val="000000"/>
              </a:solidFill>
              <a:latin typeface="Arial (Body)"/>
              <a:ea typeface="ＭＳ Ｐゴシック" charset="0"/>
            </a:endParaRPr>
          </a:p>
        </p:txBody>
      </p:sp>
    </p:spTree>
    <p:extLst>
      <p:ext uri="{BB962C8B-B14F-4D97-AF65-F5344CB8AC3E}">
        <p14:creationId xmlns:p14="http://schemas.microsoft.com/office/powerpoint/2010/main" val="529739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Example S</a:t>
            </a:r>
            <a:r>
              <a:rPr lang="en-US" sz="100" dirty="0" smtClean="0">
                <a:latin typeface="Times New Roman" panose="02020603050405020304" pitchFamily="18" charset="0"/>
                <a:ea typeface="ＭＳ Ｐゴシック" charset="0"/>
              </a:rPr>
              <a:t> </a:t>
            </a:r>
            <a:r>
              <a:rPr lang="en-US" dirty="0">
                <a:latin typeface="Times New Roman" panose="02020603050405020304" pitchFamily="18" charset="0"/>
                <a:ea typeface="ＭＳ Ｐゴシック" charset="0"/>
              </a:rPr>
              <a:t>A </a:t>
            </a:r>
            <a:r>
              <a:rPr lang="en-US" dirty="0" smtClean="0">
                <a:latin typeface="Times New Roman" panose="02020603050405020304" pitchFamily="18" charset="0"/>
                <a:ea typeface="ＭＳ Ｐゴシック" charset="0"/>
              </a:rPr>
              <a:t>from R1 to R2 </a:t>
            </a:r>
            <a:r>
              <a:rPr lang="en-US" sz="2000" b="0" dirty="0" smtClean="0">
                <a:latin typeface="Times New Roman" panose="02020603050405020304" pitchFamily="18" charset="0"/>
                <a:ea typeface="ＭＳ Ｐゴシック" charset="0"/>
              </a:rPr>
              <a:t>(2 </a:t>
            </a:r>
            <a:r>
              <a:rPr lang="en-US" sz="2000" b="0" dirty="0">
                <a:latin typeface="Times New Roman" panose="02020603050405020304" pitchFamily="18" charset="0"/>
                <a:ea typeface="ＭＳ Ｐゴシック" charset="0"/>
              </a:rPr>
              <a:t>of 2)</a:t>
            </a:r>
            <a:endParaRPr lang="en-US" sz="200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a:lstStyle/>
          <a:p>
            <a:pPr marL="255651" lvl="0" indent="-255651" eaLnBrk="0" fontAlgn="base" hangingPunct="0">
              <a:spcAft>
                <a:spcPct val="0"/>
              </a:spcAft>
              <a:tabLst/>
            </a:pPr>
            <a:r>
              <a:rPr lang="en-US" sz="2400" dirty="0" smtClean="0">
                <a:solidFill>
                  <a:srgbClr val="000000"/>
                </a:solidFill>
                <a:latin typeface="Arial (Body)"/>
                <a:ea typeface="ＭＳ Ｐゴシック" charset="0"/>
              </a:rPr>
              <a:t>type </a:t>
            </a:r>
            <a:r>
              <a:rPr lang="en-US" sz="2400" dirty="0">
                <a:solidFill>
                  <a:srgbClr val="000000"/>
                </a:solidFill>
                <a:latin typeface="Arial (Body)"/>
                <a:ea typeface="ＭＳ Ｐゴシック" charset="0"/>
              </a:rPr>
              <a:t>of encryption used (e.g., </a:t>
            </a:r>
            <a:r>
              <a:rPr lang="en-US" sz="2400" dirty="0" smtClean="0">
                <a:solidFill>
                  <a:srgbClr val="000000"/>
                </a:solidFill>
                <a:latin typeface="Arial (Body)"/>
                <a:ea typeface="ＭＳ Ｐゴシック" charset="0"/>
              </a:rPr>
              <a:t>3D</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 </a:t>
            </a:r>
            <a:r>
              <a:rPr lang="en-US" sz="2400" dirty="0">
                <a:solidFill>
                  <a:srgbClr val="000000"/>
                </a:solidFill>
                <a:latin typeface="Arial (Body)"/>
                <a:ea typeface="ＭＳ Ｐゴシック" charset="0"/>
              </a:rPr>
              <a:t>with C</a:t>
            </a:r>
            <a:r>
              <a:rPr lang="en-US" sz="100"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B</a:t>
            </a:r>
            <a:r>
              <a:rPr lang="en-US" sz="100" dirty="0">
                <a:solidFill>
                  <a:srgbClr val="000000"/>
                </a:solidFill>
                <a:latin typeface="Arial (Body)"/>
                <a:ea typeface="ＭＳ Ｐゴシック" charset="0"/>
              </a:rPr>
              <a:t> </a:t>
            </a:r>
            <a:r>
              <a:rPr lang="en-US" sz="2400" dirty="0">
                <a:solidFill>
                  <a:srgbClr val="000000"/>
                </a:solidFill>
                <a:latin typeface="Arial (Body)"/>
                <a:ea typeface="ＭＳ Ｐゴシック" charset="0"/>
              </a:rPr>
              <a:t>C)</a:t>
            </a:r>
          </a:p>
          <a:p>
            <a:pPr marL="255651" lvl="0" indent="-255651" eaLnBrk="0" fontAlgn="base" hangingPunct="0">
              <a:spcAft>
                <a:spcPct val="0"/>
              </a:spcAft>
              <a:tabLst/>
            </a:pPr>
            <a:r>
              <a:rPr lang="en-US" sz="2400" dirty="0">
                <a:solidFill>
                  <a:srgbClr val="000000"/>
                </a:solidFill>
                <a:latin typeface="Arial (Body)"/>
                <a:ea typeface="ＭＳ Ｐゴシック" charset="0"/>
              </a:rPr>
              <a:t>encryption key</a:t>
            </a:r>
          </a:p>
          <a:p>
            <a:pPr marL="255651" lvl="0" indent="-255651" eaLnBrk="0" fontAlgn="base" hangingPunct="0">
              <a:spcAft>
                <a:spcPct val="0"/>
              </a:spcAft>
              <a:tabLst/>
            </a:pPr>
            <a:r>
              <a:rPr lang="en-US" sz="2400" dirty="0">
                <a:solidFill>
                  <a:srgbClr val="000000"/>
                </a:solidFill>
                <a:latin typeface="Arial (Body)"/>
                <a:ea typeface="ＭＳ Ｐゴシック" charset="0"/>
              </a:rPr>
              <a:t>type of integrity check used (e.g., </a:t>
            </a:r>
            <a:r>
              <a:rPr lang="en-US" sz="2400" dirty="0" smtClean="0">
                <a:solidFill>
                  <a:srgbClr val="000000"/>
                </a:solidFill>
                <a:latin typeface="Arial (Body)"/>
                <a:ea typeface="ＭＳ Ｐゴシック" charset="0"/>
              </a:rPr>
              <a:t>H</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C </a:t>
            </a:r>
            <a:r>
              <a:rPr lang="en-US" sz="2400" dirty="0">
                <a:solidFill>
                  <a:srgbClr val="000000"/>
                </a:solidFill>
                <a:latin typeface="Arial (Body)"/>
                <a:ea typeface="ＭＳ Ｐゴシック" charset="0"/>
              </a:rPr>
              <a:t>with </a:t>
            </a:r>
            <a:r>
              <a:rPr lang="en-US" sz="24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D5</a:t>
            </a:r>
            <a:r>
              <a:rPr lang="en-US" sz="2400" dirty="0">
                <a:solidFill>
                  <a:srgbClr val="000000"/>
                </a:solidFill>
                <a:latin typeface="Arial (Body)"/>
                <a:ea typeface="ＭＳ Ｐゴシック" charset="0"/>
              </a:rPr>
              <a:t>)</a:t>
            </a:r>
          </a:p>
          <a:p>
            <a:pPr marL="255651" lvl="0" indent="-255651" eaLnBrk="0" fontAlgn="base" hangingPunct="0">
              <a:spcAft>
                <a:spcPct val="0"/>
              </a:spcAft>
              <a:tabLst/>
            </a:pPr>
            <a:r>
              <a:rPr lang="en-US" sz="2400" dirty="0">
                <a:solidFill>
                  <a:srgbClr val="000000"/>
                </a:solidFill>
                <a:latin typeface="Arial (Body)"/>
                <a:ea typeface="ＭＳ Ｐゴシック" charset="0"/>
              </a:rPr>
              <a:t>authentication key</a:t>
            </a:r>
          </a:p>
        </p:txBody>
      </p:sp>
    </p:spTree>
    <p:extLst>
      <p:ext uri="{BB962C8B-B14F-4D97-AF65-F5344CB8AC3E}">
        <p14:creationId xmlns:p14="http://schemas.microsoft.com/office/powerpoint/2010/main" val="4145651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ＭＳ Ｐゴシック" charset="0"/>
              </a:rPr>
              <a:t>Security Association Database (S</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A</a:t>
            </a:r>
            <a:r>
              <a:rPr lang="en-US" sz="100" kern="1200" dirty="0" smtClean="0">
                <a:latin typeface="Times New Roman" panose="02020603050405020304" pitchFamily="18" charset="0"/>
                <a:ea typeface="ＭＳ Ｐゴシック" charset="0"/>
              </a:rPr>
              <a:t> </a:t>
            </a:r>
            <a:r>
              <a:rPr lang="en-US" kern="1200" dirty="0" smtClean="0">
                <a:latin typeface="Times New Roman" panose="02020603050405020304" pitchFamily="18" charset="0"/>
                <a:ea typeface="ＭＳ Ｐゴシック" charset="0"/>
              </a:rPr>
              <a:t>D)</a:t>
            </a:r>
            <a:endParaRPr lang="en-US" kern="120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a:xfrm>
            <a:off x="457200" y="1600200"/>
            <a:ext cx="8229600" cy="4085704"/>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ea typeface="ＭＳ Ｐゴシック" charset="0"/>
                <a:cs typeface="Gill Sans MT" charset="0"/>
              </a:rPr>
              <a:t>endpoint holds </a:t>
            </a:r>
            <a:r>
              <a:rPr lang="en-US" sz="2400" kern="1200" dirty="0" smtClean="0">
                <a:solidFill>
                  <a:srgbClr val="000000"/>
                </a:solidFill>
                <a:latin typeface="Arial (Body)"/>
                <a:ea typeface="ＭＳ Ｐゴシック" charset="0"/>
                <a:cs typeface="Gill Sans MT" charset="0"/>
              </a:rPr>
              <a:t>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A state </a:t>
            </a:r>
            <a:r>
              <a:rPr lang="en-US" sz="2400" kern="1200" dirty="0">
                <a:solidFill>
                  <a:srgbClr val="000000"/>
                </a:solidFill>
                <a:latin typeface="Arial (Body)"/>
                <a:ea typeface="ＭＳ Ｐゴシック" charset="0"/>
                <a:cs typeface="Gill Sans MT" charset="0"/>
              </a:rPr>
              <a:t>in </a:t>
            </a:r>
            <a:r>
              <a:rPr lang="en-US" sz="2400" b="1" kern="1200" dirty="0">
                <a:solidFill>
                  <a:srgbClr val="000000"/>
                </a:solidFill>
                <a:latin typeface="Arial (Body)"/>
                <a:ea typeface="ＭＳ Ｐゴシック" charset="0"/>
                <a:cs typeface="Gill Sans MT" charset="0"/>
              </a:rPr>
              <a:t>security association database </a:t>
            </a:r>
            <a:r>
              <a:rPr lang="en-US" sz="2400" b="1" kern="1200" dirty="0" smtClean="0">
                <a:solidFill>
                  <a:srgbClr val="000000"/>
                </a:solidFill>
                <a:latin typeface="Arial (Body)"/>
                <a:ea typeface="ＭＳ Ｐゴシック" charset="0"/>
                <a:cs typeface="Gill Sans MT" charset="0"/>
              </a:rPr>
              <a:t>(S</a:t>
            </a:r>
            <a:r>
              <a:rPr lang="en-US" sz="100" b="1" kern="1200" dirty="0" smtClean="0">
                <a:solidFill>
                  <a:srgbClr val="000000"/>
                </a:solidFill>
                <a:latin typeface="Arial (Body)"/>
                <a:ea typeface="ＭＳ Ｐゴシック" charset="0"/>
                <a:cs typeface="Gill Sans MT" charset="0"/>
              </a:rPr>
              <a:t> </a:t>
            </a:r>
            <a:r>
              <a:rPr lang="en-US" sz="2400" b="1" kern="1200" dirty="0" smtClean="0">
                <a:solidFill>
                  <a:srgbClr val="000000"/>
                </a:solidFill>
                <a:latin typeface="Arial (Body)"/>
                <a:ea typeface="ＭＳ Ｐゴシック" charset="0"/>
                <a:cs typeface="Gill Sans MT" charset="0"/>
              </a:rPr>
              <a:t>A</a:t>
            </a:r>
            <a:r>
              <a:rPr lang="en-US" sz="100" b="1" kern="1200" dirty="0" smtClean="0">
                <a:solidFill>
                  <a:srgbClr val="000000"/>
                </a:solidFill>
                <a:latin typeface="Arial (Body)"/>
                <a:ea typeface="ＭＳ Ｐゴシック" charset="0"/>
                <a:cs typeface="Gill Sans MT" charset="0"/>
              </a:rPr>
              <a:t> </a:t>
            </a:r>
            <a:r>
              <a:rPr lang="en-US" sz="2400" b="1" kern="1200" dirty="0" smtClean="0">
                <a:solidFill>
                  <a:srgbClr val="000000"/>
                </a:solidFill>
                <a:latin typeface="Arial (Body)"/>
                <a:ea typeface="ＭＳ Ｐゴシック" charset="0"/>
                <a:cs typeface="Gill Sans MT" charset="0"/>
              </a:rPr>
              <a:t>D</a:t>
            </a:r>
            <a:r>
              <a:rPr lang="en-US" sz="2400" i="1" kern="1200" dirty="0" smtClean="0">
                <a:solidFill>
                  <a:srgbClr val="000000"/>
                </a:solidFill>
                <a:latin typeface="Arial (Body)"/>
                <a:ea typeface="ＭＳ Ｐゴシック" charset="0"/>
                <a:cs typeface="Gill Sans MT" charset="0"/>
              </a:rPr>
              <a:t>)</a:t>
            </a:r>
            <a:r>
              <a:rPr lang="en-US" sz="2400" kern="1200" dirty="0" smtClean="0">
                <a:solidFill>
                  <a:srgbClr val="000000"/>
                </a:solidFill>
                <a:latin typeface="Arial (Body)"/>
                <a:ea typeface="ＭＳ Ｐゴシック" charset="0"/>
                <a:cs typeface="Gill Sans MT" charset="0"/>
              </a:rPr>
              <a:t>, </a:t>
            </a:r>
            <a:r>
              <a:rPr lang="en-US" sz="2400" kern="1200" dirty="0">
                <a:solidFill>
                  <a:srgbClr val="000000"/>
                </a:solidFill>
                <a:latin typeface="Arial (Body)"/>
                <a:ea typeface="ＭＳ Ｐゴシック" charset="0"/>
                <a:cs typeface="Gill Sans MT" charset="0"/>
              </a:rPr>
              <a:t>where it can locate them during processing.</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ea typeface="ＭＳ Ｐゴシック" charset="0"/>
                <a:cs typeface="Gill Sans MT" charset="0"/>
              </a:rPr>
              <a:t>with n salespersons, 2 + 2n </a:t>
            </a:r>
            <a:r>
              <a:rPr lang="en-US" sz="2400" kern="1200" dirty="0" smtClean="0">
                <a:solidFill>
                  <a:srgbClr val="000000"/>
                </a:solidFill>
                <a:latin typeface="Arial (Body)"/>
                <a:ea typeface="ＭＳ Ｐゴシック" charset="0"/>
                <a:cs typeface="Gill Sans MT" charset="0"/>
              </a:rPr>
              <a:t>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As </a:t>
            </a:r>
            <a:r>
              <a:rPr lang="en-US" sz="2400" kern="1200" dirty="0">
                <a:solidFill>
                  <a:srgbClr val="000000"/>
                </a:solidFill>
                <a:latin typeface="Arial (Body)"/>
                <a:ea typeface="ＭＳ Ｐゴシック" charset="0"/>
                <a:cs typeface="Gill Sans MT" charset="0"/>
              </a:rPr>
              <a:t>in </a:t>
            </a:r>
            <a:r>
              <a:rPr lang="en-US" sz="2400" kern="1200" dirty="0" smtClean="0">
                <a:solidFill>
                  <a:srgbClr val="000000"/>
                </a:solidFill>
                <a:latin typeface="Arial (Body)"/>
                <a:ea typeface="ＭＳ Ｐゴシック" charset="0"/>
                <a:cs typeface="Gill Sans MT" charset="0"/>
              </a:rPr>
              <a:t>R1’</a:t>
            </a:r>
            <a:r>
              <a:rPr lang="en-US" altLang="ja-JP" sz="2400" kern="1200" dirty="0" smtClean="0">
                <a:solidFill>
                  <a:srgbClr val="000000"/>
                </a:solidFill>
                <a:latin typeface="Arial (Body)"/>
                <a:ea typeface="ＭＳ Ｐゴシック" charset="0"/>
                <a:cs typeface="Gill Sans MT" charset="0"/>
              </a:rPr>
              <a:t>s S</a:t>
            </a:r>
            <a:r>
              <a:rPr lang="en-US" altLang="ja-JP" sz="100" kern="1200" dirty="0" smtClean="0">
                <a:solidFill>
                  <a:srgbClr val="000000"/>
                </a:solidFill>
                <a:latin typeface="Arial (Body)"/>
                <a:ea typeface="ＭＳ Ｐゴシック" charset="0"/>
                <a:cs typeface="Gill Sans MT" charset="0"/>
              </a:rPr>
              <a:t> </a:t>
            </a:r>
            <a:r>
              <a:rPr lang="en-US" altLang="ja-JP" sz="2400" kern="1200" dirty="0" smtClean="0">
                <a:solidFill>
                  <a:srgbClr val="000000"/>
                </a:solidFill>
                <a:latin typeface="Arial (Body)"/>
                <a:ea typeface="ＭＳ Ｐゴシック" charset="0"/>
                <a:cs typeface="Gill Sans MT" charset="0"/>
              </a:rPr>
              <a:t>A</a:t>
            </a:r>
            <a:r>
              <a:rPr lang="en-US" altLang="ja-JP" sz="100" kern="1200" dirty="0" smtClean="0">
                <a:solidFill>
                  <a:srgbClr val="000000"/>
                </a:solidFill>
                <a:latin typeface="Arial (Body)"/>
                <a:ea typeface="ＭＳ Ｐゴシック" charset="0"/>
                <a:cs typeface="Gill Sans MT" charset="0"/>
              </a:rPr>
              <a:t> </a:t>
            </a:r>
            <a:r>
              <a:rPr lang="en-US" altLang="ja-JP" sz="2400" kern="1200" dirty="0" smtClean="0">
                <a:solidFill>
                  <a:srgbClr val="000000"/>
                </a:solidFill>
                <a:latin typeface="Arial (Body)"/>
                <a:ea typeface="ＭＳ Ｐゴシック" charset="0"/>
                <a:cs typeface="Gill Sans MT" charset="0"/>
              </a:rPr>
              <a:t>D</a:t>
            </a:r>
            <a:endParaRPr lang="en-US" altLang="ja-JP" sz="2400" kern="1200" dirty="0">
              <a:solidFill>
                <a:srgbClr val="000000"/>
              </a:solidFill>
              <a:latin typeface="Arial (Body)"/>
              <a:ea typeface="ＭＳ Ｐゴシック" charset="0"/>
              <a:cs typeface="Gill Sans MT" charset="0"/>
            </a:endParaRP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ea typeface="ＭＳ Ｐゴシック" charset="0"/>
                <a:cs typeface="Gill Sans MT" charset="0"/>
              </a:rPr>
              <a:t>when sending </a:t>
            </a:r>
            <a:r>
              <a:rPr lang="en-US" sz="2400" kern="1200" dirty="0" smtClean="0">
                <a:solidFill>
                  <a:srgbClr val="000000"/>
                </a:solidFill>
                <a:latin typeface="Arial (Body)"/>
                <a:ea typeface="ＭＳ Ｐゴシック" charset="0"/>
                <a:cs typeface="Gill Sans MT" charset="0"/>
              </a:rPr>
              <a:t>I</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Psec </a:t>
            </a:r>
            <a:r>
              <a:rPr lang="en-US" sz="2400" kern="1200" dirty="0">
                <a:solidFill>
                  <a:srgbClr val="000000"/>
                </a:solidFill>
                <a:latin typeface="Arial (Body)"/>
                <a:ea typeface="ＭＳ Ｐゴシック" charset="0"/>
                <a:cs typeface="Gill Sans MT" charset="0"/>
              </a:rPr>
              <a:t>datagram, R1 accesses </a:t>
            </a:r>
            <a:r>
              <a:rPr lang="en-US" sz="2400" kern="1200" dirty="0" smtClean="0">
                <a:solidFill>
                  <a:srgbClr val="000000"/>
                </a:solidFill>
                <a:latin typeface="Arial (Body)"/>
                <a:ea typeface="ＭＳ Ｐゴシック" charset="0"/>
                <a:cs typeface="Gill Sans MT" charset="0"/>
              </a:rPr>
              <a:t>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A</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D to </a:t>
            </a:r>
            <a:r>
              <a:rPr lang="en-US" sz="2400" kern="1200" dirty="0">
                <a:solidFill>
                  <a:srgbClr val="000000"/>
                </a:solidFill>
                <a:latin typeface="Arial (Body)"/>
                <a:ea typeface="ＭＳ Ｐゴシック" charset="0"/>
                <a:cs typeface="Gill Sans MT" charset="0"/>
              </a:rPr>
              <a:t>determine how to process datagram.</a:t>
            </a:r>
          </a:p>
          <a:p>
            <a:pPr marL="255651" lvl="0" indent="-255651" eaLnBrk="0" fontAlgn="base" hangingPunct="0">
              <a:spcAft>
                <a:spcPct val="0"/>
              </a:spcAft>
              <a:buFont typeface="Arial" panose="020B0604020202020204" pitchFamily="34" charset="0"/>
              <a:buChar char="•"/>
            </a:pPr>
            <a:r>
              <a:rPr lang="en-US" sz="2400" kern="1200" dirty="0">
                <a:solidFill>
                  <a:srgbClr val="000000"/>
                </a:solidFill>
                <a:latin typeface="Arial (Body)"/>
                <a:ea typeface="ＭＳ Ｐゴシック" charset="0"/>
                <a:cs typeface="Gill Sans MT" charset="0"/>
              </a:rPr>
              <a:t>when </a:t>
            </a:r>
            <a:r>
              <a:rPr lang="en-US" sz="2400" kern="1200" dirty="0" smtClean="0">
                <a:solidFill>
                  <a:srgbClr val="000000"/>
                </a:solidFill>
                <a:latin typeface="Arial (Body)"/>
                <a:ea typeface="ＭＳ Ｐゴシック" charset="0"/>
                <a:cs typeface="Gill Sans MT" charset="0"/>
              </a:rPr>
              <a:t>I</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Psec </a:t>
            </a:r>
            <a:r>
              <a:rPr lang="en-US" sz="2400" kern="1200" dirty="0">
                <a:solidFill>
                  <a:srgbClr val="000000"/>
                </a:solidFill>
                <a:latin typeface="Arial (Body)"/>
                <a:ea typeface="ＭＳ Ｐゴシック" charset="0"/>
                <a:cs typeface="Gill Sans MT" charset="0"/>
              </a:rPr>
              <a:t>datagram arrives to R2, R2 examines </a:t>
            </a:r>
            <a:r>
              <a:rPr lang="en-US" sz="2400" kern="1200" dirty="0" smtClean="0">
                <a:solidFill>
                  <a:srgbClr val="000000"/>
                </a:solidFill>
                <a:latin typeface="Arial (Body)"/>
                <a:ea typeface="ＭＳ Ｐゴシック" charset="0"/>
                <a:cs typeface="Gill Sans MT" charset="0"/>
              </a:rPr>
              <a:t>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P I in I</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Psec </a:t>
            </a:r>
            <a:r>
              <a:rPr lang="en-US" sz="2400" kern="1200" dirty="0">
                <a:solidFill>
                  <a:srgbClr val="000000"/>
                </a:solidFill>
                <a:latin typeface="Arial (Body)"/>
                <a:ea typeface="ＭＳ Ｐゴシック" charset="0"/>
                <a:cs typeface="Gill Sans MT" charset="0"/>
              </a:rPr>
              <a:t>datagram, indexes </a:t>
            </a:r>
            <a:r>
              <a:rPr lang="en-US" sz="2400" kern="1200" dirty="0" smtClean="0">
                <a:solidFill>
                  <a:srgbClr val="000000"/>
                </a:solidFill>
                <a:latin typeface="Arial (Body)"/>
                <a:ea typeface="ＭＳ Ｐゴシック" charset="0"/>
                <a:cs typeface="Gill Sans MT" charset="0"/>
              </a:rPr>
              <a:t>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A</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D with S</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P</a:t>
            </a:r>
            <a:r>
              <a:rPr lang="en-US" sz="100" kern="1200" dirty="0" smtClean="0">
                <a:solidFill>
                  <a:srgbClr val="000000"/>
                </a:solidFill>
                <a:latin typeface="Arial (Body)"/>
                <a:ea typeface="ＭＳ Ｐゴシック" charset="0"/>
                <a:cs typeface="Gill Sans MT" charset="0"/>
              </a:rPr>
              <a:t> </a:t>
            </a:r>
            <a:r>
              <a:rPr lang="en-US" sz="2400" kern="1200" dirty="0" smtClean="0">
                <a:solidFill>
                  <a:srgbClr val="000000"/>
                </a:solidFill>
                <a:latin typeface="Arial (Body)"/>
                <a:ea typeface="ＭＳ Ｐゴシック" charset="0"/>
                <a:cs typeface="Gill Sans MT" charset="0"/>
              </a:rPr>
              <a:t>I, </a:t>
            </a:r>
            <a:r>
              <a:rPr lang="en-US" sz="2400" kern="1200" dirty="0">
                <a:solidFill>
                  <a:srgbClr val="000000"/>
                </a:solidFill>
                <a:latin typeface="Arial (Body)"/>
                <a:ea typeface="ＭＳ Ｐゴシック" charset="0"/>
                <a:cs typeface="Gill Sans MT" charset="0"/>
              </a:rPr>
              <a:t>and processes datagram accordingly</a:t>
            </a:r>
            <a:r>
              <a:rPr lang="en-US" sz="2400" kern="1200" dirty="0" smtClean="0">
                <a:solidFill>
                  <a:srgbClr val="000000"/>
                </a:solidFill>
                <a:latin typeface="Arial (Body)"/>
                <a:ea typeface="ＭＳ Ｐゴシック" charset="0"/>
                <a:cs typeface="Gill Sans MT" charset="0"/>
              </a:rPr>
              <a:t>.</a:t>
            </a:r>
            <a:endParaRPr lang="en-US" sz="2400" kern="1200" dirty="0">
              <a:solidFill>
                <a:srgbClr val="000000"/>
              </a:solidFill>
              <a:latin typeface="Arial (Body)"/>
              <a:ea typeface="ＭＳ Ｐゴシック" charset="0"/>
              <a:cs typeface="Gill Sans MT" charset="0"/>
            </a:endParaRPr>
          </a:p>
        </p:txBody>
      </p:sp>
    </p:spTree>
    <p:extLst>
      <p:ext uri="{BB962C8B-B14F-4D97-AF65-F5344CB8AC3E}">
        <p14:creationId xmlns:p14="http://schemas.microsoft.com/office/powerpoint/2010/main" val="8196560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a:t>
            </a:r>
            <a:r>
              <a:rPr lang="en-US" dirty="0" smtClean="0">
                <a:latin typeface="Times New Roman" panose="02020603050405020304" pitchFamily="18" charset="0"/>
                <a:ea typeface="ＭＳ Ｐゴシック" charset="0"/>
              </a:rPr>
              <a:t>Psec Datagram</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8229600" cy="553968"/>
          </a:xfrm>
        </p:spPr>
        <p:txBody>
          <a:bodyPr wrap="square" lIns="91425" tIns="91425" rIns="91425" bIns="91425">
            <a:spAutoFit/>
          </a:bodyPr>
          <a:lstStyle/>
          <a:p>
            <a:pPr marL="0" lvl="0" indent="0" eaLnBrk="0" fontAlgn="base" hangingPunct="0">
              <a:spcAft>
                <a:spcPct val="0"/>
              </a:spcAft>
              <a:buNone/>
            </a:pPr>
            <a:r>
              <a:rPr lang="en-US" sz="2400" dirty="0">
                <a:solidFill>
                  <a:srgbClr val="000000"/>
                </a:solidFill>
                <a:latin typeface="Arial (Body)"/>
                <a:ea typeface="ＭＳ Ｐゴシック" charset="0"/>
              </a:rPr>
              <a:t>focus for now on tunnel mode with </a:t>
            </a:r>
            <a:r>
              <a:rPr lang="en-US" sz="24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400" dirty="0" smtClean="0">
                <a:solidFill>
                  <a:srgbClr val="000000"/>
                </a:solidFill>
                <a:latin typeface="Arial (Body)"/>
                <a:ea typeface="ＭＳ Ｐゴシック" charset="0"/>
              </a:rPr>
              <a:t>P</a:t>
            </a:r>
            <a:endParaRPr lang="en-US" sz="2400" dirty="0">
              <a:solidFill>
                <a:srgbClr val="000000"/>
              </a:solidFill>
              <a:latin typeface="Arial (Body)"/>
              <a:ea typeface="ＭＳ Ｐゴシック" charset="0"/>
            </a:endParaRPr>
          </a:p>
        </p:txBody>
      </p:sp>
      <p:pic>
        <p:nvPicPr>
          <p:cNvPr id="4" name="Picture 3" descr="A bar has 6 parts. Enchilada authenticated, parts 2 through 5. Encrypted, parts 3 through 5. Parts 2 and 5 connect to other bars. Bar 1. Part 1, new I P header. Part 2, E S P header. Bar 2, 2 parts. 1, S P I. 2, s e q number. Bar 1. Part 3, original I P header. Part 4, Original I P datagram payload. Part 5, E S P t r l. Bar 3, 3 parts. 1, padding. 2, pad length. 3, next header. Bar 1. Part 6, E S P authorized."/>
          <p:cNvPicPr>
            <a:picLocks noChangeAspect="1"/>
          </p:cNvPicPr>
          <p:nvPr/>
        </p:nvPicPr>
        <p:blipFill>
          <a:blip r:embed="rId2"/>
          <a:stretch>
            <a:fillRect/>
          </a:stretch>
        </p:blipFill>
        <p:spPr>
          <a:xfrm>
            <a:off x="1285971" y="2441718"/>
            <a:ext cx="6572058" cy="2706859"/>
          </a:xfrm>
          <a:prstGeom prst="rect">
            <a:avLst/>
          </a:prstGeom>
        </p:spPr>
      </p:pic>
    </p:spTree>
    <p:extLst>
      <p:ext uri="{BB962C8B-B14F-4D97-AF65-F5344CB8AC3E}">
        <p14:creationId xmlns:p14="http://schemas.microsoft.com/office/powerpoint/2010/main" val="2221051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What Happens?</a:t>
            </a:r>
            <a:endParaRPr lang="en-US" dirty="0">
              <a:latin typeface="Times New Roman" panose="02020603050405020304" pitchFamily="18" charset="0"/>
              <a:ea typeface="ＭＳ Ｐゴシック" charset="0"/>
            </a:endParaRPr>
          </a:p>
        </p:txBody>
      </p:sp>
      <p:pic>
        <p:nvPicPr>
          <p:cNvPr id="3" name="Picture 2" descr="A diagram has 3 connected parts with linked routers between parts. 1, headquarters. There is a P C, 172 period 16 period 1 forward slash 24. Router, R 1. Link to part 2, 200 period 168 period 1 period 100. Part 2, Internet. Router, R 2. Link, 193 period 68 period 2 period 23. From R 1 to R 2, an arrow spans across part 2, security association. Part 3, branch office. P C, 172 period 16 period 2 forward slash 24."/>
          <p:cNvPicPr>
            <a:picLocks noChangeAspect="1"/>
          </p:cNvPicPr>
          <p:nvPr/>
        </p:nvPicPr>
        <p:blipFill>
          <a:blip r:embed="rId2"/>
          <a:stretch>
            <a:fillRect/>
          </a:stretch>
        </p:blipFill>
        <p:spPr>
          <a:xfrm>
            <a:off x="1056108" y="1733087"/>
            <a:ext cx="7031784" cy="2114368"/>
          </a:xfrm>
          <a:prstGeom prst="rect">
            <a:avLst/>
          </a:prstGeom>
        </p:spPr>
      </p:pic>
      <p:pic>
        <p:nvPicPr>
          <p:cNvPr id="4" name="Picture 3" descr="A bar has 6 parts. Enchilada authenticated, parts 2 through 5. Encrypted, parts 3 through 5. Parts 2 and 5 connect to other bars. Bar 1. Part 1, new I P header. Part 2, E S P header. Bar 2, 2 parts. 1, S P I. 2, s e q number. Bar 1. Part 3, original I P header. Part 4, Original I P datagram payload. Part 5, E S P t r l. Bar 3, 3 parts. 1, padding. 2, pad length. 3, next header. Bar 1. Part 6, E S P authorized."/>
          <p:cNvPicPr>
            <a:picLocks noChangeAspect="1"/>
          </p:cNvPicPr>
          <p:nvPr/>
        </p:nvPicPr>
        <p:blipFill>
          <a:blip r:embed="rId3"/>
          <a:stretch>
            <a:fillRect/>
          </a:stretch>
        </p:blipFill>
        <p:spPr>
          <a:xfrm>
            <a:off x="1885394" y="4120666"/>
            <a:ext cx="5373213" cy="2088416"/>
          </a:xfrm>
          <a:prstGeom prst="rect">
            <a:avLst/>
          </a:prstGeom>
        </p:spPr>
      </p:pic>
    </p:spTree>
    <p:extLst>
      <p:ext uri="{BB962C8B-B14F-4D97-AF65-F5344CB8AC3E}">
        <p14:creationId xmlns:p14="http://schemas.microsoft.com/office/powerpoint/2010/main" val="4190042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pt-BR" sz="3200" dirty="0" smtClean="0">
                <a:latin typeface="Times New Roman" panose="02020603050405020304" pitchFamily="18" charset="0"/>
                <a:ea typeface="ＭＳ Ｐゴシック" charset="0"/>
              </a:rPr>
              <a:t>R1: Convert Original Datagram to I</a:t>
            </a:r>
            <a:r>
              <a:rPr lang="pt-BR" sz="100" dirty="0" smtClean="0">
                <a:latin typeface="Times New Roman" panose="02020603050405020304" pitchFamily="18" charset="0"/>
                <a:ea typeface="ＭＳ Ｐゴシック" charset="0"/>
              </a:rPr>
              <a:t> </a:t>
            </a:r>
            <a:r>
              <a:rPr lang="pt-BR" sz="3200" dirty="0" smtClean="0">
                <a:latin typeface="Times New Roman" panose="02020603050405020304" pitchFamily="18" charset="0"/>
                <a:ea typeface="ＭＳ Ｐゴシック" charset="0"/>
              </a:rPr>
              <a:t>Psec Datagram</a:t>
            </a:r>
            <a:endParaRPr lang="en-US" sz="3200"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appends to back of original datagram (which includes original header fields!) an </a:t>
            </a:r>
            <a:r>
              <a:rPr lang="en-US" sz="2200" dirty="0" smtClean="0">
                <a:solidFill>
                  <a:srgbClr val="000000"/>
                </a:solidFill>
                <a:latin typeface="Arial (Body)"/>
                <a:ea typeface="ＭＳ Ｐゴシック" charset="0"/>
              </a:rPr>
              <a:t>“</a:t>
            </a:r>
            <a:r>
              <a:rPr lang="en-US" altLang="ja-JP" sz="2200" dirty="0" smtClean="0">
                <a:solidFill>
                  <a:srgbClr val="000000"/>
                </a:solidFill>
                <a:latin typeface="Arial (Body)"/>
                <a:ea typeface="ＭＳ Ｐゴシック" charset="0"/>
              </a:rPr>
              <a:t>E</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S</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P trailer” field.</a:t>
            </a:r>
            <a:endParaRPr lang="en-US" altLang="ja-JP" sz="2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encrypts result using algorithm &amp; key specified by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endParaRPr lang="en-US" sz="2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appends to front of this encrypted quantity the </a:t>
            </a:r>
            <a:r>
              <a:rPr lang="en-US" sz="2200" dirty="0" smtClean="0">
                <a:solidFill>
                  <a:srgbClr val="000000"/>
                </a:solidFill>
                <a:latin typeface="Arial (Body)"/>
                <a:ea typeface="ＭＳ Ｐゴシック" charset="0"/>
              </a:rPr>
              <a:t>“</a:t>
            </a:r>
            <a:r>
              <a:rPr lang="en-US" altLang="ja-JP" sz="2200" dirty="0" smtClean="0">
                <a:solidFill>
                  <a:srgbClr val="000000"/>
                </a:solidFill>
                <a:latin typeface="Arial (Body)"/>
                <a:ea typeface="ＭＳ Ｐゴシック" charset="0"/>
              </a:rPr>
              <a:t>E</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S</a:t>
            </a:r>
            <a:r>
              <a:rPr lang="en-US" altLang="ja-JP" sz="100" dirty="0" smtClean="0">
                <a:solidFill>
                  <a:srgbClr val="000000"/>
                </a:solidFill>
                <a:latin typeface="Arial (Body)"/>
                <a:ea typeface="ＭＳ Ｐゴシック" charset="0"/>
              </a:rPr>
              <a:t> </a:t>
            </a:r>
            <a:r>
              <a:rPr lang="en-US" altLang="ja-JP" sz="2200" dirty="0" smtClean="0">
                <a:solidFill>
                  <a:srgbClr val="000000"/>
                </a:solidFill>
                <a:latin typeface="Arial (Body)"/>
                <a:ea typeface="ＭＳ Ｐゴシック" charset="0"/>
              </a:rPr>
              <a:t>P header”, </a:t>
            </a:r>
            <a:r>
              <a:rPr lang="en-US" altLang="ja-JP" sz="2200" dirty="0">
                <a:solidFill>
                  <a:srgbClr val="000000"/>
                </a:solidFill>
                <a:latin typeface="Arial (Body)"/>
                <a:ea typeface="ＭＳ Ｐゴシック" charset="0"/>
              </a:rPr>
              <a:t>creating </a:t>
            </a:r>
            <a:r>
              <a:rPr lang="en-US" altLang="ja-JP" sz="2200" dirty="0" smtClean="0">
                <a:solidFill>
                  <a:srgbClr val="000000"/>
                </a:solidFill>
                <a:latin typeface="Arial (Body)"/>
                <a:ea typeface="ＭＳ Ｐゴシック" charset="0"/>
              </a:rPr>
              <a:t>“enchilada”.</a:t>
            </a:r>
            <a:endParaRPr lang="en-US" altLang="ja-JP" sz="2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creates authentication </a:t>
            </a:r>
            <a:r>
              <a:rPr lang="en-US" sz="22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 over </a:t>
            </a:r>
            <a:r>
              <a:rPr lang="en-US" sz="2200" dirty="0">
                <a:solidFill>
                  <a:srgbClr val="000000"/>
                </a:solidFill>
                <a:latin typeface="Arial (Body)"/>
                <a:ea typeface="ＭＳ Ｐゴシック" charset="0"/>
              </a:rPr>
              <a:t>the </a:t>
            </a:r>
            <a:r>
              <a:rPr lang="en-US" sz="2200" b="1" dirty="0">
                <a:solidFill>
                  <a:srgbClr val="000000"/>
                </a:solidFill>
                <a:latin typeface="Arial (Body)"/>
                <a:ea typeface="ＭＳ Ｐゴシック" charset="0"/>
              </a:rPr>
              <a:t>whole enchilada</a:t>
            </a:r>
            <a:r>
              <a:rPr lang="en-US" sz="2200" dirty="0">
                <a:solidFill>
                  <a:srgbClr val="000000"/>
                </a:solidFill>
                <a:latin typeface="Arial (Body)"/>
                <a:ea typeface="ＭＳ Ｐゴシック" charset="0"/>
              </a:rPr>
              <a:t>, using algorithm and key specified in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endParaRPr lang="en-US" sz="2200" dirty="0">
              <a:solidFill>
                <a:srgbClr val="000000"/>
              </a:solidFill>
              <a:latin typeface="Arial (Body)"/>
              <a:ea typeface="ＭＳ Ｐゴシック" charset="0"/>
            </a:endParaRP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appends </a:t>
            </a:r>
            <a:r>
              <a:rPr lang="en-US" sz="22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 to </a:t>
            </a:r>
            <a:r>
              <a:rPr lang="en-US" sz="2200" dirty="0">
                <a:solidFill>
                  <a:srgbClr val="000000"/>
                </a:solidFill>
                <a:latin typeface="Arial (Body)"/>
                <a:ea typeface="ＭＳ Ｐゴシック" charset="0"/>
              </a:rPr>
              <a:t>back of enchilada, forming </a:t>
            </a:r>
            <a:r>
              <a:rPr lang="en-US" sz="2200" b="1" dirty="0">
                <a:solidFill>
                  <a:srgbClr val="000000"/>
                </a:solidFill>
                <a:latin typeface="Arial (Body)"/>
                <a:ea typeface="ＭＳ Ｐゴシック" charset="0"/>
              </a:rPr>
              <a:t>payload</a:t>
            </a:r>
            <a:r>
              <a:rPr lang="en-US" sz="2200" dirty="0">
                <a:solidFill>
                  <a:srgbClr val="000000"/>
                </a:solidFill>
                <a:latin typeface="Arial (Body)"/>
                <a:ea typeface="ＭＳ Ｐゴシック" charset="0"/>
              </a:rPr>
              <a:t>;</a:t>
            </a:r>
          </a:p>
          <a:p>
            <a:pPr marL="255651" lvl="0" indent="-255651"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creates brand new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header</a:t>
            </a:r>
            <a:r>
              <a:rPr lang="en-US" sz="2200" dirty="0">
                <a:solidFill>
                  <a:srgbClr val="000000"/>
                </a:solidFill>
                <a:latin typeface="Arial (Body)"/>
                <a:ea typeface="ＭＳ Ｐゴシック" charset="0"/>
              </a:rPr>
              <a:t>, with all the classic </a:t>
            </a:r>
            <a:r>
              <a:rPr lang="en-US" sz="22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Pv4 </a:t>
            </a:r>
            <a:r>
              <a:rPr lang="en-US" sz="2200" dirty="0">
                <a:solidFill>
                  <a:srgbClr val="000000"/>
                </a:solidFill>
                <a:latin typeface="Arial (Body)"/>
                <a:ea typeface="ＭＳ Ｐゴシック" charset="0"/>
              </a:rPr>
              <a:t>header fields, which it appends before </a:t>
            </a:r>
            <a:r>
              <a:rPr lang="en-US" sz="2200" dirty="0" smtClean="0">
                <a:solidFill>
                  <a:srgbClr val="000000"/>
                </a:solidFill>
                <a:latin typeface="Arial (Body)"/>
                <a:ea typeface="ＭＳ Ｐゴシック" charset="0"/>
              </a:rPr>
              <a:t>payload</a:t>
            </a:r>
            <a:endParaRPr lang="en-US" sz="2200" dirty="0">
              <a:solidFill>
                <a:srgbClr val="000000"/>
              </a:solidFill>
              <a:latin typeface="Arial (Body)"/>
              <a:ea typeface="ＭＳ Ｐゴシック" charset="0"/>
            </a:endParaRPr>
          </a:p>
        </p:txBody>
      </p:sp>
    </p:spTree>
    <p:extLst>
      <p:ext uri="{BB962C8B-B14F-4D97-AF65-F5344CB8AC3E}">
        <p14:creationId xmlns:p14="http://schemas.microsoft.com/office/powerpoint/2010/main" val="3140538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Inside the Enchilada:</a:t>
            </a:r>
            <a:endParaRPr lang="en-US" dirty="0">
              <a:latin typeface="Times New Roman" panose="02020603050405020304" pitchFamily="18" charset="0"/>
              <a:ea typeface="ＭＳ Ｐゴシック" charset="0"/>
            </a:endParaRPr>
          </a:p>
        </p:txBody>
      </p:sp>
      <p:sp>
        <p:nvSpPr>
          <p:cNvPr id="3" name="Content Placeholder 2"/>
          <p:cNvSpPr>
            <a:spLocks noGrp="1"/>
          </p:cNvSpPr>
          <p:nvPr>
            <p:ph type="body" idx="1"/>
          </p:nvPr>
        </p:nvSpPr>
        <p:spPr>
          <a:xfrm>
            <a:off x="457200" y="1600200"/>
            <a:ext cx="7932057" cy="2416016"/>
          </a:xfrm>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trailer</a:t>
            </a:r>
            <a:r>
              <a:rPr lang="en-US" sz="2200" dirty="0">
                <a:solidFill>
                  <a:srgbClr val="000000"/>
                </a:solidFill>
                <a:latin typeface="Arial (Body)"/>
                <a:ea typeface="ＭＳ Ｐゴシック" charset="0"/>
              </a:rPr>
              <a:t>: Padding for block ciphers</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header:</a:t>
            </a:r>
            <a:endParaRPr lang="en-US" sz="22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I, </a:t>
            </a:r>
            <a:r>
              <a:rPr lang="en-US" sz="2200" dirty="0">
                <a:solidFill>
                  <a:srgbClr val="000000"/>
                </a:solidFill>
                <a:latin typeface="Arial (Body)"/>
                <a:ea typeface="ＭＳ Ｐゴシック" charset="0"/>
              </a:rPr>
              <a:t>so receiving entity knows what to do</a:t>
            </a:r>
          </a:p>
          <a:p>
            <a:pPr marL="741553" lvl="1" indent="-284353" eaLnBrk="0" fontAlgn="base" hangingPunct="0">
              <a:spcAft>
                <a:spcPct val="0"/>
              </a:spcAft>
              <a:buFont typeface="Arial" panose="020B0604020202020204" pitchFamily="34" charset="0"/>
              <a:buChar char="–"/>
            </a:pPr>
            <a:r>
              <a:rPr lang="en-US" sz="2200" dirty="0">
                <a:solidFill>
                  <a:srgbClr val="000000"/>
                </a:solidFill>
                <a:latin typeface="Arial (Body)"/>
                <a:ea typeface="ＭＳ Ｐゴシック" charset="0"/>
              </a:rPr>
              <a:t>Sequence number, to thwart replay attacks</a:t>
            </a:r>
          </a:p>
          <a:p>
            <a:pPr marL="255651" lvl="0" indent="-255651" eaLnBrk="0" fontAlgn="base" hangingPunct="0">
              <a:spcAft>
                <a:spcPct val="0"/>
              </a:spcAft>
              <a:buFont typeface="Arial" panose="020B0604020202020204" pitchFamily="34" charset="0"/>
              <a:buChar char="•"/>
            </a:pPr>
            <a:r>
              <a:rPr lang="en-US" sz="2200" dirty="0" smtClean="0">
                <a:solidFill>
                  <a:srgbClr val="000000"/>
                </a:solidFill>
                <a:latin typeface="Arial (Body)"/>
                <a:ea typeface="ＭＳ Ｐゴシック" charset="0"/>
              </a:rPr>
              <a:t>M</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A</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C in E</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200" dirty="0" smtClean="0">
                <a:solidFill>
                  <a:srgbClr val="000000"/>
                </a:solidFill>
                <a:latin typeface="Arial (Body)"/>
                <a:ea typeface="ＭＳ Ｐゴシック" charset="0"/>
              </a:rPr>
              <a:t>P auth </a:t>
            </a:r>
            <a:r>
              <a:rPr lang="en-US" sz="2200" dirty="0">
                <a:solidFill>
                  <a:srgbClr val="000000"/>
                </a:solidFill>
                <a:latin typeface="Arial (Body)"/>
                <a:ea typeface="ＭＳ Ｐゴシック" charset="0"/>
              </a:rPr>
              <a:t>field is created with shared </a:t>
            </a:r>
            <a:r>
              <a:rPr lang="en-US" sz="2200" dirty="0" smtClean="0">
                <a:solidFill>
                  <a:srgbClr val="000000"/>
                </a:solidFill>
                <a:latin typeface="Arial (Body)"/>
                <a:ea typeface="ＭＳ Ｐゴシック" charset="0"/>
              </a:rPr>
              <a:t>secret key</a:t>
            </a:r>
            <a:endParaRPr lang="en-US" sz="2200" dirty="0">
              <a:solidFill>
                <a:srgbClr val="000000"/>
              </a:solidFill>
              <a:latin typeface="Arial (Body)"/>
              <a:ea typeface="ＭＳ Ｐゴシック" charset="0"/>
            </a:endParaRPr>
          </a:p>
        </p:txBody>
      </p:sp>
      <p:pic>
        <p:nvPicPr>
          <p:cNvPr id="5" name="Picture 4" descr="A bar has 6 parts. Enchilada authenticated, parts 2 through 5. Encrypted, parts 3 through 5. Parts 2 and 5 connect to other bars. Bar 1. Part 1, new I P header. Part 2, E S P header. Bar 2, 2 parts. 1, S P I. 2, s e q number. Bar 1. Part 3, original I P header. Part 4, Original I P datagram payload. Part 5, E S P t r l. Bar 3, 3 parts. 1, padding. 2, pad length. 3, next header. Bar 1. Part 6, E S P authoriz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724" y="4172325"/>
            <a:ext cx="5304836" cy="2163360"/>
          </a:xfrm>
          <a:prstGeom prst="rect">
            <a:avLst/>
          </a:prstGeom>
        </p:spPr>
      </p:pic>
    </p:spTree>
    <p:extLst>
      <p:ext uri="{BB962C8B-B14F-4D97-AF65-F5344CB8AC3E}">
        <p14:creationId xmlns:p14="http://schemas.microsoft.com/office/powerpoint/2010/main" val="17904221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spAutoFit/>
          </a:bodyPr>
          <a:lstStyle/>
          <a:p>
            <a:pPr lvl="0" eaLnBrk="0" fontAlgn="base" hangingPunct="0">
              <a:spcBef>
                <a:spcPct val="0"/>
              </a:spcBef>
              <a:spcAft>
                <a:spcPct val="0"/>
              </a:spcAft>
              <a:buClrTx/>
            </a:pPr>
            <a:r>
              <a:rPr lang="en-US" dirty="0" smtClean="0">
                <a:latin typeface="Times New Roman" panose="02020603050405020304" pitchFamily="18" charset="0"/>
                <a:ea typeface="ＭＳ Ｐゴシック" charset="0"/>
              </a:rPr>
              <a:t>I</a:t>
            </a:r>
            <a:r>
              <a:rPr lang="en-US" sz="100" dirty="0" smtClean="0">
                <a:latin typeface="Times New Roman" panose="02020603050405020304" pitchFamily="18" charset="0"/>
                <a:ea typeface="ＭＳ Ｐゴシック" charset="0"/>
              </a:rPr>
              <a:t> </a:t>
            </a:r>
            <a:r>
              <a:rPr lang="en-US" dirty="0" smtClean="0">
                <a:latin typeface="Times New Roman" panose="02020603050405020304" pitchFamily="18" charset="0"/>
                <a:ea typeface="ＭＳ Ｐゴシック" charset="0"/>
              </a:rPr>
              <a:t>Psec Sequence Numbers</a:t>
            </a:r>
            <a:endParaRPr lang="en-US" dirty="0">
              <a:latin typeface="Times New Roman" panose="02020603050405020304" pitchFamily="18" charset="0"/>
              <a:ea typeface="ＭＳ Ｐゴシック" charset="0"/>
            </a:endParaRPr>
          </a:p>
        </p:txBody>
      </p:sp>
      <p:sp>
        <p:nvSpPr>
          <p:cNvPr id="3" name="Text Placeholder 2"/>
          <p:cNvSpPr>
            <a:spLocks noGrp="1"/>
          </p:cNvSpPr>
          <p:nvPr>
            <p:ph type="body" idx="1"/>
          </p:nvPr>
        </p:nvSpPr>
        <p:spPr/>
        <p:txBody>
          <a:bodyPr wrap="square" lIns="91425" tIns="91425" rIns="91425" bIns="91425">
            <a:spAutoFit/>
          </a:bodyPr>
          <a:lstStyle/>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for new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 </a:t>
            </a:r>
            <a:r>
              <a:rPr lang="en-US" sz="2000" dirty="0">
                <a:solidFill>
                  <a:srgbClr val="000000"/>
                </a:solidFill>
                <a:latin typeface="Arial (Body)"/>
                <a:ea typeface="ＭＳ Ｐゴシック" charset="0"/>
              </a:rPr>
              <a:t>sender initializes seq. # to 0</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each time datagram is sent on </a:t>
            </a:r>
            <a:r>
              <a:rPr lang="en-US" sz="2000" dirty="0" smtClean="0">
                <a:solidFill>
                  <a:srgbClr val="000000"/>
                </a:solidFill>
                <a:latin typeface="Arial (Body)"/>
                <a:ea typeface="ＭＳ Ｐゴシック" charset="0"/>
              </a:rPr>
              <a:t>S</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A:</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sender increments seq # counter</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places value in seq # field</a:t>
            </a:r>
          </a:p>
          <a:p>
            <a:pPr marL="255651" lvl="0" indent="-255651"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goal:</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prevent attacker from sniffing and replaying a packet</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receipt of duplicate, authenticated </a:t>
            </a:r>
            <a:r>
              <a:rPr lang="en-US" sz="2000" dirty="0" smtClean="0">
                <a:solidFill>
                  <a:srgbClr val="000000"/>
                </a:solidFill>
                <a:latin typeface="Arial (Body)"/>
                <a:ea typeface="ＭＳ Ｐゴシック" charset="0"/>
              </a:rPr>
              <a:t>I</a:t>
            </a:r>
            <a:r>
              <a:rPr lang="en-US" sz="100" dirty="0" smtClean="0">
                <a:solidFill>
                  <a:srgbClr val="000000"/>
                </a:solidFill>
                <a:latin typeface="Arial (Body)"/>
                <a:ea typeface="ＭＳ Ｐゴシック" charset="0"/>
              </a:rPr>
              <a:t> </a:t>
            </a:r>
            <a:r>
              <a:rPr lang="en-US" sz="2000" dirty="0" smtClean="0">
                <a:solidFill>
                  <a:srgbClr val="000000"/>
                </a:solidFill>
                <a:latin typeface="Arial (Body)"/>
                <a:ea typeface="ＭＳ Ｐゴシック" charset="0"/>
              </a:rPr>
              <a:t>P packets </a:t>
            </a:r>
            <a:r>
              <a:rPr lang="en-US" sz="2000" dirty="0">
                <a:solidFill>
                  <a:srgbClr val="000000"/>
                </a:solidFill>
                <a:latin typeface="Arial (Body)"/>
                <a:ea typeface="ＭＳ Ｐゴシック" charset="0"/>
              </a:rPr>
              <a:t>may disrupt service</a:t>
            </a:r>
          </a:p>
          <a:p>
            <a:pPr marL="255651" lvl="0" indent="-255651" eaLnBrk="0" fontAlgn="base" hangingPunct="0">
              <a:spcAft>
                <a:spcPct val="0"/>
              </a:spcAft>
              <a:buFont typeface="Arial" panose="020B0604020202020204" pitchFamily="34" charset="0"/>
              <a:buChar char="•"/>
            </a:pPr>
            <a:r>
              <a:rPr lang="en-US" sz="2000" dirty="0" smtClean="0">
                <a:solidFill>
                  <a:srgbClr val="000000"/>
                </a:solidFill>
                <a:latin typeface="Arial (Body)"/>
                <a:ea typeface="ＭＳ Ｐゴシック" charset="0"/>
              </a:rPr>
              <a:t>method:</a:t>
            </a:r>
            <a:endParaRPr lang="en-US" sz="2000" dirty="0">
              <a:solidFill>
                <a:srgbClr val="000000"/>
              </a:solidFill>
              <a:latin typeface="Arial (Body)"/>
              <a:ea typeface="ＭＳ Ｐゴシック" charset="0"/>
            </a:endParaRP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destination checks for duplicates</a:t>
            </a:r>
          </a:p>
          <a:p>
            <a:pPr marL="741553" lvl="1" indent="-284353" eaLnBrk="0" fontAlgn="base" hangingPunct="0">
              <a:spcAft>
                <a:spcPct val="0"/>
              </a:spcAft>
              <a:buFont typeface="Arial" panose="020B0604020202020204" pitchFamily="34" charset="0"/>
              <a:buChar char="–"/>
            </a:pPr>
            <a:r>
              <a:rPr lang="en-US" sz="2000" dirty="0">
                <a:solidFill>
                  <a:srgbClr val="000000"/>
                </a:solidFill>
                <a:latin typeface="Arial (Body)"/>
                <a:ea typeface="ＭＳ Ｐゴシック" charset="0"/>
              </a:rPr>
              <a:t>doesn’t keep track of </a:t>
            </a:r>
            <a:r>
              <a:rPr lang="en-US" sz="2000" b="1" dirty="0">
                <a:solidFill>
                  <a:srgbClr val="000000"/>
                </a:solidFill>
                <a:latin typeface="Arial (Body)"/>
                <a:ea typeface="ＭＳ Ｐゴシック" charset="0"/>
              </a:rPr>
              <a:t>all </a:t>
            </a:r>
            <a:r>
              <a:rPr lang="en-US" sz="2000" dirty="0">
                <a:solidFill>
                  <a:srgbClr val="000000"/>
                </a:solidFill>
                <a:latin typeface="Arial (Body)"/>
                <a:ea typeface="ＭＳ Ｐゴシック" charset="0"/>
              </a:rPr>
              <a:t>received packets; instead uses a </a:t>
            </a:r>
            <a:r>
              <a:rPr lang="en-US" sz="2000" dirty="0" smtClean="0">
                <a:solidFill>
                  <a:srgbClr val="000000"/>
                </a:solidFill>
                <a:latin typeface="Arial (Body)"/>
                <a:ea typeface="ＭＳ Ｐゴシック" charset="0"/>
              </a:rPr>
              <a:t>window</a:t>
            </a:r>
            <a:endParaRPr lang="en-US" sz="2000" dirty="0">
              <a:solidFill>
                <a:srgbClr val="000000"/>
              </a:solidFill>
              <a:latin typeface="Arial (Body)"/>
              <a:ea typeface="ＭＳ Ｐゴシック" charset="0"/>
            </a:endParaRPr>
          </a:p>
        </p:txBody>
      </p:sp>
    </p:spTree>
    <p:extLst>
      <p:ext uri="{BB962C8B-B14F-4D97-AF65-F5344CB8AC3E}">
        <p14:creationId xmlns:p14="http://schemas.microsoft.com/office/powerpoint/2010/main" val="25935828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10941</TotalTime>
  <Words>6840</Words>
  <Application>Microsoft Office PowerPoint</Application>
  <PresentationFormat>On-screen Show (4:3)</PresentationFormat>
  <Paragraphs>917</Paragraphs>
  <Slides>134</Slides>
  <Notes>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134</vt:i4>
      </vt:variant>
    </vt:vector>
  </HeadingPairs>
  <TitlesOfParts>
    <vt:vector size="148" baseType="lpstr">
      <vt:lpstr>ＭＳ Ｐゴシック</vt:lpstr>
      <vt:lpstr>SimSun</vt:lpstr>
      <vt:lpstr>Arial</vt:lpstr>
      <vt:lpstr>Arial (Body)</vt:lpstr>
      <vt:lpstr>Gill Sans MT</vt:lpstr>
      <vt:lpstr>Noto Sans Symbols</vt:lpstr>
      <vt:lpstr>Times New Roman</vt:lpstr>
      <vt:lpstr>Verdana</vt:lpstr>
      <vt:lpstr>Wingdings</vt:lpstr>
      <vt:lpstr>ZapfDingbats</vt:lpstr>
      <vt:lpstr>508 Lecture</vt:lpstr>
      <vt:lpstr>1_508 Lecture</vt:lpstr>
      <vt:lpstr>Equation</vt:lpstr>
      <vt:lpstr>MathType 6.0 Equation</vt:lpstr>
      <vt:lpstr>Computer Networking: A Top Down Approach</vt:lpstr>
      <vt:lpstr>Network Security</vt:lpstr>
      <vt:lpstr>Learning Objectives (1 of 9)</vt:lpstr>
      <vt:lpstr>What is Network Security?</vt:lpstr>
      <vt:lpstr>Friends and Enemies: Alice, Bob, Trudy</vt:lpstr>
      <vt:lpstr>Who Might Bob, Alice Be?</vt:lpstr>
      <vt:lpstr>There are Bad Guys (and Girls) Out There!</vt:lpstr>
      <vt:lpstr>Learning Objectives (2 of 9)</vt:lpstr>
      <vt:lpstr>The Language of Cryptography</vt:lpstr>
      <vt:lpstr>Breaking an Encryption Scheme</vt:lpstr>
      <vt:lpstr>Symmetric Key Cryptography</vt:lpstr>
      <vt:lpstr>Simple Encryption Scheme</vt:lpstr>
      <vt:lpstr>A More Sophisticated Encryption Approach</vt:lpstr>
      <vt:lpstr>Symmetric Key Crypto: D E S (1 of 2)</vt:lpstr>
      <vt:lpstr>Symmetric Key Crypto: D E S (2 of 2)</vt:lpstr>
      <vt:lpstr>A E S: Advanced Encryption Standard</vt:lpstr>
      <vt:lpstr>Public Key Cryptography (1 of 2)</vt:lpstr>
      <vt:lpstr>Public Key Cryptography (2 of 2)</vt:lpstr>
      <vt:lpstr>Public Key Encryption Algorithms</vt:lpstr>
      <vt:lpstr>Prerequisite: Modular Arithmetic</vt:lpstr>
      <vt:lpstr>R S A: Getting Ready</vt:lpstr>
      <vt:lpstr>R S A: Creating Public/Private Key Pair</vt:lpstr>
      <vt:lpstr>R S A: Encryption, Decryption</vt:lpstr>
      <vt:lpstr>R S A Example</vt:lpstr>
      <vt:lpstr>Why Does R S A Work?</vt:lpstr>
      <vt:lpstr>R S A: Another Important Property</vt:lpstr>
      <vt:lpstr>Why K sub B minus left parenthesis K sub B plus left parenthesis m right parenthesis right parenthesis = m = K sub B plus left parenthesis K sub B minus left parenthesis m right parenthesis right parenthesis question mark.</vt:lpstr>
      <vt:lpstr>Why is R S A Secure?</vt:lpstr>
      <vt:lpstr>R S A in Practice: Session Keys</vt:lpstr>
      <vt:lpstr>Learning Objectives (3 of 9)</vt:lpstr>
      <vt:lpstr>Authentication (1 of 2)</vt:lpstr>
      <vt:lpstr>Authentication (2 of 2)</vt:lpstr>
      <vt:lpstr>Authentication: Another Try (1 of 4)</vt:lpstr>
      <vt:lpstr>Authentication: Another Try (2 of 4)</vt:lpstr>
      <vt:lpstr>Authentication: Another Try (3 of 4)</vt:lpstr>
      <vt:lpstr>Authentication: Another Try (4 of 4)</vt:lpstr>
      <vt:lpstr>Authentication: Yet Another Try (1 of 3)</vt:lpstr>
      <vt:lpstr>Authentication: Yet Another Try (2 of 3)</vt:lpstr>
      <vt:lpstr>Authentication: Yet Another Try (3 of 3)</vt:lpstr>
      <vt:lpstr>Authentication: ap5.0</vt:lpstr>
      <vt:lpstr>ap5.0: Security Hole (1 of 2)</vt:lpstr>
      <vt:lpstr>ap5.0: Security Hole (2 of 2)</vt:lpstr>
      <vt:lpstr>Learning Objectives (4 of 9)</vt:lpstr>
      <vt:lpstr>Digital Signatures (1 of 3)</vt:lpstr>
      <vt:lpstr>Digital Signatures (2 of 3)</vt:lpstr>
      <vt:lpstr>Digital Signatures (3 of 3)</vt:lpstr>
      <vt:lpstr>Digital Signatures (4 of 4)</vt:lpstr>
      <vt:lpstr>Message Digests</vt:lpstr>
      <vt:lpstr>Internet Checksum: Poor Crypto Hash Function</vt:lpstr>
      <vt:lpstr>Digital Signature = Signed Message Digest</vt:lpstr>
      <vt:lpstr>Hash Function Algorithms</vt:lpstr>
      <vt:lpstr>Recall: ap5.0 Security Hole</vt:lpstr>
      <vt:lpstr>Public-Key Certification</vt:lpstr>
      <vt:lpstr>Certification Authorities (1 of 2)</vt:lpstr>
      <vt:lpstr>Certification Authorities (2 of 2)</vt:lpstr>
      <vt:lpstr>Learning Objectives (5 of 9)</vt:lpstr>
      <vt:lpstr>Secure E-Mail (1 of 4)</vt:lpstr>
      <vt:lpstr>Secure E-Mail (2 of 4)</vt:lpstr>
      <vt:lpstr>Secure E-Mail (3 of 4)</vt:lpstr>
      <vt:lpstr>Secure E-Mail (4 of 4)</vt:lpstr>
      <vt:lpstr>Learning Objectives (6 of 9)</vt:lpstr>
      <vt:lpstr>S S L: Secure Sockets Layer</vt:lpstr>
      <vt:lpstr>S S L and T C P / I P</vt:lpstr>
      <vt:lpstr>Could Do Something Like P G P:</vt:lpstr>
      <vt:lpstr>Toy S S L: A Simple Secure Channel</vt:lpstr>
      <vt:lpstr>Toy: A Simple Handshake</vt:lpstr>
      <vt:lpstr>Toy: Key Derivation</vt:lpstr>
      <vt:lpstr>Toy: Data Records</vt:lpstr>
      <vt:lpstr>Toy: Sequence Numbers</vt:lpstr>
      <vt:lpstr>Toy: Control Information</vt:lpstr>
      <vt:lpstr>Toy S S L: Summary</vt:lpstr>
      <vt:lpstr>Toy S S L Isn’T Complete</vt:lpstr>
      <vt:lpstr>S S L Cipher Suite</vt:lpstr>
      <vt:lpstr>Real S S L: Handshake (1 of 4)</vt:lpstr>
      <vt:lpstr>Real S S L: Handshake (2 of 4)</vt:lpstr>
      <vt:lpstr>Real S S L: Handshake (3 of 4)</vt:lpstr>
      <vt:lpstr>Real S S L: Handshake (4 of 4)</vt:lpstr>
      <vt:lpstr>S S L Record Protocol</vt:lpstr>
      <vt:lpstr>S S L Record Format</vt:lpstr>
      <vt:lpstr>Real S S L Connection</vt:lpstr>
      <vt:lpstr>Key Derivation</vt:lpstr>
      <vt:lpstr>Learning Objectives (7 of 9)</vt:lpstr>
      <vt:lpstr>What is Network-Layer Confidentiality ?</vt:lpstr>
      <vt:lpstr>Virtual Private Networks (V P Ns) (1 of 2)</vt:lpstr>
      <vt:lpstr>Virtual Private Networks (V P Ns) (2 of 2)</vt:lpstr>
      <vt:lpstr>I Psec Services</vt:lpstr>
      <vt:lpstr>I Psec Transport Mode</vt:lpstr>
      <vt:lpstr>I Psec – Transport Mode</vt:lpstr>
      <vt:lpstr>Two I Psec Protocols</vt:lpstr>
      <vt:lpstr>Four Combinations are Possible!</vt:lpstr>
      <vt:lpstr>Security Associations (S As)</vt:lpstr>
      <vt:lpstr>Example S A from R1 to R2 (1 of 2)</vt:lpstr>
      <vt:lpstr>Example S A from R1 to R2 (2 of 2)</vt:lpstr>
      <vt:lpstr>Security Association Database (S A D)</vt:lpstr>
      <vt:lpstr>I\Psec Datagram</vt:lpstr>
      <vt:lpstr>What Happens?</vt:lpstr>
      <vt:lpstr>R1: Convert Original Datagram to I Psec Datagram</vt:lpstr>
      <vt:lpstr>Inside the Enchilada:</vt:lpstr>
      <vt:lpstr>I Psec Sequence Numbers</vt:lpstr>
      <vt:lpstr>Security Policy Database (S P D)</vt:lpstr>
      <vt:lpstr>Summary: I Psec Services</vt:lpstr>
      <vt:lpstr>I K E: Internet Key Exchange</vt:lpstr>
      <vt:lpstr>I K E: P S K and P K I</vt:lpstr>
      <vt:lpstr>I K E Phases</vt:lpstr>
      <vt:lpstr>I Psec Summary</vt:lpstr>
      <vt:lpstr>Learning Objectives (8 of 9)</vt:lpstr>
      <vt:lpstr>W E P Design Goals</vt:lpstr>
      <vt:lpstr>Review: Symmetric Stream Ciphers</vt:lpstr>
      <vt:lpstr>Stream Cipher and Packet Independence</vt:lpstr>
      <vt:lpstr>W E P Encryption (1 of 2)</vt:lpstr>
      <vt:lpstr>W E P Encryption (2 of 2)</vt:lpstr>
      <vt:lpstr>W E P Encryption 2</vt:lpstr>
      <vt:lpstr>W E P Decryption Overview</vt:lpstr>
      <vt:lpstr>End-Point Authentication W/ Nonce</vt:lpstr>
      <vt:lpstr>W E P Authentication</vt:lpstr>
      <vt:lpstr>Breaking 802.11 W E P Encryption</vt:lpstr>
      <vt:lpstr>802.11i: Improved Security</vt:lpstr>
      <vt:lpstr>802.11i: Four Phases of Operation</vt:lpstr>
      <vt:lpstr>E A P: Extensible Authentication Protocol</vt:lpstr>
      <vt:lpstr>Learning Objectives (9 of 9)</vt:lpstr>
      <vt:lpstr>Firewalls</vt:lpstr>
      <vt:lpstr>Firewalls: Why</vt:lpstr>
      <vt:lpstr>Stateless Packet Filtering</vt:lpstr>
      <vt:lpstr>Stateless Packet Filtering: Example</vt:lpstr>
      <vt:lpstr>Stateless Packet Filtering: More Examples</vt:lpstr>
      <vt:lpstr>Access Control Lists</vt:lpstr>
      <vt:lpstr>Stateful Packet Filtering (1 of 2)</vt:lpstr>
      <vt:lpstr>Stateful Packet Filtering (2 of 2)</vt:lpstr>
      <vt:lpstr>Application Gateways</vt:lpstr>
      <vt:lpstr>Limitations of Firewalls, Gateways</vt:lpstr>
      <vt:lpstr>Intrusion Detection Systems (1 of 2)</vt:lpstr>
      <vt:lpstr>Intrusion Detection Systems (2 of 2)</vt:lpstr>
      <vt:lpstr>Network Security (Summary)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Networking: A Top Down Approach, 7e</dc:title>
  <dc:subject>Computer Science</dc:subject>
  <dc:creator>Kurose/Ross</dc:creator>
  <cp:keywords>Computer Networking</cp:keywords>
  <cp:lastModifiedBy>P, Pavendan (Cognizant)</cp:lastModifiedBy>
  <cp:revision>1416</cp:revision>
  <dcterms:modified xsi:type="dcterms:W3CDTF">2018-04-24T10:38:29Z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