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1"/>
    <p:restoredTop sz="93103"/>
  </p:normalViewPr>
  <p:slideViewPr>
    <p:cSldViewPr snapToGrid="0" snapToObjects="1">
      <p:cViewPr varScale="1">
        <p:scale>
          <a:sx n="72" d="100"/>
          <a:sy n="72" d="100"/>
        </p:scale>
        <p:origin x="4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9117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How </a:t>
            </a:r>
            <a:r>
              <a:rPr lang="en-US" b="1" dirty="0" smtClean="0"/>
              <a:t>do</a:t>
            </a:r>
            <a:r>
              <a:rPr lang="en-US" b="1" dirty="0" smtClean="0"/>
              <a:t> </a:t>
            </a:r>
            <a:r>
              <a:rPr lang="en-US" b="1" dirty="0" smtClean="0"/>
              <a:t>you define student engagement?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587" y="4178137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Student engagement</a:t>
            </a:r>
            <a:endParaRPr lang="en-US" sz="24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/>
              <a:t>degree of </a:t>
            </a:r>
            <a:r>
              <a:rPr lang="en-US" sz="2400" dirty="0" smtClean="0"/>
              <a:t>curiosity, attention</a:t>
            </a:r>
            <a:r>
              <a:rPr lang="en-US" sz="2400" dirty="0"/>
              <a:t>, </a:t>
            </a:r>
            <a:r>
              <a:rPr lang="en-US" sz="2400" dirty="0" smtClean="0"/>
              <a:t>passion, and interest exhibited during learning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63" y="0"/>
            <a:ext cx="51435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4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dirty="0" smtClean="0"/>
              <a:t>Discussion: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3999" cy="18002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Define engagement</a:t>
            </a:r>
          </a:p>
          <a:p>
            <a:pPr lvl="0"/>
            <a:r>
              <a:rPr lang="en-US" dirty="0" smtClean="0"/>
              <a:t>Identify </a:t>
            </a:r>
            <a:r>
              <a:rPr lang="en-US" dirty="0" err="1" smtClean="0"/>
              <a:t>nstructional</a:t>
            </a:r>
            <a:r>
              <a:rPr lang="en-US" dirty="0" smtClean="0"/>
              <a:t> </a:t>
            </a:r>
            <a:r>
              <a:rPr lang="en-US" dirty="0"/>
              <a:t>strategies that support engagement </a:t>
            </a:r>
          </a:p>
          <a:p>
            <a:r>
              <a:rPr lang="en-US" dirty="0"/>
              <a:t>Discuss cultural influences on engagement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587" y="3556095"/>
            <a:ext cx="9143999" cy="26295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Gallery Walk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instructional strategies promote student </a:t>
            </a:r>
            <a:r>
              <a:rPr lang="en-US" sz="1600" dirty="0" smtClean="0"/>
              <a:t>engagement? </a:t>
            </a:r>
            <a:r>
              <a:rPr lang="en-US" sz="1600" i="1" u="sng" dirty="0" smtClean="0"/>
              <a:t>draw from case study</a:t>
            </a:r>
            <a:endParaRPr lang="en-US" sz="1600" u="sng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Are students of different ages engaged differently? Why or why not?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How </a:t>
            </a:r>
            <a:r>
              <a:rPr lang="en-US" sz="1600" dirty="0"/>
              <a:t>do you create lesson plans that engage </a:t>
            </a:r>
            <a:r>
              <a:rPr lang="en-US" sz="1600" dirty="0" smtClean="0"/>
              <a:t>students? </a:t>
            </a:r>
            <a:r>
              <a:rPr lang="en-US" sz="1600" i="1" u="sng" dirty="0"/>
              <a:t>draw from case </a:t>
            </a:r>
            <a:r>
              <a:rPr lang="en-US" sz="1600" i="1" u="sng" dirty="0" smtClean="0"/>
              <a:t>study</a:t>
            </a:r>
            <a:endParaRPr lang="en-US" sz="16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evidence can be used to identify the extent to which students are </a:t>
            </a:r>
            <a:r>
              <a:rPr lang="en-US" sz="1600" dirty="0" smtClean="0"/>
              <a:t>engaged?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To </a:t>
            </a:r>
            <a:r>
              <a:rPr lang="en-US" sz="1600" dirty="0"/>
              <a:t>what extent do you believe culture affects student engagement</a:t>
            </a:r>
            <a:r>
              <a:rPr lang="en-US" sz="1600" dirty="0" smtClean="0"/>
              <a:t>? </a:t>
            </a:r>
            <a:r>
              <a:rPr lang="en-US" sz="1600" i="1" u="sng" dirty="0"/>
              <a:t>draw from </a:t>
            </a:r>
            <a:r>
              <a:rPr lang="en-US" sz="1600" i="1" u="sng" dirty="0" smtClean="0"/>
              <a:t>reading</a:t>
            </a:r>
            <a:endParaRPr lang="en-US" sz="1600" dirty="0"/>
          </a:p>
          <a:p>
            <a:endParaRPr lang="en-US" sz="1800" b="1" dirty="0" smtClean="0"/>
          </a:p>
          <a:p>
            <a:r>
              <a:rPr lang="en-US" sz="1800" b="1" dirty="0" smtClean="0"/>
              <a:t>My Experiences</a:t>
            </a:r>
            <a:endParaRPr lang="en-US" sz="1800" b="1" dirty="0" smtClean="0"/>
          </a:p>
          <a:p>
            <a:endParaRPr lang="en-US" sz="1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Discussion: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engage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Pacing: </a:t>
            </a:r>
            <a:r>
              <a:rPr lang="en-US" dirty="0" smtClean="0"/>
              <a:t>Too fast/ too slow? </a:t>
            </a:r>
          </a:p>
          <a:p>
            <a:r>
              <a:rPr lang="en-US" b="1" dirty="0" smtClean="0"/>
              <a:t>Transitions </a:t>
            </a:r>
          </a:p>
          <a:p>
            <a:r>
              <a:rPr lang="en-US" b="1" dirty="0" smtClean="0"/>
              <a:t>Clear objectives &amp; Anticipatory Sets</a:t>
            </a:r>
          </a:p>
          <a:p>
            <a:r>
              <a:rPr lang="en-US" b="1" dirty="0" smtClean="0"/>
              <a:t>Variety of activities &amp; role of autonomy</a:t>
            </a:r>
          </a:p>
          <a:p>
            <a:r>
              <a:rPr lang="en-US" b="1" dirty="0" smtClean="0"/>
              <a:t>10:2 method: </a:t>
            </a:r>
            <a:r>
              <a:rPr lang="en-US" dirty="0" smtClean="0"/>
              <a:t>10 minutes of instruction, 2 minutes of processing</a:t>
            </a:r>
          </a:p>
          <a:p>
            <a:r>
              <a:rPr lang="en-US" b="1" dirty="0" smtClean="0"/>
              <a:t>Wait time</a:t>
            </a:r>
          </a:p>
          <a:p>
            <a:r>
              <a:rPr lang="en-US" b="1" dirty="0" smtClean="0"/>
              <a:t>Closure activities, including 3-2-1 </a:t>
            </a:r>
            <a:r>
              <a:rPr lang="en-US" dirty="0" smtClean="0"/>
              <a:t>(3 things you learned, 2 interesting things, and one question)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01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120</TotalTime>
  <Words>171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News Gothic MT</vt:lpstr>
      <vt:lpstr>Wingdings 2</vt:lpstr>
      <vt:lpstr>Breeze</vt:lpstr>
      <vt:lpstr>PowerPoint Presentation</vt:lpstr>
      <vt:lpstr>Discussion: Objectives</vt:lpstr>
      <vt:lpstr>Strategies to engage students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Microsoft Office User</cp:lastModifiedBy>
  <cp:revision>34</cp:revision>
  <dcterms:created xsi:type="dcterms:W3CDTF">2016-05-03T13:49:44Z</dcterms:created>
  <dcterms:modified xsi:type="dcterms:W3CDTF">2017-10-09T18:36:43Z</dcterms:modified>
</cp:coreProperties>
</file>