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8" r:id="rId1"/>
  </p:sldMasterIdLst>
  <p:notesMasterIdLst>
    <p:notesMasterId r:id="rId9"/>
  </p:notesMasterIdLst>
  <p:sldIdLst>
    <p:sldId id="256" r:id="rId2"/>
    <p:sldId id="315" r:id="rId3"/>
    <p:sldId id="316" r:id="rId4"/>
    <p:sldId id="293" r:id="rId5"/>
    <p:sldId id="296" r:id="rId6"/>
    <p:sldId id="300" r:id="rId7"/>
    <p:sldId id="31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8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3" d="100"/>
          <a:sy n="43" d="100"/>
        </p:scale>
        <p:origin x="-2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6483C-25E4-F247-B874-FE519CD7BFF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5EBA3-DFE6-574F-BF5F-9AF300DE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0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2B30B4-E40F-E54D-AF83-6A43B15C59EC}" type="datetimeFigureOut">
              <a:rPr lang="en-US" smtClean="0"/>
              <a:pPr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544D1B8-E7F3-7944-8DFE-D9F5F65C2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979" y="3810000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/>
              <a:t>Daniel C. Moos, PhD</a:t>
            </a:r>
          </a:p>
        </p:txBody>
      </p:sp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6062133"/>
            <a:ext cx="365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-34291" y="129540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Flipping the Classroom: </a:t>
            </a:r>
          </a:p>
          <a:p>
            <a:pPr algn="ctr"/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Embedding Self-Regulated Learning Prompts in Videos</a:t>
            </a:r>
          </a:p>
          <a:p>
            <a:pPr algn="ctr"/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7" descr="Screen Shot 2014-01-06 at 11.19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-76200"/>
            <a:ext cx="914400" cy="457200"/>
          </a:xfrm>
          <a:prstGeom prst="rect">
            <a:avLst/>
          </a:prstGeom>
        </p:spPr>
      </p:pic>
      <p:pic>
        <p:nvPicPr>
          <p:cNvPr id="9" name="Picture 8" descr="Screen Shot 2014-01-06 at 11.19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" cy="457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8100" y="-73591"/>
            <a:ext cx="952500" cy="4545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6394" y="-76200"/>
            <a:ext cx="952500" cy="454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Introduction to Flipped Classrooms </a:t>
            </a:r>
            <a:r>
              <a:rPr lang="en-US" sz="3200" dirty="0" smtClean="0"/>
              <a:t>(I)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“…what is traditionally </a:t>
            </a:r>
            <a:r>
              <a:rPr lang="en-US" sz="4000" dirty="0"/>
              <a:t>done in class is now done at home, and that which is traditionally done </a:t>
            </a:r>
            <a:r>
              <a:rPr lang="en-US" sz="4000" dirty="0" smtClean="0"/>
              <a:t>in </a:t>
            </a:r>
            <a:r>
              <a:rPr lang="en-US" sz="4000" dirty="0"/>
              <a:t>home is now completed in class” </a:t>
            </a:r>
            <a:endParaRPr lang="en-US" sz="40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Bergmann </a:t>
            </a:r>
            <a:r>
              <a:rPr lang="en-US" dirty="0"/>
              <a:t>&amp; </a:t>
            </a:r>
            <a:r>
              <a:rPr lang="en-US" dirty="0" err="1"/>
              <a:t>Sams</a:t>
            </a:r>
            <a:r>
              <a:rPr lang="en-US" dirty="0"/>
              <a:t>, 2012, pg. </a:t>
            </a:r>
            <a:r>
              <a:rPr lang="en-US" dirty="0" smtClean="0"/>
              <a:t>13</a:t>
            </a:r>
            <a:endParaRPr lang="en-US" dirty="0"/>
          </a:p>
        </p:txBody>
      </p:sp>
      <p:pic>
        <p:nvPicPr>
          <p:cNvPr id="8" name="Picture 7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-76200"/>
            <a:ext cx="914400" cy="457200"/>
          </a:xfrm>
          <a:prstGeom prst="rect">
            <a:avLst/>
          </a:prstGeom>
        </p:spPr>
      </p:pic>
      <p:pic>
        <p:nvPicPr>
          <p:cNvPr id="9" name="Picture 8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" y="-73591"/>
            <a:ext cx="952500" cy="4545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394" y="-76200"/>
            <a:ext cx="952500" cy="45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1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Introduction to Flipped Classrooms </a:t>
            </a:r>
            <a:r>
              <a:rPr lang="en-US" sz="3200" dirty="0" smtClean="0"/>
              <a:t>(II)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495800"/>
          </a:xfrm>
        </p:spPr>
        <p:txBody>
          <a:bodyPr>
            <a:normAutofit lnSpcReduction="10000"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Nonlinear: </a:t>
            </a:r>
          </a:p>
          <a:p>
            <a:pPr lvl="1"/>
            <a:r>
              <a:rPr lang="en-US" sz="2800" dirty="0" smtClean="0"/>
              <a:t>Student control pacing of content delivery: </a:t>
            </a:r>
            <a:r>
              <a:rPr lang="en-US" sz="2800" i="1" dirty="0" smtClean="0"/>
              <a:t>Meet individual cognitive needs</a:t>
            </a:r>
          </a:p>
          <a:p>
            <a:r>
              <a:rPr lang="en-US" sz="3200" b="1" dirty="0" smtClean="0"/>
              <a:t>Multiple representations:</a:t>
            </a:r>
          </a:p>
          <a:p>
            <a:pPr lvl="1"/>
            <a:r>
              <a:rPr lang="en-US" sz="2800" dirty="0" smtClean="0"/>
              <a:t>Dual Coding Theory: </a:t>
            </a:r>
            <a:r>
              <a:rPr lang="en-US" sz="2800" i="1" dirty="0" smtClean="0"/>
              <a:t>Auditory and visual channels</a:t>
            </a:r>
          </a:p>
          <a:p>
            <a:pPr lvl="1"/>
            <a:r>
              <a:rPr lang="en-US" sz="2800" dirty="0" smtClean="0"/>
              <a:t>Learning Styles (visual, auditory)</a:t>
            </a:r>
          </a:p>
          <a:p>
            <a:r>
              <a:rPr lang="en-US" sz="3200" b="1" dirty="0"/>
              <a:t>C</a:t>
            </a:r>
            <a:r>
              <a:rPr lang="en-US" sz="3200" b="1" dirty="0" smtClean="0"/>
              <a:t>lass time:</a:t>
            </a:r>
          </a:p>
          <a:p>
            <a:pPr lvl="1"/>
            <a:r>
              <a:rPr lang="en-US" sz="2800" dirty="0" smtClean="0"/>
              <a:t>Increased opportunity for collaborative activities</a:t>
            </a:r>
          </a:p>
        </p:txBody>
      </p:sp>
      <p:pic>
        <p:nvPicPr>
          <p:cNvPr id="8" name="Picture 7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-76200"/>
            <a:ext cx="914400" cy="457200"/>
          </a:xfrm>
          <a:prstGeom prst="rect">
            <a:avLst/>
          </a:prstGeom>
        </p:spPr>
      </p:pic>
      <p:pic>
        <p:nvPicPr>
          <p:cNvPr id="9" name="Picture 8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" cy="4572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457200" y="4419600"/>
            <a:ext cx="5486400" cy="0"/>
          </a:xfrm>
          <a:prstGeom prst="line">
            <a:avLst/>
          </a:prstGeom>
          <a:ln w="39116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5486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0"/>
              <a:buChar char="à"/>
            </a:pPr>
            <a:r>
              <a:rPr lang="en-US" sz="3000" dirty="0" smtClean="0">
                <a:solidFill>
                  <a:srgbClr val="3366FF"/>
                </a:solidFill>
                <a:sym typeface="Wingdings"/>
              </a:rPr>
              <a:t>Are these benefits realized?</a:t>
            </a:r>
          </a:p>
          <a:p>
            <a:pPr marL="457200" indent="-457200">
              <a:buFont typeface="Wingdings" charset="0"/>
              <a:buChar char="à"/>
            </a:pPr>
            <a:r>
              <a:rPr lang="en-US" sz="3000" dirty="0" smtClean="0">
                <a:solidFill>
                  <a:srgbClr val="3366FF"/>
                </a:solidFill>
                <a:sym typeface="Wingdings"/>
              </a:rPr>
              <a:t>Mixed findings on learning product, limited research on learning </a:t>
            </a:r>
            <a:r>
              <a:rPr lang="en-US" sz="3000" b="1" dirty="0" smtClean="0">
                <a:solidFill>
                  <a:srgbClr val="3366FF"/>
                </a:solidFill>
                <a:sym typeface="Wingdings"/>
              </a:rPr>
              <a:t>process</a:t>
            </a:r>
            <a:endParaRPr lang="en-US" sz="3000" dirty="0">
              <a:solidFill>
                <a:srgbClr val="3366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" y="-73591"/>
            <a:ext cx="952500" cy="4545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394" y="-76200"/>
            <a:ext cx="952500" cy="4545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1295400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/>
              <a:t>Potential</a:t>
            </a:r>
            <a:endParaRPr lang="en-US" sz="3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1295400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/>
              <a:t>Benefits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89205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Context: </a:t>
            </a:r>
            <a:r>
              <a:rPr lang="en-US" dirty="0" smtClean="0"/>
              <a:t>Hypermedia Learning</a:t>
            </a:r>
            <a:endParaRPr lang="en-US" i="1" dirty="0"/>
          </a:p>
        </p:txBody>
      </p:sp>
      <p:sp>
        <p:nvSpPr>
          <p:cNvPr id="17" name="Text Box 41"/>
          <p:cNvSpPr txBox="1">
            <a:spLocks noChangeArrowheads="1"/>
          </p:cNvSpPr>
          <p:nvPr/>
        </p:nvSpPr>
        <p:spPr bwMode="auto">
          <a:xfrm>
            <a:off x="1355725" y="-80963"/>
            <a:ext cx="18415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400">
              <a:latin typeface="Garamond" charset="0"/>
            </a:endParaRP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3733800" y="4572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Garamond" charset="0"/>
            </a:endParaRPr>
          </a:p>
        </p:txBody>
      </p:sp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2209800" y="1905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Garamond" charset="0"/>
            </a:endParaRPr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1905000" y="1981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Garamond" charset="0"/>
            </a:endParaRPr>
          </a:p>
        </p:txBody>
      </p: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2362200" y="2286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Garamond" charset="0"/>
            </a:endParaRPr>
          </a:p>
        </p:txBody>
      </p:sp>
      <p:sp>
        <p:nvSpPr>
          <p:cNvPr id="22" name="Text Box 47"/>
          <p:cNvSpPr txBox="1">
            <a:spLocks noChangeArrowheads="1"/>
          </p:cNvSpPr>
          <p:nvPr/>
        </p:nvSpPr>
        <p:spPr bwMode="auto">
          <a:xfrm>
            <a:off x="2286000" y="8382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Garamond" charset="0"/>
            </a:endParaRP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0" y="6858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 b="1">
              <a:solidFill>
                <a:schemeClr val="tx2"/>
              </a:solidFill>
              <a:latin typeface="Garamond" charset="0"/>
            </a:endParaRPr>
          </a:p>
        </p:txBody>
      </p:sp>
      <p:sp>
        <p:nvSpPr>
          <p:cNvPr id="4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162800" y="6096000"/>
            <a:ext cx="22098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000" b="1" dirty="0" smtClean="0">
                <a:latin typeface="Tahoma" charset="0"/>
                <a:ea typeface="ＭＳ Ｐゴシック" charset="-128"/>
                <a:cs typeface="ＭＳ Ｐゴシック" charset="-128"/>
              </a:rPr>
              <a:t>Daniel C. Moos, PhD</a:t>
            </a:r>
          </a:p>
          <a:p>
            <a:r>
              <a:rPr lang="en-US" sz="1000" b="1" dirty="0" smtClean="0">
                <a:latin typeface="Tahoma" charset="0"/>
                <a:ea typeface="ＭＳ Ｐゴシック" charset="-128"/>
                <a:cs typeface="ＭＳ Ｐゴシック" charset="-128"/>
              </a:rPr>
              <a:t>Department of Education</a:t>
            </a:r>
          </a:p>
          <a:p>
            <a:r>
              <a:rPr lang="en-US" sz="1000" b="1" dirty="0" smtClean="0">
                <a:latin typeface="Tahoma" charset="0"/>
                <a:ea typeface="ＭＳ Ｐゴシック" charset="-128"/>
                <a:cs typeface="ＭＳ Ｐゴシック" charset="-128"/>
              </a:rPr>
              <a:t>Gustavus Adolphus College</a:t>
            </a:r>
          </a:p>
          <a:p>
            <a:r>
              <a:rPr lang="en-US" sz="1000" b="1" dirty="0" smtClean="0">
                <a:latin typeface="Tahoma" charset="0"/>
                <a:ea typeface="ＭＳ Ｐゴシック" charset="-128"/>
                <a:cs typeface="ＭＳ Ｐゴシック" charset="-128"/>
              </a:rPr>
              <a:t>AERA 2013</a:t>
            </a:r>
          </a:p>
        </p:txBody>
      </p:sp>
      <p:pic>
        <p:nvPicPr>
          <p:cNvPr id="44" name="Picture 43" descr="Screen Shot 2013-11-07 at 4.01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063"/>
            <a:ext cx="5867400" cy="553085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000381" y="3232520"/>
            <a:ext cx="1921248" cy="5232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Non-linear</a:t>
            </a:r>
            <a:endParaRPr lang="en-US" sz="2800" dirty="0"/>
          </a:p>
        </p:txBody>
      </p:sp>
      <p:sp>
        <p:nvSpPr>
          <p:cNvPr id="48" name="Right Arrow 47"/>
          <p:cNvSpPr/>
          <p:nvPr/>
        </p:nvSpPr>
        <p:spPr>
          <a:xfrm rot="774519">
            <a:off x="1882851" y="2658292"/>
            <a:ext cx="4937184" cy="2880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2217240">
            <a:off x="4858191" y="2352637"/>
            <a:ext cx="2283939" cy="2916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1865250">
            <a:off x="1307133" y="4528283"/>
            <a:ext cx="5261308" cy="288000"/>
          </a:xfrm>
          <a:prstGeom prst="righ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9769188">
            <a:off x="4557190" y="3989052"/>
            <a:ext cx="2370201" cy="2880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320742" y="5867572"/>
            <a:ext cx="2823258" cy="954107"/>
          </a:xfrm>
          <a:prstGeom prst="rect">
            <a:avLst/>
          </a:prstGeom>
          <a:noFill/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Multiple </a:t>
            </a:r>
          </a:p>
          <a:p>
            <a:pPr algn="ctr"/>
            <a:r>
              <a:rPr lang="en-US" sz="2800" dirty="0" smtClean="0"/>
              <a:t>Representations</a:t>
            </a:r>
            <a:endParaRPr lang="en-US" sz="2800" dirty="0"/>
          </a:p>
        </p:txBody>
      </p:sp>
      <p:sp>
        <p:nvSpPr>
          <p:cNvPr id="54" name="Right Arrow 53"/>
          <p:cNvSpPr/>
          <p:nvPr/>
        </p:nvSpPr>
        <p:spPr>
          <a:xfrm>
            <a:off x="2723853" y="6066739"/>
            <a:ext cx="3372147" cy="288000"/>
          </a:xfrm>
          <a:prstGeom prst="righ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Screen Shot 2014-01-06 at 11.19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-76200"/>
            <a:ext cx="914400" cy="457200"/>
          </a:xfrm>
          <a:prstGeom prst="rect">
            <a:avLst/>
          </a:prstGeom>
        </p:spPr>
      </p:pic>
      <p:pic>
        <p:nvPicPr>
          <p:cNvPr id="27" name="Picture 26" descr="Screen Shot 2014-01-06 at 11.19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" cy="4572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8100" y="-73591"/>
            <a:ext cx="952500" cy="4545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6394" y="-76200"/>
            <a:ext cx="952500" cy="45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4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990600"/>
          </a:xfrm>
        </p:spPr>
        <p:txBody>
          <a:bodyPr/>
          <a:lstStyle/>
          <a:p>
            <a:r>
              <a:rPr lang="en-US" i="1" dirty="0" smtClean="0"/>
              <a:t>Theoretical Frameworks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7423"/>
            <a:ext cx="9144000" cy="45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Social Cognitive Approach </a:t>
            </a:r>
            <a:r>
              <a:rPr lang="en-US" sz="2000" dirty="0" smtClean="0"/>
              <a:t>(Zimmerman</a:t>
            </a:r>
            <a:r>
              <a:rPr lang="en-US" sz="2000" dirty="0"/>
              <a:t>, </a:t>
            </a:r>
            <a:r>
              <a:rPr lang="en-US" sz="2000" dirty="0" smtClean="0"/>
              <a:t>2000)</a:t>
            </a:r>
            <a:endParaRPr lang="en-US" sz="2000" dirty="0"/>
          </a:p>
        </p:txBody>
      </p:sp>
      <p:pic>
        <p:nvPicPr>
          <p:cNvPr id="8" name="Picture 7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-76200"/>
            <a:ext cx="914400" cy="457200"/>
          </a:xfrm>
          <a:prstGeom prst="rect">
            <a:avLst/>
          </a:prstGeom>
        </p:spPr>
      </p:pic>
      <p:pic>
        <p:nvPicPr>
          <p:cNvPr id="9" name="Picture 8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" cy="45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6228219" cy="4546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8100" y="-73591"/>
            <a:ext cx="952500" cy="4545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6394" y="-76200"/>
            <a:ext cx="952500" cy="45459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66800" y="4191000"/>
            <a:ext cx="2971800" cy="2667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95600" y="1828800"/>
            <a:ext cx="3352800" cy="3048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05400" y="4191000"/>
            <a:ext cx="2971800" cy="2667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28800" y="2971800"/>
            <a:ext cx="1447800" cy="13716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57600" y="4876800"/>
            <a:ext cx="1828800" cy="13716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19800" y="2971800"/>
            <a:ext cx="1447800" cy="13716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3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past research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SRL highly predictive of learning outcomes in variety of contexts with various developmental groups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Bembenutty</a:t>
            </a:r>
            <a:r>
              <a:rPr lang="en-US" sz="2000" i="1" dirty="0" smtClean="0"/>
              <a:t>, 2011; Butler, Cartier, </a:t>
            </a:r>
            <a:r>
              <a:rPr lang="en-US" sz="2000" i="1" dirty="0" err="1" smtClean="0"/>
              <a:t>Schnellert</a:t>
            </a:r>
            <a:r>
              <a:rPr lang="en-US" sz="2000" i="1" dirty="0" smtClean="0"/>
              <a:t>, 2011; Cleary &amp; </a:t>
            </a:r>
            <a:r>
              <a:rPr lang="en-US" sz="2000" i="1" dirty="0" err="1" smtClean="0"/>
              <a:t>Sandars</a:t>
            </a:r>
            <a:r>
              <a:rPr lang="en-US" sz="2000" i="1" dirty="0" smtClean="0"/>
              <a:t>, 2011; Cleary &amp; </a:t>
            </a:r>
            <a:r>
              <a:rPr lang="en-US" sz="2000" i="1" dirty="0" err="1" smtClean="0"/>
              <a:t>Platten</a:t>
            </a:r>
            <a:r>
              <a:rPr lang="en-US" sz="2000" i="1" dirty="0" smtClean="0"/>
              <a:t>, 2013;  </a:t>
            </a:r>
            <a:r>
              <a:rPr lang="en-US" sz="2000" i="1" dirty="0" err="1" smtClean="0"/>
              <a:t>DiBenedetto</a:t>
            </a:r>
            <a:r>
              <a:rPr lang="en-US" sz="2000" i="1" dirty="0" smtClean="0"/>
              <a:t> &amp; </a:t>
            </a:r>
            <a:r>
              <a:rPr lang="en-US" sz="2000" i="1" dirty="0" err="1" smtClean="0"/>
              <a:t>Bembenutty</a:t>
            </a:r>
            <a:r>
              <a:rPr lang="en-US" sz="2000" i="1" dirty="0" smtClean="0"/>
              <a:t>, 2013; McPherson &amp; Renwick, 2011; </a:t>
            </a:r>
            <a:r>
              <a:rPr lang="en-US" sz="2000" i="1" dirty="0" err="1" smtClean="0"/>
              <a:t>Schunk</a:t>
            </a:r>
            <a:r>
              <a:rPr lang="en-US" sz="2000" i="1" dirty="0" smtClean="0"/>
              <a:t> &amp; Zimmerman, 2013)</a:t>
            </a:r>
            <a:endParaRPr lang="en-US" sz="2000" i="1" u="sng" dirty="0"/>
          </a:p>
          <a:p>
            <a:r>
              <a:rPr lang="en-US" sz="2600" dirty="0" smtClean="0"/>
              <a:t>….</a:t>
            </a:r>
            <a:r>
              <a:rPr lang="en-US" sz="2600" b="1" dirty="0" smtClean="0"/>
              <a:t>particularly true with hypermedia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Azevedo</a:t>
            </a:r>
            <a:r>
              <a:rPr lang="en-US" sz="2000" i="1" dirty="0"/>
              <a:t> </a:t>
            </a:r>
            <a:r>
              <a:rPr lang="en-US" sz="2000" i="1" dirty="0" smtClean="0"/>
              <a:t>et al. 2010, 2011, 2012; Greene et al. 2013; Moos, 2010, 2013, 2014)</a:t>
            </a:r>
          </a:p>
          <a:p>
            <a:r>
              <a:rPr lang="en-US" sz="2600" dirty="0" smtClean="0"/>
              <a:t>Many students, including undergraduates, do </a:t>
            </a:r>
            <a:r>
              <a:rPr lang="en-US" sz="2600" b="1" u="sng" dirty="0" smtClean="0"/>
              <a:t>not</a:t>
            </a:r>
            <a:r>
              <a:rPr lang="en-US" sz="2600" b="1" dirty="0" smtClean="0"/>
              <a:t> </a:t>
            </a:r>
            <a:r>
              <a:rPr lang="en-US" sz="2600" dirty="0" smtClean="0"/>
              <a:t>adequately self-regulate their learning </a:t>
            </a:r>
            <a:r>
              <a:rPr lang="en-US" sz="2000" i="1" dirty="0" smtClean="0"/>
              <a:t>(Moos &amp; Stewart, 2013)</a:t>
            </a:r>
          </a:p>
          <a:p>
            <a:endParaRPr lang="en-US" sz="2000" dirty="0"/>
          </a:p>
          <a:p>
            <a:r>
              <a:rPr lang="en-US" sz="2900" dirty="0" smtClean="0">
                <a:solidFill>
                  <a:srgbClr val="3366FF"/>
                </a:solidFill>
              </a:rPr>
              <a:t>Videos share inherent design features with hypermedia: </a:t>
            </a:r>
            <a:r>
              <a:rPr lang="en-US" sz="2500" u="sng" dirty="0" smtClean="0">
                <a:solidFill>
                  <a:srgbClr val="3366FF"/>
                </a:solidFill>
              </a:rPr>
              <a:t>Nonlinear</a:t>
            </a:r>
            <a:r>
              <a:rPr lang="en-US" sz="2500" i="1" dirty="0" smtClean="0">
                <a:solidFill>
                  <a:srgbClr val="3366FF"/>
                </a:solidFill>
              </a:rPr>
              <a:t>; </a:t>
            </a:r>
            <a:r>
              <a:rPr lang="en-US" sz="2500" u="sng" dirty="0" smtClean="0">
                <a:solidFill>
                  <a:srgbClr val="3366FF"/>
                </a:solidFill>
              </a:rPr>
              <a:t>Multiple representations</a:t>
            </a:r>
            <a:r>
              <a:rPr lang="en-US" sz="2900" dirty="0" smtClean="0">
                <a:solidFill>
                  <a:srgbClr val="3366FF"/>
                </a:solidFill>
                <a:sym typeface="Wingdings"/>
              </a:rPr>
              <a:t>…</a:t>
            </a:r>
          </a:p>
          <a:p>
            <a:pPr lvl="1"/>
            <a:r>
              <a:rPr lang="en-US" sz="2600" dirty="0" smtClean="0">
                <a:solidFill>
                  <a:srgbClr val="3366FF"/>
                </a:solidFill>
              </a:rPr>
              <a:t>Similar SRL challenges when learning with a video designed for a flipped classroom?</a:t>
            </a:r>
          </a:p>
          <a:p>
            <a:pPr lvl="1"/>
            <a:r>
              <a:rPr lang="en-US" sz="2600" dirty="0" smtClean="0">
                <a:solidFill>
                  <a:srgbClr val="3366FF"/>
                </a:solidFill>
              </a:rPr>
              <a:t>Can embedded SRL scaffolds facilitate learning?</a:t>
            </a:r>
          </a:p>
        </p:txBody>
      </p:sp>
      <p:pic>
        <p:nvPicPr>
          <p:cNvPr id="6" name="Picture 5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-76200"/>
            <a:ext cx="914400" cy="457200"/>
          </a:xfrm>
          <a:prstGeom prst="rect">
            <a:avLst/>
          </a:prstGeom>
        </p:spPr>
      </p:pic>
      <p:pic>
        <p:nvPicPr>
          <p:cNvPr id="7" name="Picture 6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" y="-73591"/>
            <a:ext cx="952500" cy="4545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394" y="-76200"/>
            <a:ext cx="952500" cy="45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effective videos with SRL prompts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Start video with </a:t>
            </a:r>
            <a:r>
              <a:rPr lang="en-US" sz="3200" b="1" dirty="0" smtClean="0"/>
              <a:t>Intended Learning Outcome </a:t>
            </a:r>
            <a:r>
              <a:rPr lang="en-US" sz="3200" dirty="0" smtClean="0"/>
              <a:t>(backwards design)</a:t>
            </a:r>
          </a:p>
          <a:p>
            <a:pPr lvl="1"/>
            <a:r>
              <a:rPr lang="en-US" sz="2800" dirty="0" smtClean="0"/>
              <a:t>By watching this video, you should be able to: Identify (start with a verb)</a:t>
            </a:r>
            <a:endParaRPr lang="en-US" sz="2800" dirty="0" smtClean="0"/>
          </a:p>
          <a:p>
            <a:r>
              <a:rPr lang="en-US" sz="3200" b="1" u="sng" dirty="0" smtClean="0"/>
              <a:t>Planning </a:t>
            </a:r>
            <a:r>
              <a:rPr lang="en-US" sz="3200" b="1" u="sng" dirty="0" smtClean="0"/>
              <a:t>Phase</a:t>
            </a:r>
            <a:r>
              <a:rPr lang="en-US" sz="3200" dirty="0" smtClean="0"/>
              <a:t>: </a:t>
            </a:r>
          </a:p>
          <a:p>
            <a:pPr lvl="1"/>
            <a:r>
              <a:rPr lang="en-US" i="1" dirty="0" smtClean="0"/>
              <a:t>What </a:t>
            </a:r>
            <a:r>
              <a:rPr lang="en-US" i="1" dirty="0"/>
              <a:t>do you already know about </a:t>
            </a:r>
            <a:r>
              <a:rPr lang="en-US" i="1" dirty="0" smtClean="0"/>
              <a:t>___________ ?</a:t>
            </a:r>
          </a:p>
          <a:p>
            <a:pPr lvl="1"/>
            <a:r>
              <a:rPr lang="en-US" i="1" dirty="0" smtClean="0"/>
              <a:t>What questions do you have </a:t>
            </a:r>
            <a:r>
              <a:rPr lang="en-US" i="1" dirty="0"/>
              <a:t>about ___________ ?</a:t>
            </a:r>
          </a:p>
          <a:p>
            <a:pPr marL="0" indent="0">
              <a:buNone/>
            </a:pPr>
            <a:endParaRPr lang="en-US" sz="2800" i="1" dirty="0" smtClean="0"/>
          </a:p>
          <a:p>
            <a:r>
              <a:rPr lang="en-US" sz="3200" b="1" u="sng" dirty="0" smtClean="0"/>
              <a:t>Monitoring Phase</a:t>
            </a:r>
            <a:r>
              <a:rPr lang="en-US" sz="3200" dirty="0" smtClean="0"/>
              <a:t>: </a:t>
            </a:r>
          </a:p>
          <a:p>
            <a:pPr lvl="1"/>
            <a:r>
              <a:rPr lang="en-US" i="1" dirty="0" smtClean="0"/>
              <a:t>What </a:t>
            </a:r>
            <a:r>
              <a:rPr lang="en-US" i="1" dirty="0"/>
              <a:t>information have you learned so far</a:t>
            </a:r>
            <a:r>
              <a:rPr lang="en-US" i="1" dirty="0" smtClean="0"/>
              <a:t>?</a:t>
            </a:r>
          </a:p>
          <a:p>
            <a:pPr lvl="1"/>
            <a:r>
              <a:rPr lang="en-US" i="1" dirty="0" smtClean="0"/>
              <a:t>Is </a:t>
            </a:r>
            <a:r>
              <a:rPr lang="en-US" i="1" dirty="0"/>
              <a:t>there anything presented so far that you do not understand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3200" b="1" u="sng" dirty="0" smtClean="0"/>
              <a:t>Reflection Phase</a:t>
            </a:r>
            <a:r>
              <a:rPr lang="en-US" sz="2800" dirty="0" smtClean="0"/>
              <a:t>: </a:t>
            </a:r>
          </a:p>
          <a:p>
            <a:pPr lvl="1"/>
            <a:r>
              <a:rPr lang="en-US" i="1" dirty="0" smtClean="0"/>
              <a:t>What </a:t>
            </a:r>
            <a:r>
              <a:rPr lang="en-US" i="1" dirty="0"/>
              <a:t>did you learn about motivating students</a:t>
            </a:r>
            <a:r>
              <a:rPr lang="en-US" i="1" dirty="0" smtClean="0"/>
              <a:t>?</a:t>
            </a:r>
          </a:p>
          <a:p>
            <a:pPr lvl="1"/>
            <a:r>
              <a:rPr lang="en-US" i="1" dirty="0" smtClean="0"/>
              <a:t>What </a:t>
            </a:r>
            <a:r>
              <a:rPr lang="en-US" i="1" dirty="0"/>
              <a:t>questions </a:t>
            </a:r>
            <a:r>
              <a:rPr lang="en-US" i="1" dirty="0" smtClean="0"/>
              <a:t>do </a:t>
            </a:r>
            <a:r>
              <a:rPr lang="en-US" i="1" dirty="0"/>
              <a:t>you have about the information </a:t>
            </a:r>
            <a:r>
              <a:rPr lang="en-US" i="1" dirty="0" smtClean="0"/>
              <a:t>presented?</a:t>
            </a:r>
          </a:p>
          <a:p>
            <a:pPr lvl="1"/>
            <a:r>
              <a:rPr lang="en-US" i="1" dirty="0" smtClean="0"/>
              <a:t>Do </a:t>
            </a:r>
            <a:r>
              <a:rPr lang="en-US" i="1" dirty="0"/>
              <a:t>you need to go back in the video and fill any gaps in understanding?</a:t>
            </a:r>
            <a:endParaRPr lang="en-US" dirty="0"/>
          </a:p>
          <a:p>
            <a:pPr marL="0" indent="0">
              <a:buNone/>
            </a:pPr>
            <a:endParaRPr lang="en-US" sz="2800" u="sng" dirty="0"/>
          </a:p>
          <a:p>
            <a:endParaRPr lang="en-US" b="1" dirty="0" smtClean="0"/>
          </a:p>
        </p:txBody>
      </p:sp>
      <p:pic>
        <p:nvPicPr>
          <p:cNvPr id="6" name="Picture 5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-76200"/>
            <a:ext cx="914400" cy="457200"/>
          </a:xfrm>
          <a:prstGeom prst="rect">
            <a:avLst/>
          </a:prstGeom>
        </p:spPr>
      </p:pic>
      <p:pic>
        <p:nvPicPr>
          <p:cNvPr id="7" name="Picture 6" descr="Screen Shot 2014-01-06 at 11.1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" y="-73591"/>
            <a:ext cx="952500" cy="4545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394" y="-76200"/>
            <a:ext cx="952500" cy="45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2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12700</TotalTime>
  <Words>419</Words>
  <Application>Microsoft Macintosh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PowerPoint Presentation</vt:lpstr>
      <vt:lpstr>Introduction to Flipped Classrooms (I)</vt:lpstr>
      <vt:lpstr>Introduction to Flipped Classrooms (II)</vt:lpstr>
      <vt:lpstr>Context: Hypermedia Learning</vt:lpstr>
      <vt:lpstr>Theoretical Frameworks</vt:lpstr>
      <vt:lpstr>Summary of past research</vt:lpstr>
      <vt:lpstr>Designing effective videos with SRL prompts</vt:lpstr>
    </vt:vector>
  </TitlesOfParts>
  <Company>Gustavus Adolphus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Moos</dc:creator>
  <cp:lastModifiedBy>Information Services</cp:lastModifiedBy>
  <cp:revision>1092</cp:revision>
  <dcterms:created xsi:type="dcterms:W3CDTF">2011-04-11T01:23:50Z</dcterms:created>
  <dcterms:modified xsi:type="dcterms:W3CDTF">2015-11-11T19:53:08Z</dcterms:modified>
</cp:coreProperties>
</file>