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reaming.discoveryeducation.com" TargetMode="External"/><Relationship Id="rId4" Type="http://schemas.openxmlformats.org/officeDocument/2006/relationships/hyperlink" Target="http://www.mathpickle.com/K-12/Video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hanacademy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use of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83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Review (II)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err="1"/>
              <a:t>G</a:t>
            </a:r>
            <a:r>
              <a:rPr lang="en-US" sz="2800" b="1" dirty="0" err="1" smtClean="0"/>
              <a:t>arageband</a:t>
            </a:r>
            <a:r>
              <a:rPr lang="en-US" sz="2800" b="1" dirty="0" smtClean="0"/>
              <a:t>….</a:t>
            </a:r>
            <a:r>
              <a:rPr lang="en-US" sz="2800" i="1" dirty="0" smtClean="0"/>
              <a:t>why?</a:t>
            </a:r>
          </a:p>
          <a:p>
            <a:pPr marL="968375" lvl="3" indent="0">
              <a:buNone/>
            </a:pPr>
            <a:endParaRPr lang="en-US" sz="1800" dirty="0" smtClean="0"/>
          </a:p>
        </p:txBody>
      </p:sp>
      <p:graphicFrame>
        <p:nvGraphicFramePr>
          <p:cNvPr id="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58465"/>
              </p:ext>
            </p:extLst>
          </p:nvPr>
        </p:nvGraphicFramePr>
        <p:xfrm>
          <a:off x="2973298" y="1294395"/>
          <a:ext cx="5105400" cy="5614988"/>
        </p:xfrm>
        <a:graphic>
          <a:graphicData uri="http://schemas.openxmlformats.org/drawingml/2006/table">
            <a:tbl>
              <a:tblPr/>
              <a:tblGrid>
                <a:gridCol w="1752600"/>
                <a:gridCol w="335280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42"/>
          <p:cNvSpPr txBox="1">
            <a:spLocks noChangeArrowheads="1"/>
          </p:cNvSpPr>
          <p:nvPr/>
        </p:nvSpPr>
        <p:spPr bwMode="auto">
          <a:xfrm>
            <a:off x="2973298" y="13705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 Linguistic</a:t>
            </a:r>
          </a:p>
        </p:txBody>
      </p:sp>
      <p:sp>
        <p:nvSpPr>
          <p:cNvPr id="6" name="Text Box 43"/>
          <p:cNvSpPr txBox="1">
            <a:spLocks noChangeArrowheads="1"/>
          </p:cNvSpPr>
          <p:nvPr/>
        </p:nvSpPr>
        <p:spPr bwMode="auto">
          <a:xfrm>
            <a:off x="3049498" y="47995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Interpersonal</a:t>
            </a: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3049498" y="19801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Logical</a:t>
            </a:r>
          </a:p>
        </p:txBody>
      </p:sp>
      <p:sp>
        <p:nvSpPr>
          <p:cNvPr id="8" name="Text Box 45"/>
          <p:cNvSpPr txBox="1">
            <a:spLocks noChangeArrowheads="1"/>
          </p:cNvSpPr>
          <p:nvPr/>
        </p:nvSpPr>
        <p:spPr bwMode="auto">
          <a:xfrm>
            <a:off x="3049498" y="27421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Musical</a:t>
            </a: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3049498" y="41137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Kinesthetic</a:t>
            </a:r>
          </a:p>
        </p:txBody>
      </p:sp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3049498" y="34279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Spatial</a:t>
            </a:r>
          </a:p>
        </p:txBody>
      </p:sp>
      <p:sp>
        <p:nvSpPr>
          <p:cNvPr id="11" name="Text Box 48"/>
          <p:cNvSpPr txBox="1">
            <a:spLocks noChangeArrowheads="1"/>
          </p:cNvSpPr>
          <p:nvPr/>
        </p:nvSpPr>
        <p:spPr bwMode="auto">
          <a:xfrm>
            <a:off x="3049498" y="55615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Intrapersonal</a:t>
            </a:r>
          </a:p>
        </p:txBody>
      </p:sp>
      <p:sp>
        <p:nvSpPr>
          <p:cNvPr id="12" name="Text Box 49"/>
          <p:cNvSpPr txBox="1">
            <a:spLocks noChangeArrowheads="1"/>
          </p:cNvSpPr>
          <p:nvPr/>
        </p:nvSpPr>
        <p:spPr bwMode="auto">
          <a:xfrm>
            <a:off x="3049498" y="6247395"/>
            <a:ext cx="2667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/>
              <a:t>Naturalistic</a:t>
            </a:r>
          </a:p>
        </p:txBody>
      </p:sp>
      <p:sp>
        <p:nvSpPr>
          <p:cNvPr id="13" name="Text Box 60"/>
          <p:cNvSpPr txBox="1">
            <a:spLocks noChangeArrowheads="1"/>
          </p:cNvSpPr>
          <p:nvPr/>
        </p:nvSpPr>
        <p:spPr bwMode="auto">
          <a:xfrm>
            <a:off x="4802098" y="1384882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Ability to use language</a:t>
            </a:r>
          </a:p>
        </p:txBody>
      </p:sp>
      <p:sp>
        <p:nvSpPr>
          <p:cNvPr id="14" name="Text Box 61"/>
          <p:cNvSpPr txBox="1">
            <a:spLocks noChangeArrowheads="1"/>
          </p:cNvSpPr>
          <p:nvPr/>
        </p:nvSpPr>
        <p:spPr bwMode="auto">
          <a:xfrm>
            <a:off x="4725898" y="2084970"/>
            <a:ext cx="3886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Reasoning, numbers, symbols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4725898" y="2756482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Sensitivity to pitch, tone</a:t>
            </a:r>
          </a:p>
        </p:txBody>
      </p:sp>
      <p:sp>
        <p:nvSpPr>
          <p:cNvPr id="16" name="Text Box 63"/>
          <p:cNvSpPr txBox="1">
            <a:spLocks noChangeArrowheads="1"/>
          </p:cNvSpPr>
          <p:nvPr/>
        </p:nvSpPr>
        <p:spPr bwMode="auto">
          <a:xfrm>
            <a:off x="4802098" y="3508957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Perceive words accurately</a:t>
            </a:r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4802098" y="4118557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Ability to use body coordinated movements</a:t>
            </a:r>
          </a:p>
        </p:txBody>
      </p:sp>
      <p:sp>
        <p:nvSpPr>
          <p:cNvPr id="18" name="Text Box 65"/>
          <p:cNvSpPr txBox="1">
            <a:spLocks noChangeArrowheads="1"/>
          </p:cNvSpPr>
          <p:nvPr/>
        </p:nvSpPr>
        <p:spPr bwMode="auto">
          <a:xfrm>
            <a:off x="4802098" y="4804357"/>
            <a:ext cx="365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Understanding of social interactions</a:t>
            </a:r>
          </a:p>
        </p:txBody>
      </p:sp>
      <p:sp>
        <p:nvSpPr>
          <p:cNvPr id="19" name="Text Box 66"/>
          <p:cNvSpPr txBox="1">
            <a:spLocks noChangeArrowheads="1"/>
          </p:cNvSpPr>
          <p:nvPr/>
        </p:nvSpPr>
        <p:spPr bwMode="auto">
          <a:xfrm>
            <a:off x="4802098" y="5566357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Understanding of self</a:t>
            </a:r>
          </a:p>
        </p:txBody>
      </p:sp>
      <p:sp>
        <p:nvSpPr>
          <p:cNvPr id="20" name="Text Box 67"/>
          <p:cNvSpPr txBox="1">
            <a:spLocks noChangeArrowheads="1"/>
          </p:cNvSpPr>
          <p:nvPr/>
        </p:nvSpPr>
        <p:spPr bwMode="auto">
          <a:xfrm>
            <a:off x="4802098" y="6296607"/>
            <a:ext cx="381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Recognize similarities/diff in physical world</a:t>
            </a:r>
          </a:p>
        </p:txBody>
      </p:sp>
    </p:spTree>
    <p:extLst>
      <p:ext uri="{BB962C8B-B14F-4D97-AF65-F5344CB8AC3E}">
        <p14:creationId xmlns:p14="http://schemas.microsoft.com/office/powerpoint/2010/main" val="666361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the classroom?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b="1" dirty="0" smtClean="0"/>
              <a:t>4 minutes to….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Describe a flip classroom (characteristics and rationale)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Benefit?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Challenges?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Practicality?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“Sure, some subjects naturally take on the flip…”</a:t>
            </a:r>
          </a:p>
          <a:p>
            <a:pPr marL="0" indent="0">
              <a:buNone/>
            </a:pPr>
            <a:r>
              <a:rPr lang="en-US" sz="2800" dirty="0" smtClean="0"/>
              <a:t>        “…there </a:t>
            </a:r>
            <a:r>
              <a:rPr lang="en-US" sz="2800" dirty="0"/>
              <a:t>are subjects that don’t align with being </a:t>
            </a:r>
            <a:r>
              <a:rPr lang="en-US" sz="2800" dirty="0" smtClean="0"/>
              <a:t>  a </a:t>
            </a:r>
            <a:r>
              <a:rPr lang="en-US" sz="2800" dirty="0"/>
              <a:t>part of a flipped classroom because they generally are more discussion based: history, </a:t>
            </a:r>
            <a:r>
              <a:rPr lang="en-US" sz="2800" dirty="0" smtClean="0"/>
              <a:t>reading…” JR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379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in elementary school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504481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AutoNum type="arabicParenBoth"/>
            </a:pPr>
            <a:r>
              <a:rPr lang="en-US" sz="2900" b="1" dirty="0" smtClean="0"/>
              <a:t>Start small!</a:t>
            </a:r>
          </a:p>
          <a:p>
            <a:pPr marL="457200" indent="-457200">
              <a:buAutoNum type="arabicParenBoth"/>
            </a:pPr>
            <a:r>
              <a:rPr lang="en-US" sz="2900" b="1" dirty="0" smtClean="0"/>
              <a:t>Identify the goal; </a:t>
            </a:r>
          </a:p>
          <a:p>
            <a:pPr marL="457200" indent="-457200">
              <a:buAutoNum type="arabicParenBoth"/>
            </a:pPr>
            <a:r>
              <a:rPr lang="en-US" sz="2900" b="1" dirty="0"/>
              <a:t>A</a:t>
            </a:r>
            <a:r>
              <a:rPr lang="en-US" sz="2900" b="1" dirty="0" smtClean="0"/>
              <a:t>ccessibility to videos;</a:t>
            </a:r>
          </a:p>
          <a:p>
            <a:pPr marL="457200" indent="-457200">
              <a:buAutoNum type="arabicParenBoth"/>
            </a:pPr>
            <a:r>
              <a:rPr lang="en-US" sz="2900" b="1" dirty="0" smtClean="0"/>
              <a:t>Integrate assessment;</a:t>
            </a:r>
          </a:p>
          <a:p>
            <a:pPr marL="457200" indent="-457200">
              <a:buAutoNum type="arabicParenBoth"/>
            </a:pPr>
            <a:r>
              <a:rPr lang="en-US" sz="2900" b="1" dirty="0" smtClean="0"/>
              <a:t>Use existing videos;</a:t>
            </a:r>
          </a:p>
          <a:p>
            <a:pPr marL="793750" lvl="1" indent="-457200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www.khanacademy.org</a:t>
            </a:r>
            <a:endParaRPr lang="en-US" dirty="0"/>
          </a:p>
          <a:p>
            <a:pPr marL="793750" lvl="1" indent="-457200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streaming.discoveryeducation.com</a:t>
            </a:r>
            <a:endParaRPr lang="en-US" dirty="0" smtClean="0"/>
          </a:p>
          <a:p>
            <a:pPr marL="793750" lvl="1" indent="-457200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://www.mathpickle.com/K-12/Videos.html</a:t>
            </a:r>
            <a:endParaRPr lang="en-US" b="1" dirty="0" smtClean="0"/>
          </a:p>
          <a:p>
            <a:pPr marL="457200" indent="-457200">
              <a:buAutoNum type="arabicParenBoth"/>
            </a:pPr>
            <a:r>
              <a:rPr lang="en-US" sz="3200" b="1" dirty="0" smtClean="0"/>
              <a:t>Personalize videos;</a:t>
            </a:r>
          </a:p>
          <a:p>
            <a:pPr marL="457200" indent="-457200">
              <a:buAutoNum type="arabicParenBoth"/>
            </a:pPr>
            <a:r>
              <a:rPr lang="en-US" sz="3200" b="1" dirty="0" smtClean="0"/>
              <a:t>Trial and error;</a:t>
            </a:r>
          </a:p>
          <a:p>
            <a:pPr marL="457200" indent="-457200">
              <a:buAutoNum type="arabicParenBoth"/>
            </a:pPr>
            <a:r>
              <a:rPr lang="en-US" sz="3200" b="1" dirty="0" smtClean="0"/>
              <a:t>Model expectations and learning with a video</a:t>
            </a:r>
            <a:r>
              <a:rPr lang="en-US" sz="3200" dirty="0" smtClean="0"/>
              <a:t>. </a:t>
            </a:r>
            <a:r>
              <a:rPr lang="en-US" sz="3200" i="1" dirty="0" smtClean="0"/>
              <a:t>How?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0435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in elementary school (II)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“Active” vs. “Passive” learning with video (and any other instructional material, for that matter)?</a:t>
            </a:r>
          </a:p>
          <a:p>
            <a:pPr lvl="1"/>
            <a:r>
              <a:rPr lang="en-US" sz="2600" dirty="0" smtClean="0"/>
              <a:t>“Passive” reading = reading straight through without stopping (</a:t>
            </a:r>
            <a:r>
              <a:rPr lang="en-US" sz="2600" i="1" dirty="0" smtClean="0"/>
              <a:t>different than learning to read; objective is comprehension)</a:t>
            </a:r>
            <a:endParaRPr lang="en-US" sz="2600" dirty="0" smtClean="0"/>
          </a:p>
          <a:p>
            <a:pPr lvl="1"/>
            <a:r>
              <a:rPr lang="en-US" sz="2600" dirty="0" smtClean="0"/>
              <a:t>“Active” reading = ???</a:t>
            </a:r>
          </a:p>
          <a:p>
            <a:pPr lvl="1"/>
            <a:r>
              <a:rPr lang="en-US" sz="2600" dirty="0" smtClean="0"/>
              <a:t>“Passive” engagement with video = ???</a:t>
            </a:r>
          </a:p>
          <a:p>
            <a:pPr lvl="1"/>
            <a:r>
              <a:rPr lang="en-US" sz="2600" dirty="0" smtClean="0"/>
              <a:t>“Active” engagement with video = ???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404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22"/>
            <a:ext cx="12018456" cy="683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4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in elementary school (III)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Forethought (</a:t>
            </a:r>
            <a:r>
              <a:rPr lang="en-US" sz="3600" b="1" i="1" dirty="0" smtClean="0"/>
              <a:t>planning</a:t>
            </a:r>
            <a:r>
              <a:rPr lang="en-US" sz="3600" b="1" dirty="0" smtClean="0"/>
              <a:t>) phase:</a:t>
            </a:r>
          </a:p>
          <a:p>
            <a:pPr lvl="1"/>
            <a:r>
              <a:rPr lang="en-US" sz="3200" dirty="0" smtClean="0"/>
              <a:t>What do you already know about</a:t>
            </a:r>
            <a:r>
              <a:rPr lang="en-US" sz="3200" dirty="0"/>
              <a:t>________ 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What question do you have about ________ ?</a:t>
            </a:r>
          </a:p>
          <a:p>
            <a:pPr lvl="1"/>
            <a:r>
              <a:rPr lang="en-US" sz="3200" dirty="0" smtClean="0"/>
              <a:t>What strategies do you think will be effective ________ </a:t>
            </a:r>
            <a:r>
              <a:rPr lang="en-US" sz="3200" dirty="0"/>
              <a:t>?</a:t>
            </a:r>
            <a:endParaRPr lang="en-US" sz="3200" dirty="0" smtClean="0"/>
          </a:p>
          <a:p>
            <a:r>
              <a:rPr lang="en-US" sz="3600" b="1" dirty="0" smtClean="0"/>
              <a:t>Performance (</a:t>
            </a:r>
            <a:r>
              <a:rPr lang="en-US" sz="3600" b="1" i="1" dirty="0" smtClean="0"/>
              <a:t>monitoring</a:t>
            </a:r>
            <a:r>
              <a:rPr lang="en-US" sz="3600" b="1" dirty="0" smtClean="0"/>
              <a:t>) phase</a:t>
            </a:r>
            <a:r>
              <a:rPr lang="en-US" sz="3600" b="1" i="1" dirty="0" smtClean="0"/>
              <a:t>: </a:t>
            </a:r>
          </a:p>
          <a:p>
            <a:pPr lvl="1"/>
            <a:r>
              <a:rPr lang="en-US" sz="3300" dirty="0"/>
              <a:t>What </a:t>
            </a:r>
            <a:r>
              <a:rPr lang="en-US" sz="3300" dirty="0" smtClean="0"/>
              <a:t>information have you learned so far?</a:t>
            </a:r>
            <a:endParaRPr lang="en-US" sz="3300" dirty="0"/>
          </a:p>
          <a:p>
            <a:pPr lvl="1"/>
            <a:r>
              <a:rPr lang="en-US" sz="3300" dirty="0"/>
              <a:t>What question </a:t>
            </a:r>
            <a:r>
              <a:rPr lang="en-US" sz="3300" dirty="0" smtClean="0"/>
              <a:t>do you have about _______ and/or is there anything you do not understand? </a:t>
            </a:r>
          </a:p>
          <a:p>
            <a:pPr lvl="1"/>
            <a:r>
              <a:rPr lang="en-US" sz="3300" dirty="0" smtClean="0"/>
              <a:t>How effective have your strategies been in learning </a:t>
            </a:r>
            <a:r>
              <a:rPr lang="en-US" sz="3300" dirty="0"/>
              <a:t>________ </a:t>
            </a:r>
            <a:r>
              <a:rPr lang="en-US" sz="3300" dirty="0" smtClean="0"/>
              <a:t>?</a:t>
            </a:r>
          </a:p>
          <a:p>
            <a:r>
              <a:rPr lang="en-US" sz="3600" b="1" dirty="0" smtClean="0"/>
              <a:t>Self-reflection phase</a:t>
            </a:r>
          </a:p>
          <a:p>
            <a:pPr lvl="1"/>
            <a:r>
              <a:rPr lang="en-US" sz="3300" dirty="0"/>
              <a:t>What </a:t>
            </a:r>
            <a:r>
              <a:rPr lang="en-US" sz="3300" dirty="0" smtClean="0"/>
              <a:t>did you learn about________ </a:t>
            </a:r>
            <a:r>
              <a:rPr lang="en-US" sz="3300" dirty="0"/>
              <a:t>?</a:t>
            </a:r>
          </a:p>
          <a:p>
            <a:pPr lvl="1"/>
            <a:r>
              <a:rPr lang="en-US" sz="3300" dirty="0"/>
              <a:t>What question do you have about _______ and/or is there anything you do not understand? </a:t>
            </a:r>
            <a:r>
              <a:rPr lang="en-US" sz="3300" dirty="0" smtClean="0"/>
              <a:t>________ </a:t>
            </a:r>
            <a:r>
              <a:rPr lang="en-US" sz="3300" dirty="0"/>
              <a:t>?</a:t>
            </a:r>
          </a:p>
          <a:p>
            <a:pPr lvl="1"/>
            <a:r>
              <a:rPr lang="en-US" sz="3300" dirty="0" smtClean="0"/>
              <a:t>Do you need to go back in video and fill in any gaps of understanding?</a:t>
            </a:r>
          </a:p>
          <a:p>
            <a:pPr lvl="1"/>
            <a:r>
              <a:rPr lang="en-US" sz="3300" dirty="0" smtClean="0"/>
              <a:t>What would you have done differently while learning about _______ ?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57435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1" end="4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56" end="5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55" end="6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26" end="6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in elementary school (IV)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Creating videos:</a:t>
            </a:r>
          </a:p>
          <a:p>
            <a:pPr lvl="1"/>
            <a:r>
              <a:rPr lang="en-US" sz="3200" dirty="0" smtClean="0"/>
              <a:t>Department cameras</a:t>
            </a:r>
          </a:p>
          <a:p>
            <a:pPr lvl="1"/>
            <a:r>
              <a:rPr lang="en-US" sz="3200" dirty="0" smtClean="0"/>
              <a:t>QuickTime: Movie </a:t>
            </a:r>
          </a:p>
          <a:p>
            <a:pPr lvl="2"/>
            <a:r>
              <a:rPr lang="en-US" sz="3000" dirty="0" smtClean="0"/>
              <a:t>QuickTime </a:t>
            </a:r>
            <a:r>
              <a:rPr lang="en-US" sz="3000" dirty="0" smtClean="0">
                <a:sym typeface="Wingdings"/>
              </a:rPr>
              <a:t> File  New Movie Recording</a:t>
            </a:r>
          </a:p>
          <a:p>
            <a:pPr lvl="1"/>
            <a:r>
              <a:rPr lang="en-US" sz="3200" dirty="0" smtClean="0">
                <a:sym typeface="Wingdings"/>
              </a:rPr>
              <a:t>QuickTime: Screen Recording</a:t>
            </a:r>
          </a:p>
          <a:p>
            <a:pPr lvl="2"/>
            <a:r>
              <a:rPr lang="en-US" sz="3000" dirty="0" smtClean="0"/>
              <a:t>QuickTime </a:t>
            </a:r>
            <a:r>
              <a:rPr lang="en-US" sz="3000" dirty="0">
                <a:sym typeface="Wingdings"/>
              </a:rPr>
              <a:t> File  New </a:t>
            </a:r>
            <a:r>
              <a:rPr lang="en-US" sz="3000" dirty="0" smtClean="0">
                <a:sym typeface="Wingdings"/>
              </a:rPr>
              <a:t>Screen Recording</a:t>
            </a:r>
          </a:p>
          <a:p>
            <a:pPr lvl="2"/>
            <a:r>
              <a:rPr lang="en-US" sz="3000" dirty="0" smtClean="0">
                <a:sym typeface="Wingdings"/>
              </a:rPr>
              <a:t>Make sure audio is activated! Click down arrow and select built-in </a:t>
            </a:r>
            <a:r>
              <a:rPr lang="en-US" sz="3000" dirty="0" err="1" smtClean="0">
                <a:sym typeface="Wingdings"/>
              </a:rPr>
              <a:t>mic</a:t>
            </a:r>
            <a:endParaRPr lang="en-US" sz="3000" dirty="0">
              <a:sym typeface="Wingdings"/>
            </a:endParaRPr>
          </a:p>
          <a:p>
            <a:pPr lvl="2"/>
            <a:endParaRPr lang="en-US" sz="3000" dirty="0" smtClean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2637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Flipped classroom in elementary school (V)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r>
              <a:rPr lang="en-US" b="1" dirty="0" smtClean="0"/>
              <a:t>Editing videos</a:t>
            </a:r>
          </a:p>
          <a:p>
            <a:pPr lvl="1"/>
            <a:r>
              <a:rPr lang="en-US" sz="2000" dirty="0" smtClean="0"/>
              <a:t>iMovie</a:t>
            </a:r>
          </a:p>
          <a:p>
            <a:r>
              <a:rPr lang="en-US" b="1" dirty="0" smtClean="0"/>
              <a:t>Uploading videos to YouTube</a:t>
            </a:r>
          </a:p>
          <a:p>
            <a:pPr lvl="1"/>
            <a:r>
              <a:rPr lang="en-US" sz="2000" dirty="0" smtClean="0">
                <a:hlinkClick r:id="rId2"/>
              </a:rPr>
              <a:t>www.youtube.com</a:t>
            </a:r>
            <a:endParaRPr lang="en-US" sz="2000" dirty="0" smtClean="0"/>
          </a:p>
          <a:p>
            <a:pPr lvl="1"/>
            <a:r>
              <a:rPr lang="en-US" sz="2000" dirty="0" smtClean="0"/>
              <a:t>Sign in with </a:t>
            </a:r>
            <a:r>
              <a:rPr lang="en-US" sz="2000" dirty="0" err="1" smtClean="0"/>
              <a:t>Gustavus</a:t>
            </a:r>
            <a:r>
              <a:rPr lang="en-US" sz="2000" dirty="0" smtClean="0"/>
              <a:t> email/password (upper right)</a:t>
            </a:r>
          </a:p>
          <a:p>
            <a:pPr lvl="1"/>
            <a:r>
              <a:rPr lang="en-US" sz="2000" dirty="0" smtClean="0"/>
              <a:t>Request option to upload videos longer than 15 minutes</a:t>
            </a:r>
          </a:p>
          <a:p>
            <a:pPr lvl="1"/>
            <a:r>
              <a:rPr lang="en-US" sz="2000" dirty="0" smtClean="0"/>
              <a:t>Upload video (upper right)</a:t>
            </a:r>
          </a:p>
          <a:p>
            <a:pPr lvl="1"/>
            <a:r>
              <a:rPr lang="en-US" sz="2000" dirty="0" smtClean="0"/>
              <a:t>Select “unlisted”</a:t>
            </a:r>
          </a:p>
          <a:p>
            <a:pPr lvl="1"/>
            <a:r>
              <a:rPr lang="en-US" sz="2000" dirty="0" smtClean="0"/>
              <a:t>Click and drag file or select file</a:t>
            </a:r>
          </a:p>
          <a:p>
            <a:r>
              <a:rPr lang="en-US" b="1" dirty="0" smtClean="0"/>
              <a:t>Making video accessible</a:t>
            </a:r>
          </a:p>
          <a:p>
            <a:pPr lvl="1"/>
            <a:r>
              <a:rPr lang="en-US" sz="2000" dirty="0" smtClean="0"/>
              <a:t>Copy address from uploaded YouTube video</a:t>
            </a:r>
          </a:p>
          <a:p>
            <a:pPr lvl="1"/>
            <a:r>
              <a:rPr lang="en-US" sz="2000" dirty="0" smtClean="0"/>
              <a:t>Create link within your personal website (</a:t>
            </a:r>
            <a:r>
              <a:rPr lang="en-US" sz="2000" dirty="0" err="1" smtClean="0"/>
              <a:t>google</a:t>
            </a:r>
            <a:r>
              <a:rPr lang="en-US" sz="2000" dirty="0" smtClean="0"/>
              <a:t> sites)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6758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Review (I)</a:t>
            </a:r>
            <a:endParaRPr lang="en-US" dirty="0"/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pPr lvl="1"/>
            <a:r>
              <a:rPr lang="en-US" sz="2800" b="1" dirty="0" err="1" smtClean="0"/>
              <a:t>Kidspiration</a:t>
            </a:r>
            <a:r>
              <a:rPr lang="en-US" sz="2800" b="1" dirty="0" smtClean="0"/>
              <a:t>….</a:t>
            </a:r>
            <a:r>
              <a:rPr lang="en-US" sz="2800" i="1" dirty="0" smtClean="0"/>
              <a:t>why?</a:t>
            </a:r>
          </a:p>
          <a:p>
            <a:pPr lvl="2"/>
            <a:r>
              <a:rPr lang="en-US" sz="2400" b="1" dirty="0" smtClean="0"/>
              <a:t>Association exercise: Minnesota </a:t>
            </a:r>
            <a:endParaRPr lang="en-US" sz="2400" b="1" dirty="0">
              <a:sym typeface="Wingdings"/>
            </a:endParaRPr>
          </a:p>
          <a:p>
            <a:pPr lvl="3"/>
            <a:r>
              <a:rPr lang="en-US" sz="2000" i="1" dirty="0" smtClean="0">
                <a:sym typeface="Wingdings"/>
              </a:rPr>
              <a:t>Cold</a:t>
            </a:r>
          </a:p>
          <a:p>
            <a:pPr lvl="3"/>
            <a:r>
              <a:rPr lang="en-US" sz="2000" i="1" dirty="0" smtClean="0">
                <a:sym typeface="Wingdings"/>
              </a:rPr>
              <a:t>Ice Cream</a:t>
            </a:r>
          </a:p>
          <a:p>
            <a:pPr lvl="3"/>
            <a:r>
              <a:rPr lang="en-US" sz="2000" i="1" dirty="0" smtClean="0">
                <a:sym typeface="Wingdings"/>
              </a:rPr>
              <a:t>Moose Tracks</a:t>
            </a:r>
          </a:p>
          <a:p>
            <a:pPr lvl="3"/>
            <a:r>
              <a:rPr lang="en-US" sz="2000" i="1" dirty="0" smtClean="0">
                <a:sym typeface="Wingdings"/>
              </a:rPr>
              <a:t>Ice House</a:t>
            </a:r>
          </a:p>
          <a:p>
            <a:pPr lvl="3"/>
            <a:r>
              <a:rPr lang="en-US" sz="2000" i="1" dirty="0" smtClean="0">
                <a:sym typeface="Wingdings"/>
              </a:rPr>
              <a:t>Summer</a:t>
            </a:r>
          </a:p>
          <a:p>
            <a:pPr lvl="3"/>
            <a:r>
              <a:rPr lang="en-US" sz="2000" i="1" dirty="0" smtClean="0">
                <a:sym typeface="Wingdings"/>
              </a:rPr>
              <a:t>Alarm clocks</a:t>
            </a:r>
          </a:p>
          <a:p>
            <a:pPr lvl="3"/>
            <a:r>
              <a:rPr lang="en-US" sz="2000" i="1" dirty="0" smtClean="0">
                <a:sym typeface="Wingdings"/>
              </a:rPr>
              <a:t>5 am</a:t>
            </a:r>
          </a:p>
          <a:p>
            <a:pPr lvl="3"/>
            <a:r>
              <a:rPr lang="en-US" sz="2000" i="1" dirty="0" smtClean="0">
                <a:sym typeface="Wingdings"/>
              </a:rPr>
              <a:t>Peaceful</a:t>
            </a:r>
          </a:p>
          <a:p>
            <a:pPr lvl="3"/>
            <a:r>
              <a:rPr lang="en-US" sz="2000" i="1" dirty="0" smtClean="0">
                <a:sym typeface="Wingdings"/>
              </a:rPr>
              <a:t>Coffee</a:t>
            </a:r>
          </a:p>
          <a:p>
            <a:pPr marL="968375" lvl="3" indent="0">
              <a:buNone/>
            </a:pPr>
            <a:r>
              <a:rPr lang="en-US" sz="2000" b="1" dirty="0" smtClean="0">
                <a:sym typeface="Wingdings"/>
              </a:rPr>
              <a:t> Who has a word for the association exercise?</a:t>
            </a:r>
            <a:endParaRPr lang="en-US" sz="2200" b="1" dirty="0"/>
          </a:p>
          <a:p>
            <a:pPr marL="968375" lvl="3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63509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254</TotalTime>
  <Words>569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Effective use of Technology</vt:lpstr>
      <vt:lpstr>Flipping the classroom?</vt:lpstr>
      <vt:lpstr>Flipped classroom in elementary school (I)</vt:lpstr>
      <vt:lpstr>Flipped classroom in elementary school (II)</vt:lpstr>
      <vt:lpstr>PowerPoint Presentation</vt:lpstr>
      <vt:lpstr>Flipped classroom in elementary school (III)</vt:lpstr>
      <vt:lpstr>Flipped classroom in elementary school (IV)</vt:lpstr>
      <vt:lpstr>Flipped classroom in elementary school (V)</vt:lpstr>
      <vt:lpstr>Technology Review (I)</vt:lpstr>
      <vt:lpstr>Technology Review (II)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use of Technology</dc:title>
  <dc:creator>Information Services</dc:creator>
  <cp:lastModifiedBy>Information Services</cp:lastModifiedBy>
  <cp:revision>69</cp:revision>
  <dcterms:created xsi:type="dcterms:W3CDTF">2014-03-01T17:14:15Z</dcterms:created>
  <dcterms:modified xsi:type="dcterms:W3CDTF">2014-03-01T21:28:56Z</dcterms:modified>
</cp:coreProperties>
</file>