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1" r:id="rId2"/>
  </p:sldMasterIdLst>
  <p:notesMasterIdLst>
    <p:notesMasterId r:id="rId19"/>
  </p:notesMasterIdLst>
  <p:sldIdLst>
    <p:sldId id="256" r:id="rId3"/>
    <p:sldId id="321" r:id="rId4"/>
    <p:sldId id="327" r:id="rId5"/>
    <p:sldId id="312" r:id="rId6"/>
    <p:sldId id="313" r:id="rId7"/>
    <p:sldId id="314" r:id="rId8"/>
    <p:sldId id="328" r:id="rId9"/>
    <p:sldId id="311" r:id="rId10"/>
    <p:sldId id="333" r:id="rId11"/>
    <p:sldId id="329" r:id="rId12"/>
    <p:sldId id="320" r:id="rId13"/>
    <p:sldId id="324" r:id="rId14"/>
    <p:sldId id="325" r:id="rId15"/>
    <p:sldId id="330" r:id="rId16"/>
    <p:sldId id="332" r:id="rId17"/>
    <p:sldId id="33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2D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3" autoAdjust="0"/>
    <p:restoredTop sz="93130"/>
  </p:normalViewPr>
  <p:slideViewPr>
    <p:cSldViewPr>
      <p:cViewPr>
        <p:scale>
          <a:sx n="80" d="100"/>
          <a:sy n="80" d="100"/>
        </p:scale>
        <p:origin x="488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BA5018-485B-B443-A696-0DF120BD42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97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7F970B-020A-2248-B15F-CAA49785F2A7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2730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EFD5F46-02E4-0841-A22E-6C21FB0AFAEA}" type="slidenum">
              <a:rPr lang="en-US" sz="1200"/>
              <a:pPr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20307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E10C74-7331-8F45-9D48-9A8EC7E5BDC2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655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E10C74-7331-8F45-9D48-9A8EC7E5BDC2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828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E10C74-7331-8F45-9D48-9A8EC7E5BDC2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611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EDC4220-3CC9-CC44-8AC7-F29E0DEB1295}" type="slidenum">
              <a:rPr lang="en-US" sz="1200"/>
              <a:pPr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09181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FF43A19-8DC0-D34E-BC5B-2DD33DCAA529}" type="slidenum">
              <a:rPr lang="en-US" sz="1200"/>
              <a:pPr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78569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FF43A19-8DC0-D34E-BC5B-2DD33DCAA529}" type="slidenum">
              <a:rPr lang="en-US" sz="120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575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E10C74-7331-8F45-9D48-9A8EC7E5BDC2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808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E10C74-7331-8F45-9D48-9A8EC7E5BDC2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407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E10C74-7331-8F45-9D48-9A8EC7E5BDC2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499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FF43A19-8DC0-D34E-BC5B-2DD33DCAA529}" type="slidenum">
              <a:rPr lang="en-US" sz="1200"/>
              <a:pPr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93285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5C60993-23EA-3D4D-86E4-B3D52CF64DB9}" type="slidenum">
              <a:rPr lang="en-US" sz="1200"/>
              <a:pPr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469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-107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F6DAC-E632-F846-BCDD-064EE6893E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5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9C17D6-10D4-AB42-95FB-32CB7359F9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8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10A02-7275-6947-8F47-E4BB816750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74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24200"/>
            <a:ext cx="54594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1752600"/>
            <a:ext cx="7162800" cy="1371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7162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248400"/>
            <a:ext cx="1905000" cy="457200"/>
          </a:xfrm>
        </p:spPr>
        <p:txBody>
          <a:bodyPr/>
          <a:lstStyle>
            <a:lvl1pPr eaLnBrk="1" hangingPunct="1">
              <a:defRPr kumimoj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8400"/>
            <a:ext cx="2895600" cy="457200"/>
          </a:xfrm>
        </p:spPr>
        <p:txBody>
          <a:bodyPr/>
          <a:lstStyle>
            <a:lvl1pPr eaLnBrk="1" hangingPunct="1">
              <a:defRPr kumimoj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 eaLnBrk="1" hangingPunct="1">
              <a:defRPr kumimoji="1">
                <a:solidFill>
                  <a:schemeClr val="tx2"/>
                </a:solidFill>
              </a:defRPr>
            </a:lvl1pPr>
          </a:lstStyle>
          <a:p>
            <a:fld id="{A77E0047-856F-954E-906F-D8F0E91BCE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2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B51AA-15A9-5C40-AFC4-C3432EB2D6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18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A633C-0D48-BC48-BDA4-51D1747EC9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2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DCFB-2803-C44F-8280-AA5AF8874D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99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7AA24A-C675-F649-9307-FCAC652E23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25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A9373-5B17-AA43-89A0-A732C2CB53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58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95D46-69D2-E743-91E8-F7D7B561DA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94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5EF59-34A5-E64C-898D-43BC04F9AB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D2BE7-2D48-E742-BCEF-E001994AE5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73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824D7-BB42-1045-8D58-EC1ACB6668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57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3294B8-224D-7341-9A9F-7901F767D6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82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5FFEC-C530-4E4D-B5A7-6361E2843D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3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85AACC-C664-D644-8CAE-A7712A239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6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7EF78-4968-3348-8765-AC05C73C17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9A137-11A5-514A-A4D8-9E62A31A40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6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4B37D-3171-9A4C-8B19-A75C8E6487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4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AE561-052D-2946-9C00-13937325C9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5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9569C-B30A-E148-B40F-16F96C5DFC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4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003E2-63DD-5B42-9357-E15BE4314F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7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9B8D512-2BE5-4C40-824A-847E7933978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0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1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1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1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1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1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1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1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1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1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1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1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31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7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7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7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7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7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7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7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30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600">
          <a:solidFill>
            <a:schemeClr val="tx1"/>
          </a:solidFill>
          <a:latin typeface="+mn-lt"/>
          <a:ea typeface="ＭＳ Ｐゴシック" pitchFamily="-107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300">
          <a:solidFill>
            <a:schemeClr val="tx1"/>
          </a:solidFill>
          <a:latin typeface="+mn-lt"/>
          <a:ea typeface="ＭＳ Ｐゴシック" pitchFamily="-107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1676400"/>
            <a:ext cx="6697662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295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372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372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372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CE0B60-D404-754B-9B9B-6AC9EDD0A0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kumimoji="0" lang="en-US" sz="4200">
                <a:latin typeface="Arial" charset="0"/>
                <a:ea typeface="ＭＳ Ｐゴシック" charset="0"/>
                <a:cs typeface="ＭＳ Ｐゴシック" charset="0"/>
              </a:rPr>
              <a:t>Development of Cognition and Language: Vygotsky</a:t>
            </a:r>
            <a:endParaRPr kumimoji="0"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kumimoji="0" lang="en-US" dirty="0">
                <a:latin typeface="Arial" charset="0"/>
                <a:ea typeface="ＭＳ Ｐゴシック" charset="0"/>
                <a:cs typeface="ＭＳ Ｐゴシック" charset="0"/>
              </a:rPr>
              <a:t>EDU 330: Educational Psychology</a:t>
            </a:r>
          </a:p>
          <a:p>
            <a:pPr eaLnBrk="1" hangingPunct="1"/>
            <a:r>
              <a:rPr kumimoji="0" lang="en-US" dirty="0">
                <a:latin typeface="Arial" charset="0"/>
                <a:ea typeface="ＭＳ Ｐゴシック" charset="0"/>
                <a:cs typeface="ＭＳ Ｐゴシック" charset="0"/>
              </a:rPr>
              <a:t>Daniel </a:t>
            </a:r>
            <a:r>
              <a:rPr kumimoji="0" lang="en-US" dirty="0" smtClean="0">
                <a:latin typeface="Arial" charset="0"/>
                <a:ea typeface="ＭＳ Ｐゴシック" charset="0"/>
                <a:cs typeface="ＭＳ Ｐゴシック" charset="0"/>
              </a:rPr>
              <a:t>Moos, PhD</a:t>
            </a:r>
            <a:endParaRPr kumimoji="0"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762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Role of Language (III)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Students cannot get too much practice in their use of language.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Particularly true in </a:t>
            </a:r>
            <a:r>
              <a:rPr lang="en-US" sz="2400" u="sng" dirty="0" smtClean="0">
                <a:latin typeface="Arial" charset="0"/>
                <a:ea typeface="ＭＳ Ｐゴシック" charset="0"/>
              </a:rPr>
              <a:t>math</a:t>
            </a:r>
            <a:r>
              <a:rPr lang="en-US" sz="2400" dirty="0">
                <a:latin typeface="Arial" charset="0"/>
                <a:ea typeface="ＭＳ Ｐゴシック" charset="0"/>
              </a:rPr>
              <a:t>,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 </a:t>
            </a:r>
            <a:r>
              <a:rPr lang="en-US" sz="2400" u="sng" dirty="0" smtClean="0">
                <a:latin typeface="Arial" charset="0"/>
                <a:ea typeface="ＭＳ Ｐゴシック" charset="0"/>
              </a:rPr>
              <a:t>science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, </a:t>
            </a:r>
            <a:r>
              <a:rPr lang="en-US" sz="2400" u="sng" dirty="0" smtClean="0">
                <a:latin typeface="Arial" charset="0"/>
                <a:ea typeface="ＭＳ Ｐゴシック" charset="0"/>
              </a:rPr>
              <a:t>art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, and </a:t>
            </a:r>
            <a:r>
              <a:rPr lang="en-US" sz="2400" u="sng" dirty="0" smtClean="0">
                <a:latin typeface="Arial" charset="0"/>
                <a:ea typeface="ＭＳ Ｐゴシック" charset="0"/>
              </a:rPr>
              <a:t>music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 (teachers tend to rely on visual/auditory product)</a:t>
            </a:r>
            <a:endParaRPr lang="en-US" sz="2400" u="sng" dirty="0" smtClean="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charset="0"/>
              </a:rPr>
              <a:t>Model “metacognition”: Think-</a:t>
            </a:r>
            <a:r>
              <a:rPr lang="en-US" sz="2400" dirty="0" err="1" smtClean="0">
                <a:latin typeface="Arial" charset="0"/>
                <a:ea typeface="ＭＳ Ｐゴシック" charset="0"/>
              </a:rPr>
              <a:t>alouds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charset="0"/>
              </a:rPr>
              <a:t>Prompt: “I know ______ because _______”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Remind students that struggling to put understanding into words is a normal part of learning and development.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dirty="0" smtClean="0">
                <a:latin typeface="Arial" charset="0"/>
                <a:ea typeface="ＭＳ Ｐゴシック" charset="0"/>
              </a:rPr>
              <a:t>We</a:t>
            </a:r>
            <a:r>
              <a:rPr lang="en-US" sz="2400" i="1" dirty="0">
                <a:latin typeface="Arial" charset="0"/>
                <a:ea typeface="ＭＳ Ｐゴシック" charset="0"/>
              </a:rPr>
              <a:t> </a:t>
            </a:r>
            <a:r>
              <a:rPr lang="en-US" sz="2400" i="1" dirty="0" smtClean="0">
                <a:latin typeface="Arial" charset="0"/>
                <a:ea typeface="ＭＳ Ｐゴシック" charset="0"/>
              </a:rPr>
              <a:t>have </a:t>
            </a:r>
            <a:r>
              <a:rPr lang="en-US" sz="2400" i="1" dirty="0">
                <a:latin typeface="Arial" charset="0"/>
                <a:ea typeface="ＭＳ Ｐゴシック" charset="0"/>
              </a:rPr>
              <a:t>all said at some point in our </a:t>
            </a:r>
            <a:r>
              <a:rPr lang="en-US" sz="2400" i="1" dirty="0" smtClean="0">
                <a:latin typeface="Arial" charset="0"/>
                <a:ea typeface="ＭＳ Ｐゴシック" charset="0"/>
              </a:rPr>
              <a:t>lives: “I </a:t>
            </a:r>
            <a:r>
              <a:rPr lang="en-US" sz="2400" i="1" dirty="0">
                <a:latin typeface="Arial" charset="0"/>
                <a:ea typeface="ＭＳ Ｐゴシック" charset="0"/>
              </a:rPr>
              <a:t>know what I</a:t>
            </a:r>
            <a:r>
              <a:rPr lang="ja-JP" altLang="en-US" sz="2400" i="1" dirty="0">
                <a:latin typeface="Arial" charset="0"/>
                <a:ea typeface="ＭＳ Ｐゴシック" charset="0"/>
              </a:rPr>
              <a:t>’</a:t>
            </a:r>
            <a:r>
              <a:rPr lang="en-US" sz="2400" i="1" dirty="0">
                <a:latin typeface="Arial" charset="0"/>
                <a:ea typeface="ＭＳ Ｐゴシック" charset="0"/>
              </a:rPr>
              <a:t>m trying to say, I just can</a:t>
            </a:r>
            <a:r>
              <a:rPr lang="ja-JP" altLang="en-US" sz="2400" i="1" dirty="0">
                <a:latin typeface="Arial" charset="0"/>
                <a:ea typeface="ＭＳ Ｐゴシック" charset="0"/>
              </a:rPr>
              <a:t>’</a:t>
            </a:r>
            <a:r>
              <a:rPr lang="en-US" sz="2400" i="1" dirty="0">
                <a:latin typeface="Arial" charset="0"/>
                <a:ea typeface="ＭＳ Ｐゴシック" charset="0"/>
              </a:rPr>
              <a:t>t put it into words</a:t>
            </a:r>
            <a:r>
              <a:rPr lang="en-US" sz="2400" i="1" dirty="0" smtClean="0">
                <a:latin typeface="Arial" charset="0"/>
                <a:ea typeface="ＭＳ Ｐゴシック" charset="0"/>
              </a:rPr>
              <a:t>.”</a:t>
            </a:r>
            <a:endParaRPr lang="en-US" sz="2400" i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Provide students with scaffolding as they practice language.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Provide technical terms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Embellish students</a:t>
            </a:r>
            <a:r>
              <a:rPr lang="ja-JP" altLang="en-US" sz="2400" dirty="0">
                <a:latin typeface="Arial" charset="0"/>
                <a:ea typeface="ＭＳ Ｐゴシック" charset="0"/>
              </a:rPr>
              <a:t>’</a:t>
            </a:r>
            <a:r>
              <a:rPr lang="en-US" sz="2400" dirty="0">
                <a:latin typeface="Arial" charset="0"/>
                <a:ea typeface="ＭＳ Ｐゴシック" charset="0"/>
              </a:rPr>
              <a:t> descriptions</a:t>
            </a:r>
          </a:p>
        </p:txBody>
      </p:sp>
    </p:spTree>
    <p:extLst>
      <p:ext uri="{BB962C8B-B14F-4D97-AF65-F5344CB8AC3E}">
        <p14:creationId xmlns:p14="http://schemas.microsoft.com/office/powerpoint/2010/main" val="381722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0" y="1905000"/>
            <a:ext cx="9144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/>
              <a:t>Assumption</a:t>
            </a:r>
          </a:p>
          <a:p>
            <a:pPr algn="ctr">
              <a:spcBef>
                <a:spcPct val="50000"/>
              </a:spcBef>
            </a:pPr>
            <a:r>
              <a:rPr lang="en-US" sz="3600" b="1" i="1" dirty="0" smtClean="0">
                <a:solidFill>
                  <a:srgbClr val="FF3300"/>
                </a:solidFill>
              </a:rPr>
              <a:t>ASSISTED</a:t>
            </a:r>
            <a:r>
              <a:rPr lang="en-US" sz="3600" b="1" dirty="0" smtClean="0">
                <a:solidFill>
                  <a:srgbClr val="FF3300"/>
                </a:solidFill>
              </a:rPr>
              <a:t> LEARNING </a:t>
            </a:r>
            <a:r>
              <a:rPr lang="en-US" sz="3600" b="1" i="1" dirty="0" smtClean="0">
                <a:solidFill>
                  <a:srgbClr val="FF3300"/>
                </a:solidFill>
              </a:rPr>
              <a:t>(scaffolding, psychological tools, </a:t>
            </a:r>
            <a:r>
              <a:rPr lang="en-US" sz="3600" i="1" dirty="0" smtClean="0">
                <a:solidFill>
                  <a:srgbClr val="FF3300"/>
                </a:solidFill>
              </a:rPr>
              <a:t>and </a:t>
            </a:r>
            <a:r>
              <a:rPr lang="en-US" sz="3600" b="1" i="1" dirty="0" smtClean="0">
                <a:solidFill>
                  <a:srgbClr val="FF3300"/>
                </a:solidFill>
              </a:rPr>
              <a:t>mediation) </a:t>
            </a:r>
            <a:r>
              <a:rPr lang="en-US" sz="3600" dirty="0" smtClean="0">
                <a:solidFill>
                  <a:srgbClr val="000000"/>
                </a:solidFill>
              </a:rPr>
              <a:t>moves students through</a:t>
            </a:r>
            <a:r>
              <a:rPr lang="en-US" sz="3600" i="1" dirty="0" smtClean="0">
                <a:solidFill>
                  <a:srgbClr val="000000"/>
                </a:solidFill>
              </a:rPr>
              <a:t> </a:t>
            </a:r>
            <a:r>
              <a:rPr lang="en-US" sz="3600" i="1" dirty="0" smtClean="0">
                <a:solidFill>
                  <a:srgbClr val="FF3300"/>
                </a:solidFill>
              </a:rPr>
              <a:t>ZONE OF PROXIMAL DEVELOPMENT</a:t>
            </a:r>
          </a:p>
          <a:p>
            <a:pPr algn="ctr">
              <a:spcBef>
                <a:spcPct val="50000"/>
              </a:spcBef>
            </a:pPr>
            <a:endParaRPr lang="en-US" sz="3600" b="1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37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7772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</a:rPr>
              <a:t>THE ZONE OF PROXIMAL </a:t>
            </a:r>
            <a:r>
              <a:rPr lang="en-US" sz="3600" b="1" dirty="0" smtClean="0">
                <a:solidFill>
                  <a:schemeClr val="tx2"/>
                </a:solidFill>
              </a:rPr>
              <a:t>DEVELOPMENT (ZPD)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1476375"/>
            <a:ext cx="89916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3600" b="1" dirty="0"/>
              <a:t>“</a:t>
            </a:r>
            <a:r>
              <a:rPr lang="en-US" sz="3600" b="1" dirty="0"/>
              <a:t> . . . is the distance between the </a:t>
            </a:r>
            <a:r>
              <a:rPr lang="en-US" sz="3600" b="1" dirty="0">
                <a:solidFill>
                  <a:srgbClr val="FF3300"/>
                </a:solidFill>
              </a:rPr>
              <a:t>actual</a:t>
            </a:r>
            <a:r>
              <a:rPr lang="en-US" sz="3600" b="1" dirty="0"/>
              <a:t> developmental level as determined by independent problem solving and the level of </a:t>
            </a:r>
            <a:r>
              <a:rPr lang="en-US" sz="3600" b="1" dirty="0">
                <a:solidFill>
                  <a:srgbClr val="FF3300"/>
                </a:solidFill>
              </a:rPr>
              <a:t>potential</a:t>
            </a:r>
            <a:r>
              <a:rPr lang="en-US" sz="3600" b="1" dirty="0"/>
              <a:t> development as determined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52400" y="3686175"/>
            <a:ext cx="89916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/>
              <a:t>through problem solving under adult guidance </a:t>
            </a:r>
            <a:r>
              <a:rPr lang="en-US" sz="3600" b="1" dirty="0" smtClean="0"/>
              <a:t>or </a:t>
            </a:r>
            <a:r>
              <a:rPr lang="en-US" sz="3600" b="1" dirty="0"/>
              <a:t>in collaboration with   more capable peers</a:t>
            </a:r>
            <a:r>
              <a:rPr lang="ja-JP" altLang="en-US" sz="3600" b="1" dirty="0"/>
              <a:t>”</a:t>
            </a:r>
            <a:endParaRPr lang="en-US" sz="3600" b="1" dirty="0"/>
          </a:p>
          <a:p>
            <a:pPr>
              <a:spcBef>
                <a:spcPct val="50000"/>
              </a:spcBef>
            </a:pPr>
            <a:r>
              <a:rPr lang="en-US" sz="3200" b="1" dirty="0"/>
              <a:t>                   Lev </a:t>
            </a:r>
            <a:r>
              <a:rPr lang="en-US" sz="3200" b="1" dirty="0" err="1"/>
              <a:t>Vygotsky</a:t>
            </a:r>
            <a:r>
              <a:rPr lang="en-US" sz="3200" b="1" dirty="0"/>
              <a:t>, 1935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6925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Line 2"/>
          <p:cNvSpPr>
            <a:spLocks noChangeShapeType="1"/>
          </p:cNvSpPr>
          <p:nvPr/>
        </p:nvSpPr>
        <p:spPr bwMode="auto">
          <a:xfrm>
            <a:off x="685800" y="59436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5" name="Line 3"/>
          <p:cNvSpPr>
            <a:spLocks noChangeShapeType="1"/>
          </p:cNvSpPr>
          <p:nvPr/>
        </p:nvSpPr>
        <p:spPr bwMode="auto">
          <a:xfrm flipV="1">
            <a:off x="2514600" y="4495800"/>
            <a:ext cx="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6" name="Line 4"/>
          <p:cNvSpPr>
            <a:spLocks noChangeShapeType="1"/>
          </p:cNvSpPr>
          <p:nvPr/>
        </p:nvSpPr>
        <p:spPr bwMode="auto">
          <a:xfrm>
            <a:off x="2514600" y="44958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 flipV="1">
            <a:off x="4343400" y="3048000"/>
            <a:ext cx="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4343400" y="30480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 flipV="1">
            <a:off x="6172200" y="1600200"/>
            <a:ext cx="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6172200" y="16002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 flipV="1">
            <a:off x="8001000" y="152400"/>
            <a:ext cx="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2" name="AutoShape 10"/>
          <p:cNvSpPr>
            <a:spLocks noChangeArrowheads="1"/>
          </p:cNvSpPr>
          <p:nvPr/>
        </p:nvSpPr>
        <p:spPr bwMode="auto">
          <a:xfrm rot="2711094">
            <a:off x="1676400" y="3886200"/>
            <a:ext cx="838200" cy="381000"/>
          </a:xfrm>
          <a:custGeom>
            <a:avLst/>
            <a:gdLst>
              <a:gd name="T0" fmla="*/ 628650 w 21600"/>
              <a:gd name="T1" fmla="*/ 0 h 21600"/>
              <a:gd name="T2" fmla="*/ 0 w 21600"/>
              <a:gd name="T3" fmla="*/ 190500 h 21600"/>
              <a:gd name="T4" fmla="*/ 628650 w 21600"/>
              <a:gd name="T5" fmla="*/ 381000 h 21600"/>
              <a:gd name="T6" fmla="*/ 838200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12700">
            <a:solidFill>
              <a:srgbClr val="0099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57200" y="2743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5964" name="AutoShape 12"/>
          <p:cNvSpPr>
            <a:spLocks noChangeArrowheads="1"/>
          </p:cNvSpPr>
          <p:nvPr/>
        </p:nvSpPr>
        <p:spPr bwMode="auto">
          <a:xfrm rot="2711094">
            <a:off x="3505200" y="2438400"/>
            <a:ext cx="838200" cy="381000"/>
          </a:xfrm>
          <a:custGeom>
            <a:avLst/>
            <a:gdLst>
              <a:gd name="T0" fmla="*/ 628650 w 21600"/>
              <a:gd name="T1" fmla="*/ 0 h 21600"/>
              <a:gd name="T2" fmla="*/ 0 w 21600"/>
              <a:gd name="T3" fmla="*/ 190500 h 21600"/>
              <a:gd name="T4" fmla="*/ 628650 w 21600"/>
              <a:gd name="T5" fmla="*/ 381000 h 21600"/>
              <a:gd name="T6" fmla="*/ 838200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9900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914400" y="1614488"/>
            <a:ext cx="365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9900"/>
                </a:solidFill>
              </a:rPr>
              <a:t>POTENTIAL LEVEL</a:t>
            </a:r>
          </a:p>
        </p:txBody>
      </p:sp>
      <p:sp>
        <p:nvSpPr>
          <p:cNvPr id="125966" name="Text Box 14"/>
          <p:cNvSpPr txBox="1">
            <a:spLocks noChangeArrowheads="1"/>
          </p:cNvSpPr>
          <p:nvPr/>
        </p:nvSpPr>
        <p:spPr bwMode="auto">
          <a:xfrm>
            <a:off x="152400" y="3062288"/>
            <a:ext cx="365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ACTUAL LEVEL</a:t>
            </a:r>
          </a:p>
        </p:txBody>
      </p:sp>
      <p:sp>
        <p:nvSpPr>
          <p:cNvPr id="125967" name="Line 15"/>
          <p:cNvSpPr>
            <a:spLocks noChangeShapeType="1"/>
          </p:cNvSpPr>
          <p:nvPr/>
        </p:nvSpPr>
        <p:spPr bwMode="auto">
          <a:xfrm>
            <a:off x="685800" y="5943600"/>
            <a:ext cx="1828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8" name="Line 16"/>
          <p:cNvSpPr>
            <a:spLocks noChangeShapeType="1"/>
          </p:cNvSpPr>
          <p:nvPr/>
        </p:nvSpPr>
        <p:spPr bwMode="auto">
          <a:xfrm flipV="1">
            <a:off x="2514600" y="4495800"/>
            <a:ext cx="0" cy="1447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9" name="Line 17"/>
          <p:cNvSpPr>
            <a:spLocks noChangeShapeType="1"/>
          </p:cNvSpPr>
          <p:nvPr/>
        </p:nvSpPr>
        <p:spPr bwMode="auto">
          <a:xfrm>
            <a:off x="2514600" y="4495800"/>
            <a:ext cx="1828800" cy="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70" name="Line 18"/>
          <p:cNvSpPr>
            <a:spLocks noChangeShapeType="1"/>
          </p:cNvSpPr>
          <p:nvPr/>
        </p:nvSpPr>
        <p:spPr bwMode="auto">
          <a:xfrm flipV="1">
            <a:off x="4343400" y="3048000"/>
            <a:ext cx="0" cy="14478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71" name="Line 19"/>
          <p:cNvSpPr>
            <a:spLocks noChangeShapeType="1"/>
          </p:cNvSpPr>
          <p:nvPr/>
        </p:nvSpPr>
        <p:spPr bwMode="auto">
          <a:xfrm>
            <a:off x="2514600" y="4495800"/>
            <a:ext cx="1828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72" name="Line 20"/>
          <p:cNvSpPr>
            <a:spLocks noChangeShapeType="1"/>
          </p:cNvSpPr>
          <p:nvPr/>
        </p:nvSpPr>
        <p:spPr bwMode="auto">
          <a:xfrm flipV="1">
            <a:off x="4343400" y="3048000"/>
            <a:ext cx="0" cy="1447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5975" name="AutoShape 23"/>
          <p:cNvCxnSpPr>
            <a:cxnSpLocks noChangeShapeType="1"/>
            <a:stCxn id="125971" idx="0"/>
            <a:endCxn id="125972" idx="1"/>
          </p:cNvCxnSpPr>
          <p:nvPr/>
        </p:nvCxnSpPr>
        <p:spPr bwMode="auto">
          <a:xfrm rot="-5400000">
            <a:off x="2705100" y="2819400"/>
            <a:ext cx="1447800" cy="1828800"/>
          </a:xfrm>
          <a:prstGeom prst="curvedConnector3">
            <a:avLst>
              <a:gd name="adj1" fmla="val 6356"/>
            </a:avLst>
          </a:prstGeom>
          <a:noFill/>
          <a:ln w="571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876800" y="3352800"/>
            <a:ext cx="2438400" cy="914400"/>
            <a:chOff x="4032" y="1248"/>
            <a:chExt cx="1536" cy="576"/>
          </a:xfrm>
        </p:grpSpPr>
        <p:sp>
          <p:nvSpPr>
            <p:cNvPr id="15386" name="AutoShape 25"/>
            <p:cNvSpPr>
              <a:spLocks noChangeArrowheads="1"/>
            </p:cNvSpPr>
            <p:nvPr/>
          </p:nvSpPr>
          <p:spPr bwMode="auto">
            <a:xfrm>
              <a:off x="4032" y="1248"/>
              <a:ext cx="960" cy="576"/>
            </a:xfrm>
            <a:prstGeom prst="leftArrow">
              <a:avLst>
                <a:gd name="adj1" fmla="val 50000"/>
                <a:gd name="adj2" fmla="val 41667"/>
              </a:avLst>
            </a:prstGeom>
            <a:solidFill>
              <a:srgbClr val="0033CC"/>
            </a:solidFill>
            <a:ln w="1270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Text Box 26"/>
            <p:cNvSpPr txBox="1">
              <a:spLocks noChangeArrowheads="1"/>
            </p:cNvSpPr>
            <p:nvPr/>
          </p:nvSpPr>
          <p:spPr bwMode="auto">
            <a:xfrm>
              <a:off x="4272" y="1324"/>
              <a:ext cx="12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FFFF00"/>
                  </a:solidFill>
                </a:rPr>
                <a:t>ZPD</a:t>
              </a:r>
              <a:endParaRPr lang="en-US" sz="6000" b="1">
                <a:solidFill>
                  <a:srgbClr val="0033C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75415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25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25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2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/>
      <p:bldP spid="125955" grpId="0" animBg="1"/>
      <p:bldP spid="125956" grpId="0" animBg="1"/>
      <p:bldP spid="125957" grpId="0" animBg="1"/>
      <p:bldP spid="125958" grpId="0" animBg="1"/>
      <p:bldP spid="125959" grpId="0" animBg="1"/>
      <p:bldP spid="125960" grpId="0" animBg="1"/>
      <p:bldP spid="125961" grpId="0" animBg="1"/>
      <p:bldP spid="125962" grpId="0" animBg="1"/>
      <p:bldP spid="125964" grpId="0" animBg="1"/>
      <p:bldP spid="125965" grpId="0" build="p" autoUpdateAnimBg="0" advAuto="0"/>
      <p:bldP spid="125966" grpId="0" build="p" autoUpdateAnimBg="0" advAuto="0"/>
      <p:bldP spid="125967" grpId="0" animBg="1"/>
      <p:bldP spid="125968" grpId="0" animBg="1"/>
      <p:bldP spid="125969" grpId="0" animBg="1"/>
      <p:bldP spid="125970" grpId="0" animBg="1"/>
      <p:bldP spid="125971" grpId="0" animBg="1"/>
      <p:bldP spid="1259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543800" cy="762000"/>
          </a:xfrm>
        </p:spPr>
        <p:txBody>
          <a:bodyPr/>
          <a:lstStyle/>
          <a:p>
            <a:pPr algn="ctr" eaLnBrk="1" hangingPunct="1"/>
            <a:r>
              <a:rPr lang="en-US" sz="3400" dirty="0" smtClean="0">
                <a:latin typeface="Arial" charset="0"/>
                <a:ea typeface="ＭＳ Ｐゴシック" charset="0"/>
                <a:cs typeface="ＭＳ Ｐゴシック" charset="0"/>
              </a:rPr>
              <a:t>Moving Students through ZPD (1)</a:t>
            </a:r>
            <a:endParaRPr lang="en-US" sz="3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382257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latin typeface="Arial"/>
                <a:ea typeface="ＭＳ Ｐゴシック" charset="0"/>
                <a:cs typeface="Arial"/>
              </a:rPr>
              <a:t>Mediation: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cs typeface="Arial"/>
              </a:rPr>
              <a:t>What are some appropriate responses from a teacher when a student response/answer/</a:t>
            </a:r>
            <a:r>
              <a:rPr lang="en-US" sz="1600" dirty="0" err="1" smtClean="0">
                <a:cs typeface="Arial"/>
              </a:rPr>
              <a:t>etc</a:t>
            </a:r>
            <a:r>
              <a:rPr lang="en-US" sz="1600" dirty="0" smtClean="0">
                <a:cs typeface="Arial"/>
              </a:rPr>
              <a:t> is not “quite right”?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cs typeface="Arial"/>
              </a:rPr>
              <a:t>Teachers </a:t>
            </a:r>
            <a:r>
              <a:rPr lang="en-US" sz="1600" dirty="0" smtClean="0">
                <a:cs typeface="Arial"/>
              </a:rPr>
              <a:t>“</a:t>
            </a:r>
            <a:r>
              <a:rPr lang="en-US" sz="1600" i="1" u="sng" dirty="0" smtClean="0">
                <a:cs typeface="Arial"/>
              </a:rPr>
              <a:t>mediate</a:t>
            </a:r>
            <a:r>
              <a:rPr lang="en-US" sz="1600" dirty="0" smtClean="0">
                <a:cs typeface="Arial"/>
              </a:rPr>
              <a:t>” student understanding (e.g., reframe answer, embellish description, </a:t>
            </a:r>
            <a:r>
              <a:rPr lang="en-US" sz="1600" dirty="0" err="1" smtClean="0">
                <a:cs typeface="Arial"/>
              </a:rPr>
              <a:t>etc</a:t>
            </a:r>
            <a:r>
              <a:rPr lang="en-US" sz="1600" dirty="0" smtClean="0">
                <a:cs typeface="Arial"/>
              </a:rPr>
              <a:t>) </a:t>
            </a:r>
            <a:r>
              <a:rPr lang="en-US" sz="1600" dirty="0" smtClean="0">
                <a:cs typeface="Arial"/>
                <a:sym typeface="Wingdings"/>
              </a:rPr>
              <a:t> interpret student understanding and facilitate more accurate understanding/internal </a:t>
            </a:r>
            <a:r>
              <a:rPr lang="en-US" sz="1600" dirty="0" err="1" smtClean="0">
                <a:cs typeface="Arial"/>
                <a:sym typeface="Wingdings"/>
              </a:rPr>
              <a:t>represenation</a:t>
            </a:r>
            <a:endParaRPr lang="en-US" sz="1600" dirty="0" smtClean="0">
              <a:cs typeface="Arial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latin typeface="Arial"/>
                <a:ea typeface="ＭＳ Ｐゴシック" charset="0"/>
                <a:cs typeface="Arial"/>
              </a:rPr>
              <a:t>Psychological Tools: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Arial"/>
                <a:ea typeface="ＭＳ Ｐゴシック" charset="0"/>
                <a:cs typeface="Arial"/>
              </a:rPr>
              <a:t>Physical tools (e.g., shovel) extend our physical abilities (e.g., ability to dig a hole)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Arial"/>
                <a:ea typeface="ＭＳ Ｐゴシック" charset="0"/>
                <a:cs typeface="Arial"/>
              </a:rPr>
              <a:t>Psychological tools (e.g., language) extend our mental abilities (e.g., thoughts).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>
                <a:latin typeface="Arial"/>
                <a:ea typeface="ＭＳ Ｐゴシック" charset="0"/>
                <a:cs typeface="Arial"/>
              </a:rPr>
              <a:t>“</a:t>
            </a:r>
            <a:r>
              <a:rPr lang="en-US" sz="1600" u="sng" dirty="0" smtClean="0">
                <a:latin typeface="Arial"/>
                <a:ea typeface="ＭＳ Ｐゴシック" charset="0"/>
                <a:cs typeface="Arial"/>
              </a:rPr>
              <a:t>Example</a:t>
            </a:r>
            <a:r>
              <a:rPr lang="en-US" sz="1600" dirty="0" smtClean="0">
                <a:latin typeface="Arial"/>
                <a:ea typeface="ＭＳ Ｐゴシック" charset="0"/>
                <a:cs typeface="Arial"/>
              </a:rPr>
              <a:t>: A teacher models and think-</a:t>
            </a:r>
            <a:r>
              <a:rPr lang="en-US" sz="1600" dirty="0" err="1" smtClean="0">
                <a:latin typeface="Arial"/>
                <a:ea typeface="ＭＳ Ｐゴシック" charset="0"/>
                <a:cs typeface="Arial"/>
              </a:rPr>
              <a:t>alouds</a:t>
            </a:r>
            <a:r>
              <a:rPr lang="en-US" sz="1600" dirty="0" smtClean="0">
                <a:latin typeface="Arial"/>
                <a:ea typeface="ＭＳ Ｐゴシック" charset="0"/>
                <a:cs typeface="Arial"/>
              </a:rPr>
              <a:t> a strategy for learning (models metacognition while reading text)</a:t>
            </a:r>
            <a:endParaRPr lang="en-US" sz="1600" u="sng" dirty="0" smtClean="0">
              <a:latin typeface="Arial"/>
              <a:ea typeface="ＭＳ Ｐゴシック" charset="0"/>
              <a:cs typeface="Arial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latin typeface="Arial"/>
                <a:ea typeface="ＭＳ Ｐゴシック" charset="0"/>
                <a:cs typeface="Arial"/>
              </a:rPr>
              <a:t>Scaffolding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Arial"/>
                <a:cs typeface="Arial"/>
              </a:rPr>
              <a:t>Assistance provided by </a:t>
            </a:r>
            <a:r>
              <a:rPr lang="en-US" sz="1600" u="sng" dirty="0" smtClean="0">
                <a:latin typeface="Arial"/>
                <a:cs typeface="Arial"/>
              </a:rPr>
              <a:t>more knowledgeable/advanced individual</a:t>
            </a:r>
            <a:r>
              <a:rPr lang="en-US" sz="1600" dirty="0" smtClean="0">
                <a:latin typeface="Arial"/>
                <a:cs typeface="Arial"/>
              </a:rPr>
              <a:t> that move students progressively toward deeper comprehension and, ultimately, greater independence (</a:t>
            </a:r>
            <a:r>
              <a:rPr lang="en-US" sz="1600" i="1" dirty="0" smtClean="0">
                <a:latin typeface="Arial"/>
                <a:cs typeface="Arial"/>
              </a:rPr>
              <a:t>FADING…)</a:t>
            </a:r>
            <a:endParaRPr lang="en-US" sz="1600" dirty="0" smtClean="0">
              <a:latin typeface="Arial"/>
              <a:cs typeface="Arial"/>
            </a:endParaRPr>
          </a:p>
          <a:p>
            <a:pPr marL="344487" lvl="1" indent="0" eaLnBrk="1" hangingPunct="1">
              <a:lnSpc>
                <a:spcPct val="80000"/>
              </a:lnSpc>
              <a:buNone/>
            </a:pPr>
            <a:endParaRPr lang="en-US" sz="2000" b="1" dirty="0" smtClean="0">
              <a:latin typeface="Arial"/>
              <a:ea typeface="ＭＳ Ｐゴシック" charset="0"/>
              <a:cs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430907"/>
              </p:ext>
            </p:extLst>
          </p:nvPr>
        </p:nvGraphicFramePr>
        <p:xfrm>
          <a:off x="0" y="5486400"/>
          <a:ext cx="9144000" cy="13716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Direct Instruction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Guided</a:t>
                      </a:r>
                      <a:r>
                        <a:rPr lang="en-US" baseline="0" dirty="0" smtClean="0"/>
                        <a:t> Practice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Independent Practice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Do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 Do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 Help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 Watch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You Watch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You Help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You do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You Do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1905000" y="6096000"/>
            <a:ext cx="1676400" cy="762000"/>
          </a:xfrm>
          <a:prstGeom prst="rect">
            <a:avLst/>
          </a:prstGeom>
          <a:noFill/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733800" y="6083428"/>
            <a:ext cx="1676400" cy="762000"/>
          </a:xfrm>
          <a:prstGeom prst="rect">
            <a:avLst/>
          </a:prstGeom>
          <a:noFill/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86400" y="6101317"/>
            <a:ext cx="1676400" cy="762000"/>
          </a:xfrm>
          <a:prstGeom prst="rect">
            <a:avLst/>
          </a:prstGeom>
          <a:noFill/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15200" y="6096000"/>
            <a:ext cx="1676400" cy="762000"/>
          </a:xfrm>
          <a:prstGeom prst="rect">
            <a:avLst/>
          </a:prstGeom>
          <a:noFill/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229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543800" cy="762000"/>
          </a:xfrm>
        </p:spPr>
        <p:txBody>
          <a:bodyPr/>
          <a:lstStyle/>
          <a:p>
            <a:pPr algn="ctr" eaLnBrk="1" hangingPunct="1"/>
            <a:r>
              <a:rPr lang="en-US" sz="3400" dirty="0" smtClean="0">
                <a:latin typeface="Arial" charset="0"/>
                <a:ea typeface="ＭＳ Ｐゴシック" charset="0"/>
                <a:cs typeface="ＭＳ Ｐゴシック" charset="0"/>
              </a:rPr>
              <a:t>Moving Students through ZPD (2)</a:t>
            </a:r>
            <a:endParaRPr lang="en-US" sz="3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latin typeface="Arial"/>
                <a:ea typeface="ＭＳ Ｐゴシック" charset="0"/>
                <a:cs typeface="Arial"/>
              </a:rPr>
              <a:t>Specific examples of scaffolding: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latin typeface="Arial"/>
                <a:cs typeface="Arial"/>
              </a:rPr>
              <a:t>Provide students </a:t>
            </a:r>
            <a:r>
              <a:rPr lang="en-US" sz="2200" dirty="0">
                <a:latin typeface="Arial"/>
                <a:cs typeface="Arial"/>
              </a:rPr>
              <a:t>a simplified version </a:t>
            </a:r>
            <a:endParaRPr lang="en-US" sz="2200" dirty="0" smtClean="0">
              <a:latin typeface="Arial"/>
              <a:cs typeface="Arial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latin typeface="Arial"/>
                <a:cs typeface="Arial"/>
              </a:rPr>
              <a:t>Offer solution to a similar problem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latin typeface="Arial"/>
                <a:cs typeface="Arial"/>
              </a:rPr>
              <a:t>Describe multiple ways of understanding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latin typeface="Arial"/>
                <a:cs typeface="Arial"/>
              </a:rPr>
              <a:t>Offer models and non-models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latin typeface="Arial"/>
                <a:cs typeface="Arial"/>
              </a:rPr>
              <a:t>Provide </a:t>
            </a:r>
            <a:r>
              <a:rPr lang="en-US" sz="2200" dirty="0">
                <a:latin typeface="Arial"/>
                <a:cs typeface="Arial"/>
              </a:rPr>
              <a:t>a </a:t>
            </a:r>
            <a:r>
              <a:rPr lang="en-US" sz="2200" dirty="0" smtClean="0">
                <a:latin typeface="Arial"/>
                <a:cs typeface="Arial"/>
              </a:rPr>
              <a:t>definitions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latin typeface="Arial"/>
                <a:cs typeface="Arial"/>
              </a:rPr>
              <a:t>E</a:t>
            </a:r>
            <a:r>
              <a:rPr lang="en-US" sz="2200" dirty="0" smtClean="0">
                <a:latin typeface="Arial"/>
                <a:cs typeface="Arial"/>
              </a:rPr>
              <a:t>xplicitly describe </a:t>
            </a:r>
            <a:r>
              <a:rPr lang="en-US" sz="2200" dirty="0">
                <a:latin typeface="Arial"/>
                <a:cs typeface="Arial"/>
              </a:rPr>
              <a:t>how the new lesson builds on </a:t>
            </a:r>
            <a:r>
              <a:rPr lang="en-US" sz="2200" dirty="0" smtClean="0">
                <a:latin typeface="Arial"/>
                <a:cs typeface="Arial"/>
              </a:rPr>
              <a:t>prior knowledge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latin typeface="Arial"/>
                <a:ea typeface="ＭＳ Ｐゴシック" charset="0"/>
                <a:cs typeface="Arial"/>
              </a:rPr>
              <a:t>Model the learning process (think-</a:t>
            </a:r>
            <a:r>
              <a:rPr lang="en-US" sz="2200" dirty="0" err="1" smtClean="0">
                <a:latin typeface="Arial"/>
                <a:ea typeface="ＭＳ Ｐゴシック" charset="0"/>
                <a:cs typeface="Arial"/>
              </a:rPr>
              <a:t>alouds</a:t>
            </a:r>
            <a:r>
              <a:rPr lang="en-US" sz="2200" dirty="0" smtClean="0">
                <a:latin typeface="Arial"/>
                <a:ea typeface="ＭＳ Ｐゴシック" charset="0"/>
                <a:cs typeface="Arial"/>
              </a:rPr>
              <a:t>, metacognition)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latin typeface="Arial"/>
                <a:ea typeface="ＭＳ Ｐゴシック" charset="0"/>
                <a:cs typeface="Arial"/>
              </a:rPr>
              <a:t>What do I do if a student “isn’t getting it” (</a:t>
            </a:r>
            <a:r>
              <a:rPr lang="en-US" sz="2400" b="1" dirty="0" err="1" smtClean="0">
                <a:latin typeface="Arial"/>
                <a:ea typeface="ＭＳ Ｐゴシック" charset="0"/>
                <a:cs typeface="Arial"/>
              </a:rPr>
              <a:t>ie</a:t>
            </a:r>
            <a:r>
              <a:rPr lang="en-US" sz="2400" b="1" dirty="0" smtClean="0">
                <a:latin typeface="Arial"/>
                <a:ea typeface="ＭＳ Ｐゴシック" charset="0"/>
                <a:cs typeface="Arial"/>
              </a:rPr>
              <a:t> moving through the ZPD?)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latin typeface="Arial"/>
                <a:ea typeface="ＭＳ Ｐゴシック" charset="0"/>
                <a:cs typeface="Arial"/>
              </a:rPr>
              <a:t>Offer a process/ solution to a similar example (prepare beforehand); model the process!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latin typeface="Arial"/>
                <a:ea typeface="ＭＳ Ｐゴシック" charset="0"/>
                <a:cs typeface="Arial"/>
              </a:rPr>
              <a:t>Break the problem/ question down into more manageable parts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latin typeface="Arial"/>
                <a:ea typeface="ＭＳ Ｐゴシック" charset="0"/>
                <a:cs typeface="Arial"/>
              </a:rPr>
              <a:t>Connect to </a:t>
            </a:r>
            <a:r>
              <a:rPr lang="en-US" sz="2200" smtClean="0">
                <a:latin typeface="Arial"/>
                <a:ea typeface="ＭＳ Ｐゴシック" charset="0"/>
                <a:cs typeface="Arial"/>
              </a:rPr>
              <a:t>background knowledge</a:t>
            </a:r>
            <a:endParaRPr lang="en-US" sz="2200" dirty="0" smtClean="0">
              <a:latin typeface="Arial"/>
              <a:ea typeface="ＭＳ Ｐゴシック" charset="0"/>
              <a:cs typeface="Arial"/>
            </a:endParaRPr>
          </a:p>
          <a:p>
            <a:pPr lvl="1" eaLnBrk="1" hangingPunct="1">
              <a:lnSpc>
                <a:spcPct val="80000"/>
              </a:lnSpc>
            </a:pPr>
            <a:endParaRPr lang="en-US" sz="2200" dirty="0" smtClean="0"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942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543800" cy="762000"/>
          </a:xfrm>
        </p:spPr>
        <p:txBody>
          <a:bodyPr/>
          <a:lstStyle/>
          <a:p>
            <a:pPr algn="ctr" eaLnBrk="1" hangingPunct="1"/>
            <a:r>
              <a:rPr lang="en-US" sz="3400" dirty="0" smtClean="0">
                <a:latin typeface="Arial" charset="0"/>
                <a:ea typeface="ＭＳ Ｐゴシック" charset="0"/>
                <a:cs typeface="ＭＳ Ｐゴシック" charset="0"/>
              </a:rPr>
              <a:t>Application of </a:t>
            </a:r>
            <a:r>
              <a:rPr lang="en-US" sz="3400" dirty="0" err="1" smtClean="0">
                <a:latin typeface="Arial" charset="0"/>
                <a:ea typeface="ＭＳ Ｐゴシック" charset="0"/>
                <a:cs typeface="ＭＳ Ｐゴシック" charset="0"/>
              </a:rPr>
              <a:t>Vygotsky</a:t>
            </a:r>
            <a:endParaRPr lang="en-US" sz="3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344487" lvl="1" indent="0" eaLnBrk="1" hangingPunct="1">
              <a:lnSpc>
                <a:spcPct val="80000"/>
              </a:lnSpc>
              <a:buNone/>
            </a:pPr>
            <a:endParaRPr lang="en-US" sz="20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801687" lvl="1" indent="-457200" eaLnBrk="1" hangingPunct="1">
              <a:lnSpc>
                <a:spcPct val="80000"/>
              </a:lnSpc>
              <a:buAutoNum type="arabicParenBoth"/>
            </a:pPr>
            <a:r>
              <a:rPr lang="en-US" sz="2800" dirty="0" smtClean="0"/>
              <a:t>Identify a lesson plan to evaluate</a:t>
            </a:r>
          </a:p>
          <a:p>
            <a:pPr marL="801687" lvl="1" indent="-457200" eaLnBrk="1" hangingPunct="1">
              <a:lnSpc>
                <a:spcPct val="80000"/>
              </a:lnSpc>
              <a:buAutoNum type="arabicParenBoth"/>
            </a:pPr>
            <a:r>
              <a:rPr lang="en-US" sz="2800" dirty="0" smtClean="0"/>
              <a:t>Identify the extent to which the lesson plan is consistent with Vygotsky’s Theory:</a:t>
            </a:r>
          </a:p>
          <a:p>
            <a:pPr marL="344487" lvl="1" indent="0" algn="ctr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SCAFFOLDING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dirty="0"/>
              <a:t>I</a:t>
            </a:r>
            <a:r>
              <a:rPr lang="en-US" sz="2000" dirty="0" smtClean="0"/>
              <a:t>s there evidence of scaffolding in the lesson plan?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How would you modify the lesson plan to more effectively scaffold learning?</a:t>
            </a:r>
          </a:p>
          <a:p>
            <a:pPr marL="344487" lvl="1" indent="0" algn="ctr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LANGUAGE</a:t>
            </a:r>
            <a:endParaRPr lang="en-US" sz="2000" b="1" dirty="0"/>
          </a:p>
          <a:p>
            <a:pPr lvl="2" eaLnBrk="1" hangingPunct="1">
              <a:lnSpc>
                <a:spcPct val="8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To what extent does the lesson plan use language to develop understanding?</a:t>
            </a:r>
            <a:endParaRPr lang="en-US" sz="2000" dirty="0"/>
          </a:p>
          <a:p>
            <a:pPr lvl="2"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How would you modify the lesson plan to more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effectively support the  use of language to develop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understanding?</a:t>
            </a:r>
          </a:p>
          <a:p>
            <a:pPr marL="693737" lvl="2" indent="0" algn="ctr" eaLnBrk="1" hangingPunct="1">
              <a:lnSpc>
                <a:spcPct val="80000"/>
              </a:lnSpc>
              <a:buNone/>
            </a:pPr>
            <a:r>
              <a:rPr lang="en-US" b="1" dirty="0" smtClean="0"/>
              <a:t>OTHER</a:t>
            </a:r>
            <a:endParaRPr lang="en-US" b="1" dirty="0"/>
          </a:p>
          <a:p>
            <a:pPr lvl="2" eaLnBrk="1" hangingPunct="1">
              <a:lnSpc>
                <a:spcPct val="8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Are there other aspects of the lesson plan that you think effectively support learning?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Are there other modifications you would make to the lesson plan? Why?</a:t>
            </a:r>
            <a:endParaRPr lang="en-US" sz="2000" dirty="0"/>
          </a:p>
          <a:p>
            <a:pPr marL="693737" lvl="2" indent="0" eaLnBrk="1" hangingPunct="1">
              <a:lnSpc>
                <a:spcPct val="80000"/>
              </a:lnSpc>
              <a:buNone/>
            </a:pP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93737" lvl="2" indent="0" eaLnBrk="1" hangingPunct="1">
              <a:lnSpc>
                <a:spcPct val="80000"/>
              </a:lnSpc>
              <a:buNone/>
            </a:pP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54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1026" descr="C:\Temp\Vygotsky!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381000"/>
            <a:ext cx="255746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5" name="Text Box 1027"/>
          <p:cNvSpPr txBox="1">
            <a:spLocks noChangeArrowheads="1"/>
          </p:cNvSpPr>
          <p:nvPr/>
        </p:nvSpPr>
        <p:spPr bwMode="auto">
          <a:xfrm>
            <a:off x="3276600" y="533400"/>
            <a:ext cx="5181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/>
              <a:t>LEV VYGOTSKY</a:t>
            </a:r>
          </a:p>
        </p:txBody>
      </p:sp>
      <p:sp>
        <p:nvSpPr>
          <p:cNvPr id="115716" name="Text Box 1028"/>
          <p:cNvSpPr txBox="1">
            <a:spLocks noChangeArrowheads="1"/>
          </p:cNvSpPr>
          <p:nvPr/>
        </p:nvSpPr>
        <p:spPr bwMode="auto">
          <a:xfrm>
            <a:off x="3276600" y="2057400"/>
            <a:ext cx="53340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accent1"/>
                </a:solidFill>
              </a:rPr>
              <a:t>SOCIAL-HISTORICAL THEORY OF COGNITIVE DEVELOPMENT</a:t>
            </a:r>
          </a:p>
        </p:txBody>
      </p:sp>
      <p:sp>
        <p:nvSpPr>
          <p:cNvPr id="115717" name="Text Box 1029"/>
          <p:cNvSpPr txBox="1">
            <a:spLocks noChangeArrowheads="1"/>
          </p:cNvSpPr>
          <p:nvPr/>
        </p:nvSpPr>
        <p:spPr bwMode="auto">
          <a:xfrm>
            <a:off x="76200" y="4386263"/>
            <a:ext cx="90678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ja-JP" altLang="en-US" sz="3400" dirty="0"/>
              <a:t>“</a:t>
            </a:r>
            <a:r>
              <a:rPr lang="en-US" sz="3400" dirty="0"/>
              <a:t>Any higher mental function necessarily goes through an external stage in its development because it is initially a social function.</a:t>
            </a:r>
            <a:r>
              <a:rPr lang="ja-JP" altLang="en-US" sz="3400" dirty="0"/>
              <a:t>”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28877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utoUpdateAnimBg="0"/>
      <p:bldP spid="115716" grpId="0" autoUpdateAnimBg="0"/>
      <p:bldP spid="11571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2438400"/>
            <a:ext cx="91440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/>
              <a:t>Assumption </a:t>
            </a:r>
          </a:p>
          <a:p>
            <a:pPr algn="ctr">
              <a:spcBef>
                <a:spcPct val="50000"/>
              </a:spcBef>
            </a:pPr>
            <a:r>
              <a:rPr lang="en-US" sz="3600" b="1" dirty="0" smtClean="0"/>
              <a:t>Learning is best understood in the context </a:t>
            </a:r>
            <a:r>
              <a:rPr lang="en-US" sz="3600" b="1" dirty="0" smtClean="0">
                <a:solidFill>
                  <a:srgbClr val="FF3300"/>
                </a:solidFill>
              </a:rPr>
              <a:t>SOCIAL</a:t>
            </a:r>
            <a:r>
              <a:rPr lang="en-US" sz="3600" b="1" dirty="0" smtClean="0"/>
              <a:t> &amp; </a:t>
            </a:r>
            <a:r>
              <a:rPr lang="en-US" sz="3600" b="1" dirty="0">
                <a:solidFill>
                  <a:srgbClr val="FF3300"/>
                </a:solidFill>
              </a:rPr>
              <a:t>CULTURAL</a:t>
            </a:r>
            <a:r>
              <a:rPr lang="en-US" sz="3600" b="1" dirty="0"/>
              <a:t> </a:t>
            </a:r>
            <a:r>
              <a:rPr lang="en-US" sz="3600" b="1" dirty="0" smtClean="0"/>
              <a:t>influences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2103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         Procedure</a:t>
            </a:r>
          </a:p>
        </p:txBody>
      </p:sp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1466850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609600" y="2133600"/>
            <a:ext cx="7848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Sort the following words into whatever categories make sense and provide a </a:t>
            </a:r>
            <a:r>
              <a:rPr lang="en-US" b="1" i="1" u="sng"/>
              <a:t>label</a:t>
            </a:r>
            <a:r>
              <a:rPr lang="en-US" i="1"/>
              <a:t> or </a:t>
            </a:r>
            <a:r>
              <a:rPr lang="en-US" b="1" i="1" u="sng"/>
              <a:t>rationale</a:t>
            </a:r>
            <a:r>
              <a:rPr lang="en-US" i="1"/>
              <a:t> for each category.</a:t>
            </a:r>
          </a:p>
          <a:p>
            <a:pPr>
              <a:spcBef>
                <a:spcPct val="50000"/>
              </a:spcBef>
            </a:pPr>
            <a:r>
              <a:rPr lang="en-US" sz="3200"/>
              <a:t>males, females, figs, kangaroo, meat, dogs, honey, bees, the moon, cigarettes, water, sun, spear, wine, wind, fish, mud, fire, birds, rainbow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         Compare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1466850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143000" y="2514600"/>
            <a:ext cx="7239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i="1"/>
              <a:t>Compare your categories with the following created by aborigines in Australia…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         Categories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1466850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33400" y="1981200"/>
            <a:ext cx="91440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Bayi: </a:t>
            </a:r>
            <a:r>
              <a:rPr lang="en-US" b="1" i="1"/>
              <a:t>males, kangaroo, the moon, rainbow, fish, spear</a:t>
            </a:r>
          </a:p>
          <a:p>
            <a:pPr>
              <a:spcBef>
                <a:spcPct val="50000"/>
              </a:spcBef>
            </a:pPr>
            <a:endParaRPr lang="en-US" i="1"/>
          </a:p>
          <a:p>
            <a:pPr>
              <a:spcBef>
                <a:spcPct val="50000"/>
              </a:spcBef>
            </a:pPr>
            <a:r>
              <a:rPr lang="en-US" b="1"/>
              <a:t>Balan: </a:t>
            </a:r>
            <a:r>
              <a:rPr lang="en-US" b="1" i="1"/>
              <a:t>females, dogs, birds, fire, water, sun</a:t>
            </a:r>
            <a:endParaRPr lang="en-US" i="1"/>
          </a:p>
          <a:p>
            <a:endParaRPr lang="en-US">
              <a:latin typeface="Times New Roman" charset="0"/>
            </a:endParaRPr>
          </a:p>
          <a:p>
            <a:endParaRPr lang="en-US">
              <a:latin typeface="Times New Roman" charset="0"/>
            </a:endParaRPr>
          </a:p>
          <a:p>
            <a:endParaRPr lang="en-US">
              <a:latin typeface="Times New Roman" charset="0"/>
            </a:endParaRPr>
          </a:p>
          <a:p>
            <a:endParaRPr lang="en-US">
              <a:latin typeface="Times New Roman" charset="0"/>
            </a:endParaRPr>
          </a:p>
          <a:p>
            <a:endParaRPr lang="en-US">
              <a:latin typeface="Times New Roman" charset="0"/>
            </a:endParaRPr>
          </a:p>
          <a:p>
            <a:r>
              <a:rPr lang="en-US" b="1"/>
              <a:t>Balam: </a:t>
            </a:r>
            <a:r>
              <a:rPr lang="en-US" b="1" i="1"/>
              <a:t>figs, honey, wine, cigarettes</a:t>
            </a:r>
          </a:p>
          <a:p>
            <a:endParaRPr lang="en-US" i="1"/>
          </a:p>
          <a:p>
            <a:pPr>
              <a:spcBef>
                <a:spcPct val="50000"/>
              </a:spcBef>
            </a:pPr>
            <a:r>
              <a:rPr lang="en-US" b="1"/>
              <a:t>Bala: </a:t>
            </a:r>
            <a:r>
              <a:rPr lang="en-US" b="1" i="1"/>
              <a:t>meat, bees, wind, mud</a:t>
            </a:r>
            <a:endParaRPr lang="en-US" sz="3200" i="1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" y="2362200"/>
            <a:ext cx="883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latin typeface="Times New Roman" charset="0"/>
              </a:rPr>
              <a:t>myths and beliefs:</a:t>
            </a:r>
            <a:r>
              <a:rPr lang="en-US">
                <a:latin typeface="Times New Roman" charset="0"/>
              </a:rPr>
              <a:t> rainbows are believed to be mythical men</a:t>
            </a:r>
            <a:endParaRPr lang="en-US" i="1"/>
          </a:p>
          <a:p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9600" y="3429000"/>
            <a:ext cx="8001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latin typeface="Times New Roman" charset="0"/>
              </a:rPr>
              <a:t>experience:</a:t>
            </a:r>
            <a:r>
              <a:rPr lang="en-US">
                <a:latin typeface="Times New Roman" charset="0"/>
              </a:rPr>
              <a:t> water extinguishes fire; </a:t>
            </a:r>
            <a:r>
              <a:rPr lang="en-US" u="sng">
                <a:latin typeface="Times New Roman" charset="0"/>
              </a:rPr>
              <a:t>myths and beliefs: </a:t>
            </a:r>
            <a:r>
              <a:rPr lang="en-US">
                <a:latin typeface="Times New Roman" charset="0"/>
              </a:rPr>
              <a:t>birds are believed to be female spirits; </a:t>
            </a:r>
            <a:r>
              <a:rPr lang="en-US" u="sng">
                <a:latin typeface="Times New Roman" charset="0"/>
              </a:rPr>
              <a:t>dangerous and exceptional things</a:t>
            </a:r>
            <a:r>
              <a:rPr lang="en-US">
                <a:latin typeface="Times New Roman" charset="0"/>
              </a:rPr>
              <a:t> are put in a minimally contrasting category: dogs are considered exceptional animals, so they appear in the second class instead of with men</a:t>
            </a:r>
          </a:p>
          <a:p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2000" y="5715000"/>
            <a:ext cx="6019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latin typeface="Times New Roman" charset="0"/>
              </a:rPr>
              <a:t>experience:</a:t>
            </a:r>
            <a:r>
              <a:rPr lang="en-US">
                <a:latin typeface="Times New Roman" charset="0"/>
              </a:rPr>
              <a:t> wine is made from fruit</a:t>
            </a:r>
            <a:endParaRPr lang="en-US" i="1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0" y="2286000"/>
            <a:ext cx="91440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/>
              <a:t>Assumption</a:t>
            </a:r>
            <a:endParaRPr lang="en-US" sz="4000" b="1" dirty="0"/>
          </a:p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3300"/>
                </a:solidFill>
              </a:rPr>
              <a:t>LANGUAGE </a:t>
            </a:r>
            <a:r>
              <a:rPr lang="en-US" sz="3600" b="1" dirty="0" smtClean="0"/>
              <a:t>plays a central role in development &amp; learning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8539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808038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Role of Language (I)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Arial" charset="0"/>
                <a:ea typeface="ＭＳ Ｐゴシック" charset="0"/>
                <a:cs typeface="ＭＳ Ｐゴシック" charset="0"/>
              </a:rPr>
              <a:t>Language plays two roles in development:</a:t>
            </a:r>
          </a:p>
          <a:p>
            <a:pPr marL="858837" lvl="1" indent="-514350" eaLnBrk="1" hangingPunct="1">
              <a:lnSpc>
                <a:spcPct val="80000"/>
              </a:lnSpc>
              <a:buAutoNum type="arabicParenBoth"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Tool to communicate</a:t>
            </a:r>
          </a:p>
          <a:p>
            <a:pPr marL="858837" lvl="1" indent="-514350" eaLnBrk="1" hangingPunct="1">
              <a:lnSpc>
                <a:spcPct val="80000"/>
              </a:lnSpc>
              <a:buAutoNum type="arabicParenBoth"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ool in learning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Arial" charset="0"/>
                <a:ea typeface="ＭＳ Ｐゴシック" charset="0"/>
                <a:cs typeface="ＭＳ Ｐゴシック" charset="0"/>
              </a:rPr>
              <a:t>Levels of speech: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u="sng" dirty="0" err="1" smtClean="0">
                <a:latin typeface="Arial" charset="0"/>
                <a:ea typeface="ＭＳ Ｐゴシック" charset="0"/>
                <a:cs typeface="ＭＳ Ｐゴシック" charset="0"/>
              </a:rPr>
              <a:t>Preintellectual</a:t>
            </a:r>
            <a:r>
              <a:rPr lang="en-US" sz="2200" u="sng" dirty="0" smtClean="0">
                <a:latin typeface="Arial" charset="0"/>
                <a:ea typeface="ＭＳ Ｐゴシック" charset="0"/>
                <a:cs typeface="ＭＳ Ｐゴシック" charset="0"/>
              </a:rPr>
              <a:t> speech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: Communicate needs and social contact (</a:t>
            </a:r>
            <a:r>
              <a:rPr lang="en-US" sz="1800" i="1" dirty="0" smtClean="0">
                <a:latin typeface="Arial" charset="0"/>
                <a:ea typeface="ＭＳ Ｐゴシック" charset="0"/>
                <a:cs typeface="ＭＳ Ｐゴシック" charset="0"/>
              </a:rPr>
              <a:t>e.g. cry to communicate hunger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u="sng" dirty="0" smtClean="0">
                <a:latin typeface="Arial" charset="0"/>
                <a:ea typeface="ＭＳ Ｐゴシック" charset="0"/>
                <a:cs typeface="ＭＳ Ｐゴシック" charset="0"/>
              </a:rPr>
              <a:t>Autonomous speech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(12 months): “Pseudo” words to communicate (</a:t>
            </a:r>
            <a:r>
              <a:rPr lang="en-US" sz="1800" i="1" dirty="0" smtClean="0">
                <a:latin typeface="Arial" charset="0"/>
                <a:ea typeface="ＭＳ Ｐゴシック" charset="0"/>
                <a:cs typeface="ＭＳ Ｐゴシック" charset="0"/>
              </a:rPr>
              <a:t>e.g. “</a:t>
            </a:r>
            <a:r>
              <a:rPr lang="en-US" sz="1800" i="1" dirty="0" err="1" smtClean="0">
                <a:latin typeface="Arial" charset="0"/>
                <a:ea typeface="ＭＳ Ｐゴシック" charset="0"/>
                <a:cs typeface="ＭＳ Ｐゴシック" charset="0"/>
              </a:rPr>
              <a:t>ba</a:t>
            </a:r>
            <a:r>
              <a:rPr lang="en-US" sz="1800" i="1" dirty="0" smtClean="0">
                <a:latin typeface="Arial" charset="0"/>
                <a:ea typeface="ＭＳ Ｐゴシック" charset="0"/>
                <a:cs typeface="ＭＳ Ｐゴシック" charset="0"/>
              </a:rPr>
              <a:t>” for bottle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; 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800" i="1" dirty="0" err="1">
                <a:latin typeface="Arial" charset="0"/>
                <a:ea typeface="ＭＳ Ｐゴシック" charset="0"/>
                <a:cs typeface="ＭＳ Ｐゴシック" charset="0"/>
              </a:rPr>
              <a:t>ba</a:t>
            </a:r>
            <a:r>
              <a:rPr lang="en-US" sz="1800" i="1" dirty="0">
                <a:latin typeface="Arial" charset="0"/>
                <a:ea typeface="ＭＳ Ｐゴシック" charset="0"/>
                <a:cs typeface="ＭＳ Ｐゴシック" charset="0"/>
              </a:rPr>
              <a:t>” for </a:t>
            </a:r>
            <a:r>
              <a:rPr lang="en-US" sz="1800" i="1" dirty="0" smtClean="0">
                <a:latin typeface="Arial" charset="0"/>
                <a:ea typeface="ＭＳ Ｐゴシック" charset="0"/>
                <a:cs typeface="ＭＳ Ｐゴシック" charset="0"/>
              </a:rPr>
              <a:t>for ball”)</a:t>
            </a:r>
            <a:endParaRPr lang="en-US" sz="1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200" u="sng" dirty="0" smtClean="0">
                <a:latin typeface="Arial" charset="0"/>
                <a:ea typeface="ＭＳ Ｐゴシック" charset="0"/>
                <a:cs typeface="ＭＳ Ｐゴシック" charset="0"/>
              </a:rPr>
              <a:t>Naïve psychology speech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(12- 24 months): 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ore complex connections between objects and words (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e.g. “dada” to indicate dad, pick me up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u="sng" dirty="0" smtClean="0">
                <a:latin typeface="Arial" charset="0"/>
                <a:ea typeface="ＭＳ Ｐゴシック" charset="0"/>
                <a:cs typeface="ＭＳ Ｐゴシック" charset="0"/>
              </a:rPr>
              <a:t>Communicative and Egocentric speech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(18+ months): Increased complexity in communication 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200" i="1" dirty="0">
                <a:latin typeface="Arial" charset="0"/>
                <a:ea typeface="ＭＳ Ｐゴシック" charset="0"/>
                <a:cs typeface="ＭＳ Ｐゴシック" charset="0"/>
              </a:rPr>
              <a:t>e.g. I want milk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808038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Role of Language (II)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Language plays two roles in development:</a:t>
            </a:r>
          </a:p>
          <a:p>
            <a:pPr marL="858837" lvl="1" indent="-514350" eaLnBrk="1" hangingPunct="1">
              <a:lnSpc>
                <a:spcPct val="80000"/>
              </a:lnSpc>
              <a:buAutoNum type="arabicParenBoth"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Tool to communicate</a:t>
            </a:r>
          </a:p>
          <a:p>
            <a:pPr marL="858837" lvl="1" indent="-514350" eaLnBrk="1" hangingPunct="1">
              <a:lnSpc>
                <a:spcPct val="80000"/>
              </a:lnSpc>
              <a:buAutoNum type="arabicParenBoth"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Tool in learning</a:t>
            </a:r>
          </a:p>
          <a:p>
            <a:pPr marL="514350" indent="-514350" eaLnBrk="1" hangingPunct="1">
              <a:lnSpc>
                <a:spcPct val="80000"/>
              </a:lnSpc>
              <a:buAutoNum type="arabicParenBoth"/>
            </a:pPr>
            <a:r>
              <a:rPr lang="en-US" sz="2400" u="sng" dirty="0" smtClean="0">
                <a:latin typeface="Arial" charset="0"/>
                <a:ea typeface="ＭＳ Ｐゴシック" charset="0"/>
                <a:cs typeface="ＭＳ Ｐゴシック" charset="0"/>
              </a:rPr>
              <a:t>Social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(24 months): More complex external communication</a:t>
            </a:r>
          </a:p>
          <a:p>
            <a:pPr marL="514350" indent="-514350" eaLnBrk="1" hangingPunct="1">
              <a:lnSpc>
                <a:spcPct val="80000"/>
              </a:lnSpc>
              <a:buAutoNum type="arabicParenBoth"/>
            </a:pPr>
            <a:r>
              <a:rPr lang="en-US" sz="2400" u="sng" dirty="0" smtClean="0">
                <a:latin typeface="Arial" charset="0"/>
                <a:ea typeface="ＭＳ Ｐゴシック" charset="0"/>
                <a:cs typeface="ＭＳ Ｐゴシック" charset="0"/>
              </a:rPr>
              <a:t>Egocentric speech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(“External” Private’; 3-4 years):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Serves as an intellectual tool to facilitate learning and task completion</a:t>
            </a:r>
          </a:p>
          <a:p>
            <a:pPr marL="514350" indent="-514350" eaLnBrk="1" hangingPunct="1">
              <a:lnSpc>
                <a:spcPct val="80000"/>
              </a:lnSpc>
              <a:buAutoNum type="arabicParenBoth"/>
            </a:pPr>
            <a:r>
              <a:rPr lang="en-US" sz="2400" u="sng" dirty="0" smtClean="0">
                <a:latin typeface="Arial" charset="0"/>
                <a:ea typeface="ＭＳ Ｐゴシック" charset="0"/>
                <a:cs typeface="ＭＳ Ｐゴシック" charset="0"/>
              </a:rPr>
              <a:t>“Internal” private speech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(7 years):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Silent private assumes self-regulatory actions.</a:t>
            </a:r>
            <a:endParaRPr lang="en-US" sz="2200" i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Char char="à"/>
            </a:pPr>
            <a:r>
              <a:rPr lang="en-US" sz="2600" dirty="0" smtClean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Language assumes a more central role in development compared to Piaget’s theory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à"/>
            </a:pPr>
            <a:r>
              <a:rPr lang="en-US" sz="2600" dirty="0" smtClean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How should teachers use language to facilitate learning?</a:t>
            </a:r>
            <a:endParaRPr lang="en-US" sz="2600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77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ortfolio">
  <a:themeElements>
    <a:clrScheme name="Portfolio 1">
      <a:dk1>
        <a:srgbClr val="212164"/>
      </a:dk1>
      <a:lt1>
        <a:srgbClr val="E6DED3"/>
      </a:lt1>
      <a:dk2>
        <a:srgbClr val="5D2204"/>
      </a:dk2>
      <a:lt2>
        <a:srgbClr val="808080"/>
      </a:lt2>
      <a:accent1>
        <a:srgbClr val="D9B18D"/>
      </a:accent1>
      <a:accent2>
        <a:srgbClr val="697B99"/>
      </a:accent2>
      <a:accent3>
        <a:srgbClr val="F0ECE6"/>
      </a:accent3>
      <a:accent4>
        <a:srgbClr val="1B1B54"/>
      </a:accent4>
      <a:accent5>
        <a:srgbClr val="E9D5C5"/>
      </a:accent5>
      <a:accent6>
        <a:srgbClr val="5E6F8A"/>
      </a:accent6>
      <a:hlink>
        <a:srgbClr val="995421"/>
      </a:hlink>
      <a:folHlink>
        <a:srgbClr val="719F68"/>
      </a:folHlink>
    </a:clrScheme>
    <a:fontScheme name="Portfolio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Portfolio 1">
        <a:dk1>
          <a:srgbClr val="212164"/>
        </a:dk1>
        <a:lt1>
          <a:srgbClr val="E6DED3"/>
        </a:lt1>
        <a:dk2>
          <a:srgbClr val="5D2204"/>
        </a:dk2>
        <a:lt2>
          <a:srgbClr val="808080"/>
        </a:lt2>
        <a:accent1>
          <a:srgbClr val="D9B18D"/>
        </a:accent1>
        <a:accent2>
          <a:srgbClr val="697B99"/>
        </a:accent2>
        <a:accent3>
          <a:srgbClr val="F0ECE6"/>
        </a:accent3>
        <a:accent4>
          <a:srgbClr val="1B1B54"/>
        </a:accent4>
        <a:accent5>
          <a:srgbClr val="E9D5C5"/>
        </a:accent5>
        <a:accent6>
          <a:srgbClr val="5E6F8A"/>
        </a:accent6>
        <a:hlink>
          <a:srgbClr val="995421"/>
        </a:hlink>
        <a:folHlink>
          <a:srgbClr val="719F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2004:Templates:Presentations:Designs:Portfolio</Template>
  <TotalTime>7683</TotalTime>
  <Words>1038</Words>
  <Application>Microsoft Macintosh PowerPoint</Application>
  <PresentationFormat>On-screen Show (4:3)</PresentationFormat>
  <Paragraphs>133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Times New Roman</vt:lpstr>
      <vt:lpstr>Wingdings</vt:lpstr>
      <vt:lpstr>Arial</vt:lpstr>
      <vt:lpstr>Network</vt:lpstr>
      <vt:lpstr>Portfolio</vt:lpstr>
      <vt:lpstr>Development of Cognition and Language: Vygotsky</vt:lpstr>
      <vt:lpstr>PowerPoint Presentation</vt:lpstr>
      <vt:lpstr>PowerPoint Presentation</vt:lpstr>
      <vt:lpstr>          Procedure</vt:lpstr>
      <vt:lpstr>          Compare</vt:lpstr>
      <vt:lpstr>          Categories</vt:lpstr>
      <vt:lpstr>PowerPoint Presentation</vt:lpstr>
      <vt:lpstr>Role of Language (I)</vt:lpstr>
      <vt:lpstr>Role of Language (II)</vt:lpstr>
      <vt:lpstr>Role of Language (III)</vt:lpstr>
      <vt:lpstr>PowerPoint Presentation</vt:lpstr>
      <vt:lpstr>PowerPoint Presentation</vt:lpstr>
      <vt:lpstr>PowerPoint Presentation</vt:lpstr>
      <vt:lpstr>Moving Students through ZPD (1)</vt:lpstr>
      <vt:lpstr>Moving Students through ZPD (2)</vt:lpstr>
      <vt:lpstr>Application of Vygotsky</vt:lpstr>
    </vt:vector>
  </TitlesOfParts>
  <Company>Gustavus Adolphus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Educational Psychology: Developing a Professional Knowledge Base</dc:title>
  <dc:creator>Gustavus Adolphus</dc:creator>
  <cp:lastModifiedBy>Microsoft Office User</cp:lastModifiedBy>
  <cp:revision>287</cp:revision>
  <dcterms:created xsi:type="dcterms:W3CDTF">2007-06-21T12:21:56Z</dcterms:created>
  <dcterms:modified xsi:type="dcterms:W3CDTF">2018-07-23T18:02:40Z</dcterms:modified>
</cp:coreProperties>
</file>