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434" r:id="rId2"/>
    <p:sldId id="393" r:id="rId3"/>
    <p:sldId id="394" r:id="rId4"/>
    <p:sldId id="395" r:id="rId5"/>
    <p:sldId id="396" r:id="rId6"/>
    <p:sldId id="398" r:id="rId7"/>
    <p:sldId id="421" r:id="rId8"/>
    <p:sldId id="422" r:id="rId9"/>
    <p:sldId id="423" r:id="rId10"/>
    <p:sldId id="399" r:id="rId11"/>
    <p:sldId id="400" r:id="rId12"/>
    <p:sldId id="435" r:id="rId13"/>
    <p:sldId id="401" r:id="rId14"/>
    <p:sldId id="402" r:id="rId15"/>
    <p:sldId id="404" r:id="rId16"/>
    <p:sldId id="429" r:id="rId17"/>
    <p:sldId id="430" r:id="rId18"/>
    <p:sldId id="405" r:id="rId19"/>
    <p:sldId id="406" r:id="rId20"/>
    <p:sldId id="436" r:id="rId21"/>
    <p:sldId id="411" r:id="rId22"/>
    <p:sldId id="407" r:id="rId23"/>
    <p:sldId id="408" r:id="rId24"/>
    <p:sldId id="431" r:id="rId25"/>
    <p:sldId id="432" r:id="rId26"/>
    <p:sldId id="409" r:id="rId27"/>
    <p:sldId id="410" r:id="rId28"/>
    <p:sldId id="412" r:id="rId29"/>
    <p:sldId id="413" r:id="rId30"/>
    <p:sldId id="414" r:id="rId31"/>
    <p:sldId id="415" r:id="rId32"/>
    <p:sldId id="416" r:id="rId33"/>
    <p:sldId id="417" r:id="rId34"/>
    <p:sldId id="433" r:id="rId35"/>
    <p:sldId id="455" r:id="rId36"/>
    <p:sldId id="456" r:id="rId37"/>
    <p:sldId id="437" r:id="rId38"/>
    <p:sldId id="419" r:id="rId39"/>
    <p:sldId id="420" r:id="rId40"/>
    <p:sldId id="438" r:id="rId41"/>
    <p:sldId id="439" r:id="rId42"/>
    <p:sldId id="440" r:id="rId43"/>
    <p:sldId id="441" r:id="rId44"/>
    <p:sldId id="442" r:id="rId45"/>
    <p:sldId id="443" r:id="rId46"/>
    <p:sldId id="444" r:id="rId47"/>
    <p:sldId id="457" r:id="rId48"/>
    <p:sldId id="445" r:id="rId49"/>
    <p:sldId id="446" r:id="rId50"/>
    <p:sldId id="447" r:id="rId51"/>
    <p:sldId id="448" r:id="rId52"/>
    <p:sldId id="449" r:id="rId53"/>
    <p:sldId id="450" r:id="rId54"/>
    <p:sldId id="451" r:id="rId55"/>
    <p:sldId id="452" r:id="rId56"/>
    <p:sldId id="453" r:id="rId57"/>
    <p:sldId id="454" r:id="rId58"/>
  </p:sldIdLst>
  <p:sldSz cx="9144000" cy="6858000" type="screen4x3"/>
  <p:notesSz cx="7026275" cy="93122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55" autoAdjust="0"/>
  </p:normalViewPr>
  <p:slideViewPr>
    <p:cSldViewPr showGuides="1">
      <p:cViewPr varScale="1">
        <p:scale>
          <a:sx n="103" d="100"/>
          <a:sy n="103" d="100"/>
        </p:scale>
        <p:origin x="117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4.wmf"/><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4719" cy="465933"/>
          </a:xfrm>
          <a:prstGeom prst="rect">
            <a:avLst/>
          </a:prstGeom>
        </p:spPr>
        <p:txBody>
          <a:bodyPr vert="horz" lIns="92276" tIns="46138" rIns="92276" bIns="46138" rtlCol="0"/>
          <a:lstStyle>
            <a:lvl1pPr algn="l">
              <a:defRPr sz="1200"/>
            </a:lvl1pPr>
          </a:lstStyle>
          <a:p>
            <a:endParaRPr lang="en-US"/>
          </a:p>
        </p:txBody>
      </p:sp>
      <p:sp>
        <p:nvSpPr>
          <p:cNvPr id="3" name="Date Placeholder 2"/>
          <p:cNvSpPr>
            <a:spLocks noGrp="1"/>
          </p:cNvSpPr>
          <p:nvPr>
            <p:ph type="dt" sz="quarter" idx="1"/>
          </p:nvPr>
        </p:nvSpPr>
        <p:spPr>
          <a:xfrm>
            <a:off x="3979931" y="0"/>
            <a:ext cx="3044719" cy="465933"/>
          </a:xfrm>
          <a:prstGeom prst="rect">
            <a:avLst/>
          </a:prstGeom>
        </p:spPr>
        <p:txBody>
          <a:bodyPr vert="horz" lIns="92276" tIns="46138" rIns="92276" bIns="46138" rtlCol="0"/>
          <a:lstStyle>
            <a:lvl1pPr algn="r">
              <a:defRPr sz="1200"/>
            </a:lvl1pPr>
          </a:lstStyle>
          <a:p>
            <a:fld id="{5347CD37-4AB4-4D67-AB29-5E5FE4F70A0A}" type="datetimeFigureOut">
              <a:rPr lang="en-US" smtClean="0"/>
              <a:pPr/>
              <a:t>12/10/2018</a:t>
            </a:fld>
            <a:endParaRPr lang="en-US"/>
          </a:p>
        </p:txBody>
      </p:sp>
      <p:sp>
        <p:nvSpPr>
          <p:cNvPr id="4" name="Footer Placeholder 3"/>
          <p:cNvSpPr>
            <a:spLocks noGrp="1"/>
          </p:cNvSpPr>
          <p:nvPr>
            <p:ph type="ftr" sz="quarter" idx="2"/>
          </p:nvPr>
        </p:nvSpPr>
        <p:spPr>
          <a:xfrm>
            <a:off x="1" y="8844752"/>
            <a:ext cx="3044719" cy="465933"/>
          </a:xfrm>
          <a:prstGeom prst="rect">
            <a:avLst/>
          </a:prstGeom>
        </p:spPr>
        <p:txBody>
          <a:bodyPr vert="horz" lIns="92276" tIns="46138" rIns="92276" bIns="46138" rtlCol="0" anchor="b"/>
          <a:lstStyle>
            <a:lvl1pPr algn="l">
              <a:defRPr sz="1200"/>
            </a:lvl1pPr>
          </a:lstStyle>
          <a:p>
            <a:endParaRPr lang="en-US"/>
          </a:p>
        </p:txBody>
      </p:sp>
      <p:sp>
        <p:nvSpPr>
          <p:cNvPr id="5" name="Slide Number Placeholder 4"/>
          <p:cNvSpPr>
            <a:spLocks noGrp="1"/>
          </p:cNvSpPr>
          <p:nvPr>
            <p:ph type="sldNum" sz="quarter" idx="3"/>
          </p:nvPr>
        </p:nvSpPr>
        <p:spPr>
          <a:xfrm>
            <a:off x="3979931" y="8844752"/>
            <a:ext cx="3044719" cy="465933"/>
          </a:xfrm>
          <a:prstGeom prst="rect">
            <a:avLst/>
          </a:prstGeom>
        </p:spPr>
        <p:txBody>
          <a:bodyPr vert="horz" lIns="92276" tIns="46138" rIns="92276" bIns="46138" rtlCol="0" anchor="b"/>
          <a:lstStyle>
            <a:lvl1pPr algn="r">
              <a:defRPr sz="1200"/>
            </a:lvl1pPr>
          </a:lstStyle>
          <a:p>
            <a:fld id="{8B83D834-22C3-444E-8F11-71E952C4DA3D}" type="slidenum">
              <a:rPr lang="en-US" smtClean="0"/>
              <a:pPr/>
              <a:t>‹#›</a:t>
            </a:fld>
            <a:endParaRPr lang="en-US"/>
          </a:p>
        </p:txBody>
      </p:sp>
    </p:spTree>
    <p:extLst>
      <p:ext uri="{BB962C8B-B14F-4D97-AF65-F5344CB8AC3E}">
        <p14:creationId xmlns:p14="http://schemas.microsoft.com/office/powerpoint/2010/main" val="192994951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12-02T15:27:12.022"/>
    </inkml:context>
    <inkml:brush xml:id="br0">
      <inkml:brushProperty name="width" value="0.05292" units="cm"/>
      <inkml:brushProperty name="height" value="0.05292" units="cm"/>
      <inkml:brushProperty name="color" value="#FF0000"/>
    </inkml:brush>
  </inkml:definitions>
  <inkml:trace contextRef="#ctx0" brushRef="#br0">15260 6853 21 0,'-108'-43'10'0,"-8"14"-4"15,78 16 10-15,-19-3-16 16,-8 0 1-16,-7 0-1 16,-8 1 1-16,-9 1-2 15,-10 6 1-15,-2 6 0 16,-9 2 1-16,-9 5-1 0,0 6 0 15,-12 2-1-15,-3 3 0 16,0 18 0-16,-18 6 0 16,0 5 0-16,-5 8 0 15,-7-6 0-15,-6 17 1 16,4 7 0-16,2 9 0 16,3 4 0-16,3 1 0 15,7 2 0-15,2 11 0 0,12 11 0 16,6-6 0-16,6 11 0 15,9 7 0-15,6 6 0 16,14-5 0-16,7 10 0 16,6 9 0-16,2-1 0 15,13 11 0-15,8 2-1 16,7 0 1-16,8 6 0 16,6 3 0-16,10 4-1 15,14 9 1-15,6-3-1 16,12 8 1-16,12 5 0 15,11-13 0-15,22 13-1 16,3-10 1-16,11 2 0 16,19 6 0-16,17-9 0 15,6-2 0-15,15 3-1 16,18-14 1-16,9-10 0 16,18 0 1-16,11-11-1 15,16-18 1-15,8-8 0 16,24-6 0-16,12-13-1 0,16-7 1 15,2-25-1-15,11-10 1 16,19-21-1-16,3-19 1 16,0-13-1-16,14-26 0 15,-5-11-1-15,-3-16 1 16,-4-13-1-16,-5-19 0 16,-3-13 0-16,-18-16 1 15,-6-10-1-15,-21-27 1 0,-9-2 0 16,-14-22 0-16,-25-8 1 15,-17-18 0-15,-21-2 0 16,-24-14 0-16,-18-3 0 16,-27-18 1-16,-20 0 0 15,-25-14 0-15,-26-7 0 16,-21 2 0-16,-23-7 0 16,-22 15 1-16,-20-5-1 15,-24 11 1-15,-27-3-1 16,-27 18 1-16,-24 9-3 15,-26 4 1-15,-18 30-1 16,-42 18 1-16,-24 9-1 16,-12 31 0-16,-23 21-1 15,-9 26 1-15,-22 20-2 16,13 20 0-16,3 24-6 16,5 13 0-16,22 22-1 15,14 7 0-15</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68" units="1/in"/>
          <inkml:channelProperty channel="F" name="resolution" value="INF" units="1/dev"/>
        </inkml:channelProperties>
      </inkml:inkSource>
      <inkml:timestamp xml:id="ts0" timeString="2008-09-15T16:49:43.5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86,'0'0'34,"0"0"-32,0 0-2,0 0-33,0 0-6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4719" cy="465933"/>
          </a:xfrm>
          <a:prstGeom prst="rect">
            <a:avLst/>
          </a:prstGeom>
        </p:spPr>
        <p:txBody>
          <a:bodyPr vert="horz" lIns="92265" tIns="46132" rIns="92265" bIns="46132" rtlCol="0"/>
          <a:lstStyle>
            <a:lvl1pPr algn="l">
              <a:defRPr sz="1200"/>
            </a:lvl1pPr>
          </a:lstStyle>
          <a:p>
            <a:pPr>
              <a:defRPr/>
            </a:pPr>
            <a:endParaRPr lang="en-US"/>
          </a:p>
        </p:txBody>
      </p:sp>
      <p:sp>
        <p:nvSpPr>
          <p:cNvPr id="3" name="Date Placeholder 2"/>
          <p:cNvSpPr>
            <a:spLocks noGrp="1"/>
          </p:cNvSpPr>
          <p:nvPr>
            <p:ph type="dt" idx="1"/>
          </p:nvPr>
        </p:nvSpPr>
        <p:spPr>
          <a:xfrm>
            <a:off x="3979931" y="0"/>
            <a:ext cx="3044719" cy="465933"/>
          </a:xfrm>
          <a:prstGeom prst="rect">
            <a:avLst/>
          </a:prstGeom>
        </p:spPr>
        <p:txBody>
          <a:bodyPr vert="horz" lIns="92265" tIns="46132" rIns="92265" bIns="46132" rtlCol="0"/>
          <a:lstStyle>
            <a:lvl1pPr algn="r">
              <a:defRPr sz="1200"/>
            </a:lvl1pPr>
          </a:lstStyle>
          <a:p>
            <a:pPr>
              <a:defRPr/>
            </a:pPr>
            <a:fld id="{81CC54EC-D868-4B06-AB6A-57E623CBFD50}" type="datetimeFigureOut">
              <a:rPr lang="en-US"/>
              <a:pPr>
                <a:defRPr/>
              </a:pPr>
              <a:t>12/10/2018</a:t>
            </a:fld>
            <a:endParaRPr lang="en-US"/>
          </a:p>
        </p:txBody>
      </p:sp>
      <p:sp>
        <p:nvSpPr>
          <p:cNvPr id="4" name="Slide Image Placeholder 3"/>
          <p:cNvSpPr>
            <a:spLocks noGrp="1" noRot="1" noChangeAspect="1"/>
          </p:cNvSpPr>
          <p:nvPr>
            <p:ph type="sldImg" idx="2"/>
          </p:nvPr>
        </p:nvSpPr>
        <p:spPr>
          <a:xfrm>
            <a:off x="1185863" y="698500"/>
            <a:ext cx="4656137" cy="3492500"/>
          </a:xfrm>
          <a:prstGeom prst="rect">
            <a:avLst/>
          </a:prstGeom>
          <a:noFill/>
          <a:ln w="12700">
            <a:solidFill>
              <a:prstClr val="black"/>
            </a:solidFill>
          </a:ln>
        </p:spPr>
        <p:txBody>
          <a:bodyPr vert="horz" lIns="92265" tIns="46132" rIns="92265" bIns="46132" rtlCol="0" anchor="ctr"/>
          <a:lstStyle/>
          <a:p>
            <a:pPr lvl="0"/>
            <a:endParaRPr lang="en-US" noProof="0" smtClean="0"/>
          </a:p>
        </p:txBody>
      </p:sp>
      <p:sp>
        <p:nvSpPr>
          <p:cNvPr id="5" name="Notes Placeholder 4"/>
          <p:cNvSpPr>
            <a:spLocks noGrp="1"/>
          </p:cNvSpPr>
          <p:nvPr>
            <p:ph type="body" sz="quarter" idx="3"/>
          </p:nvPr>
        </p:nvSpPr>
        <p:spPr>
          <a:xfrm>
            <a:off x="702628" y="4423971"/>
            <a:ext cx="5621020" cy="4190206"/>
          </a:xfrm>
          <a:prstGeom prst="rect">
            <a:avLst/>
          </a:prstGeom>
        </p:spPr>
        <p:txBody>
          <a:bodyPr vert="horz" lIns="92265" tIns="46132" rIns="92265" bIns="4613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44752"/>
            <a:ext cx="3044719" cy="465933"/>
          </a:xfrm>
          <a:prstGeom prst="rect">
            <a:avLst/>
          </a:prstGeom>
        </p:spPr>
        <p:txBody>
          <a:bodyPr vert="horz" lIns="92265" tIns="46132" rIns="92265" bIns="4613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9931" y="8844752"/>
            <a:ext cx="3044719" cy="465933"/>
          </a:xfrm>
          <a:prstGeom prst="rect">
            <a:avLst/>
          </a:prstGeom>
        </p:spPr>
        <p:txBody>
          <a:bodyPr vert="horz" lIns="92265" tIns="46132" rIns="92265" bIns="46132" rtlCol="0" anchor="b"/>
          <a:lstStyle>
            <a:lvl1pPr algn="r">
              <a:defRPr sz="1200"/>
            </a:lvl1pPr>
          </a:lstStyle>
          <a:p>
            <a:pPr>
              <a:defRPr/>
            </a:pPr>
            <a:fld id="{65FEAF76-0668-4683-B53E-8FFE9741EF69}" type="slidenum">
              <a:rPr lang="en-US"/>
              <a:pPr>
                <a:defRPr/>
              </a:pPr>
              <a:t>‹#›</a:t>
            </a:fld>
            <a:endParaRPr lang="en-US"/>
          </a:p>
        </p:txBody>
      </p:sp>
    </p:spTree>
    <p:extLst>
      <p:ext uri="{BB962C8B-B14F-4D97-AF65-F5344CB8AC3E}">
        <p14:creationId xmlns:p14="http://schemas.microsoft.com/office/powerpoint/2010/main" val="8800697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C5AAA2-5DB9-4388-BD6F-7C4CCDD1A615}" type="slidenum">
              <a:rPr lang="en-US" smtClean="0"/>
              <a:pPr>
                <a:defRPr/>
              </a:pPr>
              <a:t>2</a:t>
            </a:fld>
            <a:endParaRPr lang="en-US"/>
          </a:p>
        </p:txBody>
      </p:sp>
    </p:spTree>
    <p:extLst>
      <p:ext uri="{BB962C8B-B14F-4D97-AF65-F5344CB8AC3E}">
        <p14:creationId xmlns:p14="http://schemas.microsoft.com/office/powerpoint/2010/main" val="160898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E35D6DD-6E69-4500-869A-B453D01D4DA7}" type="slidenum">
              <a:rPr lang="en-US" smtClean="0"/>
              <a:pPr/>
              <a:t>15</a:t>
            </a:fld>
            <a:endParaRPr lang="en-US" smtClean="0"/>
          </a:p>
        </p:txBody>
      </p:sp>
      <p:sp>
        <p:nvSpPr>
          <p:cNvPr id="69635"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00800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7C0D78-7190-4714-BC07-1C3E372E7542}" type="slidenum">
              <a:rPr lang="en-US" smtClean="0"/>
              <a:pPr/>
              <a:t>18</a:t>
            </a:fld>
            <a:endParaRPr lang="en-US" smtClean="0"/>
          </a:p>
        </p:txBody>
      </p:sp>
    </p:spTree>
    <p:extLst>
      <p:ext uri="{BB962C8B-B14F-4D97-AF65-F5344CB8AC3E}">
        <p14:creationId xmlns:p14="http://schemas.microsoft.com/office/powerpoint/2010/main" val="192800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A2C2DA-F752-45CA-9F54-BD7D0FC37137}" type="slidenum">
              <a:rPr lang="en-US" smtClean="0"/>
              <a:pPr/>
              <a:t>19</a:t>
            </a:fld>
            <a:endParaRPr lang="en-US" smtClean="0"/>
          </a:p>
        </p:txBody>
      </p:sp>
    </p:spTree>
    <p:extLst>
      <p:ext uri="{BB962C8B-B14F-4D97-AF65-F5344CB8AC3E}">
        <p14:creationId xmlns:p14="http://schemas.microsoft.com/office/powerpoint/2010/main" val="120624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21</a:t>
            </a:fld>
            <a:endParaRPr lang="en-US"/>
          </a:p>
        </p:txBody>
      </p:sp>
    </p:spTree>
    <p:extLst>
      <p:ext uri="{BB962C8B-B14F-4D97-AF65-F5344CB8AC3E}">
        <p14:creationId xmlns:p14="http://schemas.microsoft.com/office/powerpoint/2010/main" val="4057907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75627ED-E1B8-485D-99C9-9D5EFFC5ABDC}" type="slidenum">
              <a:rPr lang="en-US" smtClean="0"/>
              <a:pPr/>
              <a:t>22</a:t>
            </a:fld>
            <a:endParaRPr lang="en-US" smtClean="0"/>
          </a:p>
        </p:txBody>
      </p:sp>
      <p:sp>
        <p:nvSpPr>
          <p:cNvPr id="70659"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934112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F31E23E-5232-4E04-900C-5C2273B749CD}" type="slidenum">
              <a:rPr lang="en-US" smtClean="0"/>
              <a:pPr/>
              <a:t>23</a:t>
            </a:fld>
            <a:endParaRPr lang="en-US" smtClean="0"/>
          </a:p>
        </p:txBody>
      </p:sp>
      <p:sp>
        <p:nvSpPr>
          <p:cNvPr id="71683"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789704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C6500B6-3FE3-4B3D-B924-F502DE0DFA19}" type="slidenum">
              <a:rPr lang="en-US" smtClean="0"/>
              <a:pPr/>
              <a:t>26</a:t>
            </a:fld>
            <a:endParaRPr lang="en-US" smtClean="0"/>
          </a:p>
        </p:txBody>
      </p:sp>
      <p:sp>
        <p:nvSpPr>
          <p:cNvPr id="72707"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84238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F9E4E1-80CE-4EEE-A6B9-37A5CBF387F7}" type="slidenum">
              <a:rPr lang="en-US" smtClean="0"/>
              <a:pPr/>
              <a:t>27</a:t>
            </a:fld>
            <a:endParaRPr lang="en-US" smtClean="0"/>
          </a:p>
        </p:txBody>
      </p:sp>
      <p:sp>
        <p:nvSpPr>
          <p:cNvPr id="73731"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944440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75627ED-E1B8-485D-99C9-9D5EFFC5ABDC}" type="slidenum">
              <a:rPr lang="en-US" smtClean="0"/>
              <a:pPr/>
              <a:t>28</a:t>
            </a:fld>
            <a:endParaRPr lang="en-US" smtClean="0"/>
          </a:p>
        </p:txBody>
      </p:sp>
      <p:sp>
        <p:nvSpPr>
          <p:cNvPr id="70659"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74505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F31E23E-5232-4E04-900C-5C2273B749CD}" type="slidenum">
              <a:rPr lang="en-US" smtClean="0"/>
              <a:pPr/>
              <a:t>29</a:t>
            </a:fld>
            <a:endParaRPr lang="en-US" smtClean="0"/>
          </a:p>
        </p:txBody>
      </p:sp>
      <p:sp>
        <p:nvSpPr>
          <p:cNvPr id="71683"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23670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C5AAA2-5DB9-4388-BD6F-7C4CCDD1A615}" type="slidenum">
              <a:rPr lang="en-US" smtClean="0"/>
              <a:pPr>
                <a:defRPr/>
              </a:pPr>
              <a:t>3</a:t>
            </a:fld>
            <a:endParaRPr lang="en-US"/>
          </a:p>
        </p:txBody>
      </p:sp>
    </p:spTree>
    <p:extLst>
      <p:ext uri="{BB962C8B-B14F-4D97-AF65-F5344CB8AC3E}">
        <p14:creationId xmlns:p14="http://schemas.microsoft.com/office/powerpoint/2010/main" val="391877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C6500B6-3FE3-4B3D-B924-F502DE0DFA19}" type="slidenum">
              <a:rPr lang="en-US" smtClean="0"/>
              <a:pPr/>
              <a:t>30</a:t>
            </a:fld>
            <a:endParaRPr lang="en-US" smtClean="0"/>
          </a:p>
        </p:txBody>
      </p:sp>
      <p:sp>
        <p:nvSpPr>
          <p:cNvPr id="72707"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028482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F9E4E1-80CE-4EEE-A6B9-37A5CBF387F7}" type="slidenum">
              <a:rPr lang="en-US" smtClean="0"/>
              <a:pPr/>
              <a:t>31</a:t>
            </a:fld>
            <a:endParaRPr lang="en-US" smtClean="0"/>
          </a:p>
        </p:txBody>
      </p:sp>
      <p:sp>
        <p:nvSpPr>
          <p:cNvPr id="73731"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621362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32</a:t>
            </a:fld>
            <a:endParaRPr lang="en-US"/>
          </a:p>
        </p:txBody>
      </p:sp>
    </p:spTree>
    <p:extLst>
      <p:ext uri="{BB962C8B-B14F-4D97-AF65-F5344CB8AC3E}">
        <p14:creationId xmlns:p14="http://schemas.microsoft.com/office/powerpoint/2010/main" val="335912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33</a:t>
            </a:fld>
            <a:endParaRPr lang="en-US"/>
          </a:p>
        </p:txBody>
      </p:sp>
    </p:spTree>
    <p:extLst>
      <p:ext uri="{BB962C8B-B14F-4D97-AF65-F5344CB8AC3E}">
        <p14:creationId xmlns:p14="http://schemas.microsoft.com/office/powerpoint/2010/main" val="3553856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2BA4A6-DDD0-4D16-BB11-7CDCF583D10A}" type="slidenum">
              <a:rPr lang="en-US" smtClean="0"/>
              <a:pPr/>
              <a:t>39</a:t>
            </a:fld>
            <a:endParaRPr lang="en-US"/>
          </a:p>
        </p:txBody>
      </p:sp>
    </p:spTree>
    <p:extLst>
      <p:ext uri="{BB962C8B-B14F-4D97-AF65-F5344CB8AC3E}">
        <p14:creationId xmlns:p14="http://schemas.microsoft.com/office/powerpoint/2010/main" val="117927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84275" y="698500"/>
            <a:ext cx="4657725" cy="34925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DECDB2-174A-441F-896E-F6E642EFFC73}" type="slidenum">
              <a:rPr lang="en-US" smtClean="0"/>
              <a:pPr/>
              <a:t>40</a:t>
            </a:fld>
            <a:endParaRPr lang="en-US" smtClean="0"/>
          </a:p>
        </p:txBody>
      </p:sp>
    </p:spTree>
    <p:extLst>
      <p:ext uri="{BB962C8B-B14F-4D97-AF65-F5344CB8AC3E}">
        <p14:creationId xmlns:p14="http://schemas.microsoft.com/office/powerpoint/2010/main" val="568610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41</a:t>
            </a:fld>
            <a:endParaRPr lang="en-US"/>
          </a:p>
        </p:txBody>
      </p:sp>
    </p:spTree>
    <p:extLst>
      <p:ext uri="{BB962C8B-B14F-4D97-AF65-F5344CB8AC3E}">
        <p14:creationId xmlns:p14="http://schemas.microsoft.com/office/powerpoint/2010/main" val="2775397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42</a:t>
            </a:fld>
            <a:endParaRPr lang="en-US"/>
          </a:p>
        </p:txBody>
      </p:sp>
    </p:spTree>
    <p:extLst>
      <p:ext uri="{BB962C8B-B14F-4D97-AF65-F5344CB8AC3E}">
        <p14:creationId xmlns:p14="http://schemas.microsoft.com/office/powerpoint/2010/main" val="1096634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A71F5FC-A66A-423E-85DA-6AF49CAFFCE4}" type="slidenum">
              <a:rPr lang="en-US" smtClean="0"/>
              <a:pPr/>
              <a:t>43</a:t>
            </a:fld>
            <a:endParaRPr lang="en-US" smtClean="0"/>
          </a:p>
        </p:txBody>
      </p:sp>
      <p:sp>
        <p:nvSpPr>
          <p:cNvPr id="74755"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66473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A53B6D4-CAC1-42C9-B8C9-D82526FA4B7D}" type="slidenum">
              <a:rPr lang="en-US" smtClean="0"/>
              <a:pPr/>
              <a:t>44</a:t>
            </a:fld>
            <a:endParaRPr lang="en-US" smtClean="0"/>
          </a:p>
        </p:txBody>
      </p:sp>
      <p:sp>
        <p:nvSpPr>
          <p:cNvPr id="75779"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993848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C5AAA2-5DB9-4388-BD6F-7C4CCDD1A615}" type="slidenum">
              <a:rPr lang="en-US" smtClean="0"/>
              <a:pPr>
                <a:defRPr/>
              </a:pPr>
              <a:t>4</a:t>
            </a:fld>
            <a:endParaRPr lang="en-US"/>
          </a:p>
        </p:txBody>
      </p:sp>
    </p:spTree>
    <p:extLst>
      <p:ext uri="{BB962C8B-B14F-4D97-AF65-F5344CB8AC3E}">
        <p14:creationId xmlns:p14="http://schemas.microsoft.com/office/powerpoint/2010/main" val="3850738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A59FF5-1416-4568-AAEA-3C5B3B35BB21}" type="slidenum">
              <a:rPr lang="en-US" smtClean="0"/>
              <a:pPr/>
              <a:t>45</a:t>
            </a:fld>
            <a:endParaRPr lang="en-US" smtClean="0"/>
          </a:p>
        </p:txBody>
      </p:sp>
      <p:sp>
        <p:nvSpPr>
          <p:cNvPr id="76803"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310852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46</a:t>
            </a:fld>
            <a:endParaRPr lang="en-US"/>
          </a:p>
        </p:txBody>
      </p:sp>
    </p:spTree>
    <p:extLst>
      <p:ext uri="{BB962C8B-B14F-4D97-AF65-F5344CB8AC3E}">
        <p14:creationId xmlns:p14="http://schemas.microsoft.com/office/powerpoint/2010/main" val="1980241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59CE267-3249-409A-BD00-9B49529B0A69}" type="slidenum">
              <a:rPr lang="en-US" smtClean="0"/>
              <a:pPr>
                <a:defRPr/>
              </a:pPr>
              <a:t>48</a:t>
            </a:fld>
            <a:endParaRPr lang="en-US"/>
          </a:p>
        </p:txBody>
      </p:sp>
    </p:spTree>
    <p:extLst>
      <p:ext uri="{BB962C8B-B14F-4D97-AF65-F5344CB8AC3E}">
        <p14:creationId xmlns:p14="http://schemas.microsoft.com/office/powerpoint/2010/main" val="3095256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F9C9C1-8C45-4188-85C0-F3902B3E845C}" type="slidenum">
              <a:rPr lang="en-US" smtClean="0"/>
              <a:pPr/>
              <a:t>5</a:t>
            </a:fld>
            <a:endParaRPr lang="en-US"/>
          </a:p>
        </p:txBody>
      </p:sp>
    </p:spTree>
    <p:extLst>
      <p:ext uri="{BB962C8B-B14F-4D97-AF65-F5344CB8AC3E}">
        <p14:creationId xmlns:p14="http://schemas.microsoft.com/office/powerpoint/2010/main" val="647063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F9C9C1-8C45-4188-85C0-F3902B3E845C}" type="slidenum">
              <a:rPr lang="en-US" smtClean="0"/>
              <a:pPr/>
              <a:t>6</a:t>
            </a:fld>
            <a:endParaRPr lang="en-US"/>
          </a:p>
        </p:txBody>
      </p:sp>
    </p:spTree>
    <p:extLst>
      <p:ext uri="{BB962C8B-B14F-4D97-AF65-F5344CB8AC3E}">
        <p14:creationId xmlns:p14="http://schemas.microsoft.com/office/powerpoint/2010/main" val="415267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8D065BF-0D01-4348-9046-7DB7317CBC41}" type="slidenum">
              <a:rPr lang="en-US" smtClean="0"/>
              <a:pPr/>
              <a:t>10</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9198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F9C9C1-8C45-4188-85C0-F3902B3E845C}" type="slidenum">
              <a:rPr lang="en-US" smtClean="0"/>
              <a:pPr/>
              <a:t>11</a:t>
            </a:fld>
            <a:endParaRPr lang="en-US"/>
          </a:p>
        </p:txBody>
      </p:sp>
    </p:spTree>
    <p:extLst>
      <p:ext uri="{BB962C8B-B14F-4D97-AF65-F5344CB8AC3E}">
        <p14:creationId xmlns:p14="http://schemas.microsoft.com/office/powerpoint/2010/main" val="134680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7725" cy="3492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522C5F-8B49-4BCD-8FFC-DAAA883D8CD7}" type="slidenum">
              <a:rPr lang="en-US" smtClean="0"/>
              <a:pPr/>
              <a:t>13</a:t>
            </a:fld>
            <a:endParaRPr lang="en-US"/>
          </a:p>
        </p:txBody>
      </p:sp>
    </p:spTree>
    <p:extLst>
      <p:ext uri="{BB962C8B-B14F-4D97-AF65-F5344CB8AC3E}">
        <p14:creationId xmlns:p14="http://schemas.microsoft.com/office/powerpoint/2010/main" val="169665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B4FF79-457E-4CA5-A179-5AB8A89E0197}" type="slidenum">
              <a:rPr lang="en-US" smtClean="0"/>
              <a:pPr/>
              <a:t>14</a:t>
            </a:fld>
            <a:endParaRPr lang="en-US" smtClean="0"/>
          </a:p>
        </p:txBody>
      </p:sp>
      <p:sp>
        <p:nvSpPr>
          <p:cNvPr id="68611" name="Rectangle 2"/>
          <p:cNvSpPr>
            <a:spLocks noGrp="1" noRot="1" noChangeAspect="1" noChangeArrowheads="1" noTextEdit="1"/>
          </p:cNvSpPr>
          <p:nvPr>
            <p:ph type="sldImg"/>
          </p:nvPr>
        </p:nvSpPr>
        <p:spPr bwMode="auto">
          <a:xfrm>
            <a:off x="1184275" y="698500"/>
            <a:ext cx="4657725" cy="3492500"/>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69566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47ED3E6-4714-4A35-9D6F-4BB98DF05336}" type="datetimeFigureOut">
              <a:rPr lang="en-US"/>
              <a:pPr>
                <a:defRPr/>
              </a:pPr>
              <a:t>12/10/2018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BFB625-F477-4474-BDE3-4E5D21F8485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9ABC60-AD7A-416D-BB73-E2792245ECD5}" type="datetimeFigureOut">
              <a:rPr lang="en-US"/>
              <a:pPr>
                <a:defRPr/>
              </a:pPr>
              <a:t>12/10/2018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802570-DB27-4703-B312-48CCBEB79B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9F26D1-94B5-40C4-8362-4C09E856A18E}" type="datetimeFigureOut">
              <a:rPr lang="en-US"/>
              <a:pPr>
                <a:defRPr/>
              </a:pPr>
              <a:t>12/10/2018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FE2C8-4E1A-4682-B85F-C0BFDFF74F9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3D2FB6-1446-40D3-8B56-0A333ABC2CAB}" type="datetimeFigureOut">
              <a:rPr lang="en-US"/>
              <a:pPr>
                <a:defRPr/>
              </a:pPr>
              <a:t>12/10/2018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03594A-5AA5-4FA5-8A91-C5A41601270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81E1826-CB8E-4520-B5BA-E62B8F51C4B3}" type="datetimeFigureOut">
              <a:rPr lang="en-US"/>
              <a:pPr>
                <a:defRPr/>
              </a:pPr>
              <a:t>12/10/2018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3B823C-A2FF-4431-8F24-E9D7C773AA8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3F42DF-B5D5-4707-A477-3B50FB322B8C}" type="datetimeFigureOut">
              <a:rPr lang="en-US"/>
              <a:pPr>
                <a:defRPr/>
              </a:pPr>
              <a:t>12/10/2018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B3F995-AB22-4814-8C46-748E13D2C73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4B3F85-9CB3-4463-AC54-E4384F860D1B}" type="datetimeFigureOut">
              <a:rPr lang="en-US"/>
              <a:pPr>
                <a:defRPr/>
              </a:pPr>
              <a:t>12/10/2018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858D361-B34E-4FD2-B147-224C85704FF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F00621-AC52-4C9A-B772-E646165B8AD8}" type="datetimeFigureOut">
              <a:rPr lang="en-US"/>
              <a:pPr>
                <a:defRPr/>
              </a:pPr>
              <a:t>12/10/2018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B630BA-9056-4DD3-B932-5C2C1CEE851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A38704-1C37-47DE-9389-9300EDBECF42}" type="datetimeFigureOut">
              <a:rPr lang="en-US"/>
              <a:pPr>
                <a:defRPr/>
              </a:pPr>
              <a:t>12/10/2018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FF5A88-8CCF-4DA9-A639-F1D720EF3A4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9EB2C9-7150-440A-ABE5-586692EDD609}" type="datetimeFigureOut">
              <a:rPr lang="en-US"/>
              <a:pPr>
                <a:defRPr/>
              </a:pPr>
              <a:t>12/10/2018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910D4B-16A4-4971-8824-DFC7AE0B233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C4D4CF-8768-4185-AFB7-2BFA823121AF}" type="datetimeFigureOut">
              <a:rPr lang="en-US"/>
              <a:pPr>
                <a:defRPr/>
              </a:pPr>
              <a:t>12/10/2018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F0DA43-4804-4AF5-AE18-53CD1D27447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98E2C34-5561-44C7-B2C3-3A3F72F58DCB}" type="datetimeFigureOut">
              <a:rPr lang="en-US"/>
              <a:pPr>
                <a:defRPr/>
              </a:pPr>
              <a:t>12/10/2018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C17EB15-8973-4E0E-80AF-1398042632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9.xml"/><Relationship Id="rId7" Type="http://schemas.openxmlformats.org/officeDocument/2006/relationships/customXml" Target="../ink/ink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customXml" Target="../ink/ink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oleObject" Target="../embeddings/oleObject5.bin"/></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32.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34.wmf"/><Relationship Id="rId5" Type="http://schemas.openxmlformats.org/officeDocument/2006/relationships/oleObject" Target="../embeddings/oleObject8.bin"/><Relationship Id="rId4" Type="http://schemas.openxmlformats.org/officeDocument/2006/relationships/image" Target="../media/image33.wmf"/></Relationships>
</file>

<file path=ppt/slides/_rels/slide55.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33.wmf"/><Relationship Id="rId5" Type="http://schemas.openxmlformats.org/officeDocument/2006/relationships/oleObject" Target="../embeddings/oleObject10.bin"/><Relationship Id="rId4" Type="http://schemas.openxmlformats.org/officeDocument/2006/relationships/image" Target="../media/image35.wmf"/></Relationships>
</file>

<file path=ppt/slides/_rels/slide5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34.wmf"/><Relationship Id="rId5" Type="http://schemas.openxmlformats.org/officeDocument/2006/relationships/oleObject" Target="../embeddings/oleObject13.bin"/><Relationship Id="rId4" Type="http://schemas.openxmlformats.org/officeDocument/2006/relationships/image" Target="../media/image36.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647756"/>
            <a:ext cx="8229600" cy="1569660"/>
          </a:xfrm>
          <a:prstGeom prst="rect">
            <a:avLst/>
          </a:prstGeom>
          <a:noFill/>
        </p:spPr>
        <p:txBody>
          <a:bodyPr wrap="square" rtlCol="0">
            <a:spAutoFit/>
          </a:bodyPr>
          <a:lstStyle/>
          <a:p>
            <a:pPr algn="ctr"/>
            <a:r>
              <a:rPr lang="en-US" sz="2400" b="1" dirty="0" smtClean="0"/>
              <a:t>Electronics and Signal Processing in Four Parts</a:t>
            </a:r>
          </a:p>
          <a:p>
            <a:pPr algn="ctr"/>
            <a:r>
              <a:rPr lang="en-US" sz="2400" b="1" dirty="0" smtClean="0"/>
              <a:t>Stoll, Che380</a:t>
            </a:r>
          </a:p>
          <a:p>
            <a:pPr algn="ctr"/>
            <a:endParaRPr lang="en-US" sz="2400" b="1" dirty="0"/>
          </a:p>
          <a:p>
            <a:pPr algn="ctr"/>
            <a:r>
              <a:rPr lang="en-US" sz="2400" b="1" dirty="0" smtClean="0"/>
              <a:t>Part I – Basic Electronics</a:t>
            </a:r>
            <a:endParaRPr lang="en-US" sz="2400" b="1" dirty="0"/>
          </a:p>
        </p:txBody>
      </p:sp>
    </p:spTree>
    <p:extLst>
      <p:ext uri="{BB962C8B-B14F-4D97-AF65-F5344CB8AC3E}">
        <p14:creationId xmlns:p14="http://schemas.microsoft.com/office/powerpoint/2010/main" val="1070984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0" y="0"/>
            <a:ext cx="9144000" cy="1143000"/>
          </a:xfrm>
        </p:spPr>
        <p:txBody>
          <a:bodyPr/>
          <a:lstStyle/>
          <a:p>
            <a:pPr eaLnBrk="1" hangingPunct="1"/>
            <a:r>
              <a:rPr lang="en-US" sz="4000" smtClean="0"/>
              <a:t>The H</a:t>
            </a:r>
            <a:r>
              <a:rPr lang="en-US" sz="4000" baseline="-25000" smtClean="0"/>
              <a:t>2</a:t>
            </a:r>
            <a:r>
              <a:rPr lang="en-US" sz="4000" smtClean="0"/>
              <a:t>O vs. e</a:t>
            </a:r>
            <a:r>
              <a:rPr lang="en-US" sz="4000" baseline="30000" smtClean="0"/>
              <a:t>-</a:t>
            </a:r>
            <a:r>
              <a:rPr lang="en-US" sz="4000" smtClean="0"/>
              <a:t> analogy…</a:t>
            </a:r>
          </a:p>
        </p:txBody>
      </p:sp>
      <p:sp>
        <p:nvSpPr>
          <p:cNvPr id="20483" name="Rectangle 5"/>
          <p:cNvSpPr>
            <a:spLocks noGrp="1" noChangeArrowheads="1"/>
          </p:cNvSpPr>
          <p:nvPr>
            <p:ph type="body" sz="half" idx="1"/>
          </p:nvPr>
        </p:nvSpPr>
        <p:spPr>
          <a:xfrm>
            <a:off x="76200" y="1600200"/>
            <a:ext cx="4648200" cy="4525963"/>
          </a:xfrm>
        </p:spPr>
        <p:txBody>
          <a:bodyPr/>
          <a:lstStyle/>
          <a:p>
            <a:pPr eaLnBrk="1" hangingPunct="1">
              <a:lnSpc>
                <a:spcPct val="80000"/>
              </a:lnSpc>
            </a:pPr>
            <a:r>
              <a:rPr lang="en-US" sz="2400" smtClean="0"/>
              <a:t>Current (1 amp= 1 coulomb/s = 6.2*10</a:t>
            </a:r>
            <a:r>
              <a:rPr lang="en-US" sz="2400" baseline="30000" smtClean="0"/>
              <a:t>18 </a:t>
            </a:r>
            <a:r>
              <a:rPr lang="en-US" sz="2400" smtClean="0"/>
              <a:t>electrons/s).</a:t>
            </a:r>
          </a:p>
          <a:p>
            <a:pPr eaLnBrk="1" hangingPunct="1">
              <a:lnSpc>
                <a:spcPct val="80000"/>
              </a:lnSpc>
            </a:pPr>
            <a:r>
              <a:rPr lang="en-US" sz="2400" smtClean="0"/>
              <a:t>Voltage ( 1 volt = 1 joule/coulomb)</a:t>
            </a:r>
          </a:p>
          <a:p>
            <a:pPr eaLnBrk="1" hangingPunct="1">
              <a:lnSpc>
                <a:spcPct val="80000"/>
              </a:lnSpc>
            </a:pPr>
            <a:r>
              <a:rPr lang="en-US" sz="2400" smtClean="0"/>
              <a:t>Resistance (1 ohm = 1 volt/amp) resistance increases with decrease in </a:t>
            </a:r>
            <a:r>
              <a:rPr lang="en-US" sz="2400" smtClean="0">
                <a:solidFill>
                  <a:srgbClr val="0070C0"/>
                </a:solidFill>
              </a:rPr>
              <a:t>wire</a:t>
            </a:r>
            <a:r>
              <a:rPr lang="en-US" sz="2400" smtClean="0"/>
              <a:t> diameter and increase in </a:t>
            </a:r>
            <a:r>
              <a:rPr lang="en-US" sz="2400" smtClean="0">
                <a:solidFill>
                  <a:srgbClr val="0070C0"/>
                </a:solidFill>
              </a:rPr>
              <a:t>wire</a:t>
            </a:r>
            <a:r>
              <a:rPr lang="en-US" sz="2400" smtClean="0"/>
              <a:t> length</a:t>
            </a:r>
          </a:p>
          <a:p>
            <a:pPr eaLnBrk="1" hangingPunct="1">
              <a:lnSpc>
                <a:spcPct val="80000"/>
              </a:lnSpc>
            </a:pPr>
            <a:endParaRPr lang="en-US" sz="2400" smtClean="0"/>
          </a:p>
          <a:p>
            <a:pPr eaLnBrk="1" hangingPunct="1">
              <a:lnSpc>
                <a:spcPct val="80000"/>
              </a:lnSpc>
              <a:buFontTx/>
              <a:buNone/>
            </a:pPr>
            <a:r>
              <a:rPr lang="en-US" b="1" smtClean="0"/>
              <a:t> </a:t>
            </a:r>
            <a:endParaRPr lang="en-US" b="1" baseline="30000" smtClean="0"/>
          </a:p>
        </p:txBody>
      </p:sp>
      <p:sp>
        <p:nvSpPr>
          <p:cNvPr id="94214" name="Rectangle 6"/>
          <p:cNvSpPr>
            <a:spLocks noGrp="1" noChangeArrowheads="1"/>
          </p:cNvSpPr>
          <p:nvPr>
            <p:ph type="body" sz="half" idx="2"/>
          </p:nvPr>
        </p:nvSpPr>
        <p:spPr>
          <a:xfrm>
            <a:off x="5105400" y="1600200"/>
            <a:ext cx="4038600" cy="4525963"/>
          </a:xfrm>
        </p:spPr>
        <p:txBody>
          <a:bodyPr/>
          <a:lstStyle/>
          <a:p>
            <a:pPr eaLnBrk="1" hangingPunct="1">
              <a:lnSpc>
                <a:spcPct val="80000"/>
              </a:lnSpc>
            </a:pPr>
            <a:r>
              <a:rPr lang="en-US" sz="2400" smtClean="0"/>
              <a:t>Flow rate (e.g. gal/sec)</a:t>
            </a:r>
            <a:br>
              <a:rPr lang="en-US" sz="2400" smtClean="0"/>
            </a:br>
            <a:endParaRPr lang="en-US" sz="2400" smtClean="0"/>
          </a:p>
          <a:p>
            <a:pPr eaLnBrk="1" hangingPunct="1">
              <a:lnSpc>
                <a:spcPct val="80000"/>
              </a:lnSpc>
            </a:pPr>
            <a:r>
              <a:rPr lang="en-US" sz="2400" smtClean="0"/>
              <a:t>Pressure (e.g. lbs/sq. inch, atm.)</a:t>
            </a:r>
          </a:p>
          <a:p>
            <a:pPr eaLnBrk="1" hangingPunct="1">
              <a:lnSpc>
                <a:spcPct val="80000"/>
              </a:lnSpc>
            </a:pPr>
            <a:r>
              <a:rPr lang="en-US" sz="2400" smtClean="0"/>
              <a:t>Flow resistance (pressure/unit flow)</a:t>
            </a:r>
          </a:p>
          <a:p>
            <a:pPr eaLnBrk="1" hangingPunct="1">
              <a:lnSpc>
                <a:spcPct val="80000"/>
              </a:lnSpc>
              <a:buFontTx/>
              <a:buNone/>
            </a:pPr>
            <a:r>
              <a:rPr lang="en-US" sz="2400" smtClean="0"/>
              <a:t>     resistance increases with decrease in </a:t>
            </a:r>
            <a:r>
              <a:rPr lang="en-US" sz="2400" smtClean="0">
                <a:solidFill>
                  <a:srgbClr val="0070C0"/>
                </a:solidFill>
              </a:rPr>
              <a:t>pipe</a:t>
            </a:r>
            <a:r>
              <a:rPr lang="en-US" sz="2400" smtClean="0"/>
              <a:t> diameter and increase in </a:t>
            </a:r>
            <a:r>
              <a:rPr lang="en-US" sz="2400" smtClean="0">
                <a:solidFill>
                  <a:srgbClr val="0070C0"/>
                </a:solidFill>
              </a:rPr>
              <a:t>pipe</a:t>
            </a:r>
            <a:r>
              <a:rPr lang="en-US" sz="2400" smtClean="0"/>
              <a:t> length</a:t>
            </a:r>
          </a:p>
          <a:p>
            <a:pPr eaLnBrk="1" hangingPunct="1">
              <a:lnSpc>
                <a:spcPct val="80000"/>
              </a:lnSpc>
            </a:pPr>
            <a:endParaRPr lang="en-US" sz="2400" smtClean="0"/>
          </a:p>
          <a:p>
            <a:pPr eaLnBrk="1" hangingPunct="1">
              <a:lnSpc>
                <a:spcPct val="80000"/>
              </a:lnSpc>
              <a:buFont typeface="Arial" charset="0"/>
              <a:buNone/>
            </a:pPr>
            <a:endParaRPr lang="en-US" sz="2400" smtClean="0"/>
          </a:p>
        </p:txBody>
      </p:sp>
      <p:sp>
        <p:nvSpPr>
          <p:cNvPr id="20485" name="TextBox 7"/>
          <p:cNvSpPr txBox="1">
            <a:spLocks noChangeArrowheads="1"/>
          </p:cNvSpPr>
          <p:nvPr/>
        </p:nvSpPr>
        <p:spPr bwMode="auto">
          <a:xfrm>
            <a:off x="0" y="6553200"/>
            <a:ext cx="1828800" cy="307975"/>
          </a:xfrm>
          <a:prstGeom prst="rect">
            <a:avLst/>
          </a:prstGeom>
          <a:noFill/>
          <a:ln w="9525">
            <a:noFill/>
            <a:miter lim="800000"/>
            <a:headEnd/>
            <a:tailEnd/>
          </a:ln>
        </p:spPr>
        <p:txBody>
          <a:bodyPr>
            <a:spAutoFit/>
          </a:bodyPr>
          <a:lstStyle/>
          <a:p>
            <a:r>
              <a:rPr lang="en-US" sz="1400"/>
              <a:t>Mod. PWC 4101</a:t>
            </a:r>
          </a:p>
        </p:txBody>
      </p:sp>
      <p:cxnSp>
        <p:nvCxnSpPr>
          <p:cNvPr id="10" name="Straight Arrow Connector 9"/>
          <p:cNvCxnSpPr/>
          <p:nvPr/>
        </p:nvCxnSpPr>
        <p:spPr>
          <a:xfrm>
            <a:off x="4419600" y="243840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4419600" y="175260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4413250" y="310515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489" name="TextBox 12"/>
          <p:cNvSpPr txBox="1">
            <a:spLocks noChangeArrowheads="1"/>
          </p:cNvSpPr>
          <p:nvPr/>
        </p:nvSpPr>
        <p:spPr bwMode="auto">
          <a:xfrm>
            <a:off x="914400" y="1143000"/>
            <a:ext cx="2514600" cy="430213"/>
          </a:xfrm>
          <a:prstGeom prst="rect">
            <a:avLst/>
          </a:prstGeom>
          <a:noFill/>
          <a:ln w="9525">
            <a:noFill/>
            <a:miter lim="800000"/>
            <a:headEnd/>
            <a:tailEnd/>
          </a:ln>
        </p:spPr>
        <p:txBody>
          <a:bodyPr>
            <a:spAutoFit/>
          </a:bodyPr>
          <a:lstStyle/>
          <a:p>
            <a:pPr algn="ctr"/>
            <a:r>
              <a:rPr lang="en-US" sz="2200" b="1">
                <a:solidFill>
                  <a:srgbClr val="0070C0"/>
                </a:solidFill>
              </a:rPr>
              <a:t>e</a:t>
            </a:r>
            <a:r>
              <a:rPr lang="en-US" sz="2200" b="1" baseline="30000">
                <a:solidFill>
                  <a:srgbClr val="0070C0"/>
                </a:solidFill>
              </a:rPr>
              <a:t>-</a:t>
            </a:r>
            <a:r>
              <a:rPr lang="en-US" sz="2200" b="1">
                <a:solidFill>
                  <a:srgbClr val="0070C0"/>
                </a:solidFill>
              </a:rPr>
              <a:t> in a wire</a:t>
            </a:r>
          </a:p>
        </p:txBody>
      </p:sp>
      <p:sp>
        <p:nvSpPr>
          <p:cNvPr id="20490" name="TextBox 13"/>
          <p:cNvSpPr txBox="1">
            <a:spLocks noChangeArrowheads="1"/>
          </p:cNvSpPr>
          <p:nvPr/>
        </p:nvSpPr>
        <p:spPr bwMode="auto">
          <a:xfrm>
            <a:off x="5638800" y="1143000"/>
            <a:ext cx="2514600" cy="430213"/>
          </a:xfrm>
          <a:prstGeom prst="rect">
            <a:avLst/>
          </a:prstGeom>
          <a:noFill/>
          <a:ln w="9525">
            <a:noFill/>
            <a:miter lim="800000"/>
            <a:headEnd/>
            <a:tailEnd/>
          </a:ln>
        </p:spPr>
        <p:txBody>
          <a:bodyPr>
            <a:spAutoFit/>
          </a:bodyPr>
          <a:lstStyle/>
          <a:p>
            <a:pPr algn="ctr"/>
            <a:r>
              <a:rPr lang="en-US" sz="2200" b="1">
                <a:solidFill>
                  <a:srgbClr val="0070C0"/>
                </a:solidFill>
              </a:rPr>
              <a:t>H</a:t>
            </a:r>
            <a:r>
              <a:rPr lang="en-US" sz="2200" b="1" baseline="-25000">
                <a:solidFill>
                  <a:srgbClr val="0070C0"/>
                </a:solidFill>
              </a:rPr>
              <a:t>2</a:t>
            </a:r>
            <a:r>
              <a:rPr lang="en-US" sz="2200" b="1">
                <a:solidFill>
                  <a:srgbClr val="0070C0"/>
                </a:solidFill>
              </a:rPr>
              <a:t>O in a pipe</a:t>
            </a:r>
          </a:p>
        </p:txBody>
      </p:sp>
    </p:spTree>
    <p:extLst>
      <p:ext uri="{BB962C8B-B14F-4D97-AF65-F5344CB8AC3E}">
        <p14:creationId xmlns:p14="http://schemas.microsoft.com/office/powerpoint/2010/main" val="48187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66_0001.tif"/>
          <p:cNvPicPr>
            <a:picLocks noChangeAspect="1"/>
          </p:cNvPicPr>
          <p:nvPr/>
        </p:nvPicPr>
        <p:blipFill>
          <a:blip r:embed="rId3" cstate="print"/>
          <a:srcRect l="23025" t="5556" r="4568" b="16667"/>
          <a:stretch>
            <a:fillRect/>
          </a:stretch>
        </p:blipFill>
        <p:spPr>
          <a:xfrm>
            <a:off x="2151533" y="76200"/>
            <a:ext cx="4829992" cy="6629401"/>
          </a:xfrm>
          <a:prstGeom prst="rect">
            <a:avLst/>
          </a:prstGeom>
        </p:spPr>
      </p:pic>
      <p:sp>
        <p:nvSpPr>
          <p:cNvPr id="3" name="Rectangle 2"/>
          <p:cNvSpPr/>
          <p:nvPr/>
        </p:nvSpPr>
        <p:spPr>
          <a:xfrm>
            <a:off x="0" y="6581001"/>
            <a:ext cx="9144000" cy="276999"/>
          </a:xfrm>
          <a:prstGeom prst="rect">
            <a:avLst/>
          </a:prstGeom>
        </p:spPr>
        <p:txBody>
          <a:bodyPr wrap="square">
            <a:spAutoFit/>
          </a:bodyPr>
          <a:lstStyle/>
          <a:p>
            <a:r>
              <a:rPr lang="en-US" sz="1200" dirty="0" err="1" smtClean="0"/>
              <a:t>Rubinson</a:t>
            </a:r>
            <a:r>
              <a:rPr lang="en-US" sz="1200" dirty="0" smtClean="0"/>
              <a:t>, K.A. and J.F. </a:t>
            </a:r>
            <a:r>
              <a:rPr lang="en-US" sz="1200" dirty="0" err="1" smtClean="0"/>
              <a:t>Rubinson</a:t>
            </a:r>
            <a:r>
              <a:rPr lang="en-US" sz="1200" dirty="0" smtClean="0"/>
              <a:t>, </a:t>
            </a:r>
            <a:r>
              <a:rPr lang="en-US" sz="1200" i="1" dirty="0" smtClean="0"/>
              <a:t>Contemporary Instrumental Analysis. 2000, Upper Saddle River: Prentice Hall.</a:t>
            </a:r>
            <a:endParaRPr lang="en-US" sz="1200" dirty="0"/>
          </a:p>
        </p:txBody>
      </p:sp>
    </p:spTree>
    <p:extLst>
      <p:ext uri="{BB962C8B-B14F-4D97-AF65-F5344CB8AC3E}">
        <p14:creationId xmlns:p14="http://schemas.microsoft.com/office/powerpoint/2010/main" val="83779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647756"/>
            <a:ext cx="8229600" cy="1569660"/>
          </a:xfrm>
          <a:prstGeom prst="rect">
            <a:avLst/>
          </a:prstGeom>
          <a:noFill/>
        </p:spPr>
        <p:txBody>
          <a:bodyPr wrap="square" rtlCol="0">
            <a:spAutoFit/>
          </a:bodyPr>
          <a:lstStyle/>
          <a:p>
            <a:pPr algn="ctr"/>
            <a:r>
              <a:rPr lang="en-US" sz="2400" b="1" dirty="0" smtClean="0"/>
              <a:t>Electronics and Signal Processing in Four Parts</a:t>
            </a:r>
          </a:p>
          <a:p>
            <a:pPr algn="ctr"/>
            <a:r>
              <a:rPr lang="en-US" sz="2400" b="1" dirty="0" smtClean="0"/>
              <a:t>Stoll, Che380</a:t>
            </a:r>
          </a:p>
          <a:p>
            <a:pPr algn="ctr"/>
            <a:endParaRPr lang="en-US" sz="2400" b="1" dirty="0"/>
          </a:p>
          <a:p>
            <a:pPr algn="ctr"/>
            <a:r>
              <a:rPr lang="en-US" sz="2400" b="1" dirty="0" smtClean="0"/>
              <a:t>Part II – </a:t>
            </a:r>
            <a:r>
              <a:rPr lang="en-US" sz="2400" b="1" dirty="0" err="1" smtClean="0"/>
              <a:t>Measurment</a:t>
            </a:r>
            <a:r>
              <a:rPr lang="en-US" sz="2400" b="1" dirty="0" smtClean="0"/>
              <a:t> Errors and Operational Amplifiers</a:t>
            </a:r>
            <a:endParaRPr lang="en-US" sz="2400" b="1" dirty="0"/>
          </a:p>
        </p:txBody>
      </p:sp>
    </p:spTree>
    <p:extLst>
      <p:ext uri="{BB962C8B-B14F-4D97-AF65-F5344CB8AC3E}">
        <p14:creationId xmlns:p14="http://schemas.microsoft.com/office/powerpoint/2010/main" val="828374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LWF0008"/>
          <p:cNvPicPr>
            <a:picLocks noChangeAspect="1" noChangeArrowheads="1"/>
          </p:cNvPicPr>
          <p:nvPr/>
        </p:nvPicPr>
        <p:blipFill>
          <a:blip r:embed="rId3" cstate="print"/>
          <a:srcRect/>
          <a:stretch>
            <a:fillRect/>
          </a:stretch>
        </p:blipFill>
        <p:spPr bwMode="auto">
          <a:xfrm>
            <a:off x="828675" y="314326"/>
            <a:ext cx="7467600" cy="6219825"/>
          </a:xfrm>
          <a:prstGeom prst="rect">
            <a:avLst/>
          </a:prstGeom>
          <a:noFill/>
          <a:ln w="9525">
            <a:noFill/>
            <a:miter lim="800000"/>
            <a:headEnd/>
            <a:tailEnd/>
          </a:ln>
        </p:spPr>
      </p:pic>
      <p:sp>
        <p:nvSpPr>
          <p:cNvPr id="4099" name="TextBox 2"/>
          <p:cNvSpPr txBox="1">
            <a:spLocks noChangeArrowheads="1"/>
          </p:cNvSpPr>
          <p:nvPr/>
        </p:nvSpPr>
        <p:spPr bwMode="auto">
          <a:xfrm>
            <a:off x="0" y="6581776"/>
            <a:ext cx="3810000" cy="276999"/>
          </a:xfrm>
          <a:prstGeom prst="rect">
            <a:avLst/>
          </a:prstGeom>
          <a:noFill/>
          <a:ln w="9525">
            <a:noFill/>
            <a:miter lim="800000"/>
            <a:headEnd/>
            <a:tailEnd/>
          </a:ln>
        </p:spPr>
        <p:txBody>
          <a:bodyPr>
            <a:spAutoFit/>
          </a:bodyPr>
          <a:lstStyle/>
          <a:p>
            <a:r>
              <a:rPr lang="en-US" sz="1200"/>
              <a:t>Skoog, Holler, and Crouch, 7</a:t>
            </a:r>
            <a:r>
              <a:rPr lang="en-US" sz="1200" baseline="30000"/>
              <a:t>th</a:t>
            </a:r>
            <a:r>
              <a:rPr lang="en-US" sz="1200"/>
              <a:t> Ed.</a:t>
            </a:r>
          </a:p>
        </p:txBody>
      </p:sp>
    </p:spTree>
    <p:extLst>
      <p:ext uri="{BB962C8B-B14F-4D97-AF65-F5344CB8AC3E}">
        <p14:creationId xmlns:p14="http://schemas.microsoft.com/office/powerpoint/2010/main" val="1736024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n-US" sz="3200" b="1">
                <a:solidFill>
                  <a:schemeClr val="tx2"/>
                </a:solidFill>
                <a:latin typeface="Trebuchet MS" pitchFamily="34" charset="0"/>
              </a:rPr>
              <a:t>Schematic of a Glass pH Electrode with Ag/AgCl Reference Electrodes</a:t>
            </a:r>
          </a:p>
        </p:txBody>
      </p:sp>
      <p:sp>
        <p:nvSpPr>
          <p:cNvPr id="1029" name="Line 5"/>
          <p:cNvSpPr>
            <a:spLocks noChangeShapeType="1"/>
          </p:cNvSpPr>
          <p:nvPr/>
        </p:nvSpPr>
        <p:spPr bwMode="auto">
          <a:xfrm>
            <a:off x="0" y="1143000"/>
            <a:ext cx="9144000" cy="0"/>
          </a:xfrm>
          <a:prstGeom prst="line">
            <a:avLst/>
          </a:prstGeom>
          <a:noFill/>
          <a:ln w="28575">
            <a:solidFill>
              <a:srgbClr val="0000FF"/>
            </a:solidFill>
            <a:round/>
            <a:headEnd/>
            <a:tailEnd/>
          </a:ln>
        </p:spPr>
        <p:txBody>
          <a:bodyPr/>
          <a:lstStyle/>
          <a:p>
            <a:endParaRPr lang="en-US"/>
          </a:p>
        </p:txBody>
      </p:sp>
      <p:sp>
        <p:nvSpPr>
          <p:cNvPr id="1030" name="Rectangle 6"/>
          <p:cNvSpPr>
            <a:spLocks noChangeArrowheads="1"/>
          </p:cNvSpPr>
          <p:nvPr/>
        </p:nvSpPr>
        <p:spPr bwMode="auto">
          <a:xfrm>
            <a:off x="914400" y="2743200"/>
            <a:ext cx="1295400" cy="1371600"/>
          </a:xfrm>
          <a:prstGeom prst="rect">
            <a:avLst/>
          </a:prstGeom>
          <a:solidFill>
            <a:srgbClr val="E1F2F3"/>
          </a:solidFill>
          <a:ln w="9525">
            <a:solidFill>
              <a:schemeClr val="tx1"/>
            </a:solidFill>
            <a:miter lim="800000"/>
            <a:headEnd/>
            <a:tailEnd/>
          </a:ln>
        </p:spPr>
        <p:txBody>
          <a:bodyPr wrap="none" anchor="ctr"/>
          <a:lstStyle/>
          <a:p>
            <a:endParaRPr lang="en-US"/>
          </a:p>
        </p:txBody>
      </p:sp>
      <p:sp>
        <p:nvSpPr>
          <p:cNvPr id="1031" name="Rectangle 7"/>
          <p:cNvSpPr>
            <a:spLocks noChangeArrowheads="1"/>
          </p:cNvSpPr>
          <p:nvPr/>
        </p:nvSpPr>
        <p:spPr bwMode="auto">
          <a:xfrm>
            <a:off x="2438400" y="2743200"/>
            <a:ext cx="1828800" cy="1371600"/>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1032" name="Rectangle 8"/>
          <p:cNvSpPr>
            <a:spLocks noChangeArrowheads="1"/>
          </p:cNvSpPr>
          <p:nvPr/>
        </p:nvSpPr>
        <p:spPr bwMode="auto">
          <a:xfrm>
            <a:off x="4191000" y="2743200"/>
            <a:ext cx="1676400" cy="1371600"/>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1033" name="Rectangle 9" descr="Wide upward diagonal"/>
          <p:cNvSpPr>
            <a:spLocks noChangeArrowheads="1"/>
          </p:cNvSpPr>
          <p:nvPr/>
        </p:nvSpPr>
        <p:spPr bwMode="auto">
          <a:xfrm>
            <a:off x="2209800" y="2743200"/>
            <a:ext cx="228600" cy="1371600"/>
          </a:xfrm>
          <a:prstGeom prst="rect">
            <a:avLst/>
          </a:prstGeom>
          <a:pattFill prst="wdUpDiag">
            <a:fgClr>
              <a:srgbClr val="969696"/>
            </a:fgClr>
            <a:bgClr>
              <a:schemeClr val="bg1"/>
            </a:bgClr>
          </a:pattFill>
          <a:ln w="9525">
            <a:solidFill>
              <a:schemeClr val="tx1"/>
            </a:solidFill>
            <a:miter lim="800000"/>
            <a:headEnd/>
            <a:tailEnd/>
          </a:ln>
        </p:spPr>
        <p:txBody>
          <a:bodyPr wrap="none" anchor="ctr"/>
          <a:lstStyle/>
          <a:p>
            <a:endParaRPr lang="en-US"/>
          </a:p>
        </p:txBody>
      </p:sp>
      <p:sp>
        <p:nvSpPr>
          <p:cNvPr id="1034" name="Text Box 10"/>
          <p:cNvSpPr txBox="1">
            <a:spLocks noChangeArrowheads="1"/>
          </p:cNvSpPr>
          <p:nvPr/>
        </p:nvSpPr>
        <p:spPr bwMode="auto">
          <a:xfrm>
            <a:off x="2438400" y="1219200"/>
            <a:ext cx="1905000" cy="923330"/>
          </a:xfrm>
          <a:prstGeom prst="rect">
            <a:avLst/>
          </a:prstGeom>
          <a:noFill/>
          <a:ln w="9525">
            <a:noFill/>
            <a:miter lim="800000"/>
            <a:headEnd/>
            <a:tailEnd/>
          </a:ln>
        </p:spPr>
        <p:txBody>
          <a:bodyPr>
            <a:spAutoFit/>
          </a:bodyPr>
          <a:lstStyle/>
          <a:p>
            <a:pPr algn="ctr">
              <a:spcBef>
                <a:spcPct val="50000"/>
              </a:spcBef>
            </a:pPr>
            <a:r>
              <a:rPr lang="en-US">
                <a:latin typeface="Trebuchet MS" pitchFamily="34" charset="0"/>
              </a:rPr>
              <a:t>Salt Bridge, or, Liquid Junction</a:t>
            </a:r>
            <a:br>
              <a:rPr lang="en-US">
                <a:latin typeface="Trebuchet MS" pitchFamily="34" charset="0"/>
              </a:rPr>
            </a:br>
            <a:r>
              <a:rPr lang="en-US">
                <a:latin typeface="Trebuchet MS" pitchFamily="34" charset="0"/>
              </a:rPr>
              <a:t>(Porous Plug)</a:t>
            </a:r>
          </a:p>
        </p:txBody>
      </p:sp>
      <p:sp>
        <p:nvSpPr>
          <p:cNvPr id="1035" name="Line 11"/>
          <p:cNvSpPr>
            <a:spLocks noChangeShapeType="1"/>
          </p:cNvSpPr>
          <p:nvPr/>
        </p:nvSpPr>
        <p:spPr bwMode="auto">
          <a:xfrm flipH="1">
            <a:off x="2286000" y="1676400"/>
            <a:ext cx="228600" cy="838200"/>
          </a:xfrm>
          <a:prstGeom prst="line">
            <a:avLst/>
          </a:prstGeom>
          <a:noFill/>
          <a:ln w="9525">
            <a:solidFill>
              <a:schemeClr val="tx1"/>
            </a:solidFill>
            <a:round/>
            <a:headEnd/>
            <a:tailEnd type="triangle" w="lg" len="lg"/>
          </a:ln>
        </p:spPr>
        <p:txBody>
          <a:bodyPr/>
          <a:lstStyle/>
          <a:p>
            <a:endParaRPr lang="en-US"/>
          </a:p>
        </p:txBody>
      </p:sp>
      <p:sp>
        <p:nvSpPr>
          <p:cNvPr id="1036" name="Text Box 12"/>
          <p:cNvSpPr txBox="1">
            <a:spLocks noChangeArrowheads="1"/>
          </p:cNvSpPr>
          <p:nvPr/>
        </p:nvSpPr>
        <p:spPr bwMode="auto">
          <a:xfrm>
            <a:off x="2374900" y="3108326"/>
            <a:ext cx="1905000" cy="646331"/>
          </a:xfrm>
          <a:prstGeom prst="rect">
            <a:avLst/>
          </a:prstGeom>
          <a:noFill/>
          <a:ln w="9525">
            <a:noFill/>
            <a:miter lim="800000"/>
            <a:headEnd/>
            <a:tailEnd/>
          </a:ln>
        </p:spPr>
        <p:txBody>
          <a:bodyPr>
            <a:spAutoFit/>
          </a:bodyPr>
          <a:lstStyle/>
          <a:p>
            <a:pPr algn="ctr">
              <a:spcBef>
                <a:spcPct val="50000"/>
              </a:spcBef>
            </a:pPr>
            <a:r>
              <a:rPr lang="en-US">
                <a:latin typeface="Trebuchet MS" pitchFamily="34" charset="0"/>
              </a:rPr>
              <a:t>Analyte Solution – Unknown [H</a:t>
            </a:r>
            <a:r>
              <a:rPr lang="en-US" baseline="30000">
                <a:latin typeface="Trebuchet MS" pitchFamily="34" charset="0"/>
              </a:rPr>
              <a:t>+</a:t>
            </a:r>
            <a:r>
              <a:rPr lang="en-US">
                <a:latin typeface="Trebuchet MS" pitchFamily="34" charset="0"/>
              </a:rPr>
              <a:t>]</a:t>
            </a:r>
          </a:p>
        </p:txBody>
      </p:sp>
      <p:grpSp>
        <p:nvGrpSpPr>
          <p:cNvPr id="2" name="Group 18"/>
          <p:cNvGrpSpPr>
            <a:grpSpLocks/>
          </p:cNvGrpSpPr>
          <p:nvPr/>
        </p:nvGrpSpPr>
        <p:grpSpPr bwMode="auto">
          <a:xfrm>
            <a:off x="5410200" y="2673350"/>
            <a:ext cx="304800" cy="1493418"/>
            <a:chOff x="4032" y="1440"/>
            <a:chExt cx="192" cy="1084"/>
          </a:xfrm>
        </p:grpSpPr>
        <p:sp>
          <p:nvSpPr>
            <p:cNvPr id="1081" name="Text Box 13"/>
            <p:cNvSpPr txBox="1">
              <a:spLocks noChangeArrowheads="1"/>
            </p:cNvSpPr>
            <p:nvPr/>
          </p:nvSpPr>
          <p:spPr bwMode="auto">
            <a:xfrm>
              <a:off x="4032" y="1440"/>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82" name="Text Box 14"/>
            <p:cNvSpPr txBox="1">
              <a:spLocks noChangeArrowheads="1"/>
            </p:cNvSpPr>
            <p:nvPr/>
          </p:nvSpPr>
          <p:spPr bwMode="auto">
            <a:xfrm>
              <a:off x="4032" y="1632"/>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83" name="Text Box 15"/>
            <p:cNvSpPr txBox="1">
              <a:spLocks noChangeArrowheads="1"/>
            </p:cNvSpPr>
            <p:nvPr/>
          </p:nvSpPr>
          <p:spPr bwMode="auto">
            <a:xfrm>
              <a:off x="4032" y="1833"/>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84" name="Text Box 16"/>
            <p:cNvSpPr txBox="1">
              <a:spLocks noChangeArrowheads="1"/>
            </p:cNvSpPr>
            <p:nvPr/>
          </p:nvSpPr>
          <p:spPr bwMode="auto">
            <a:xfrm>
              <a:off x="4032" y="2044"/>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85" name="Text Box 17"/>
            <p:cNvSpPr txBox="1">
              <a:spLocks noChangeArrowheads="1"/>
            </p:cNvSpPr>
            <p:nvPr/>
          </p:nvSpPr>
          <p:spPr bwMode="auto">
            <a:xfrm>
              <a:off x="4032" y="2256"/>
              <a:ext cx="192" cy="268"/>
            </a:xfrm>
            <a:prstGeom prst="rect">
              <a:avLst/>
            </a:prstGeom>
            <a:noFill/>
            <a:ln w="9525">
              <a:noFill/>
              <a:miter lim="800000"/>
              <a:headEnd/>
              <a:tailEnd/>
            </a:ln>
          </p:spPr>
          <p:txBody>
            <a:bodyPr>
              <a:spAutoFit/>
            </a:bodyPr>
            <a:lstStyle/>
            <a:p>
              <a:pPr>
                <a:spcBef>
                  <a:spcPct val="50000"/>
                </a:spcBef>
              </a:pPr>
              <a:r>
                <a:rPr lang="en-US" b="1"/>
                <a:t>-</a:t>
              </a:r>
            </a:p>
          </p:txBody>
        </p:sp>
      </p:grpSp>
      <p:grpSp>
        <p:nvGrpSpPr>
          <p:cNvPr id="3" name="Group 19"/>
          <p:cNvGrpSpPr>
            <a:grpSpLocks/>
          </p:cNvGrpSpPr>
          <p:nvPr/>
        </p:nvGrpSpPr>
        <p:grpSpPr bwMode="auto">
          <a:xfrm>
            <a:off x="4343400" y="2682875"/>
            <a:ext cx="304800" cy="1493418"/>
            <a:chOff x="4032" y="1440"/>
            <a:chExt cx="192" cy="1084"/>
          </a:xfrm>
        </p:grpSpPr>
        <p:sp>
          <p:nvSpPr>
            <p:cNvPr id="1076" name="Text Box 20"/>
            <p:cNvSpPr txBox="1">
              <a:spLocks noChangeArrowheads="1"/>
            </p:cNvSpPr>
            <p:nvPr/>
          </p:nvSpPr>
          <p:spPr bwMode="auto">
            <a:xfrm>
              <a:off x="4032" y="1440"/>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77" name="Text Box 21"/>
            <p:cNvSpPr txBox="1">
              <a:spLocks noChangeArrowheads="1"/>
            </p:cNvSpPr>
            <p:nvPr/>
          </p:nvSpPr>
          <p:spPr bwMode="auto">
            <a:xfrm>
              <a:off x="4032" y="1632"/>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78" name="Text Box 22"/>
            <p:cNvSpPr txBox="1">
              <a:spLocks noChangeArrowheads="1"/>
            </p:cNvSpPr>
            <p:nvPr/>
          </p:nvSpPr>
          <p:spPr bwMode="auto">
            <a:xfrm>
              <a:off x="4032" y="1833"/>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79" name="Text Box 23"/>
            <p:cNvSpPr txBox="1">
              <a:spLocks noChangeArrowheads="1"/>
            </p:cNvSpPr>
            <p:nvPr/>
          </p:nvSpPr>
          <p:spPr bwMode="auto">
            <a:xfrm>
              <a:off x="4032" y="2044"/>
              <a:ext cx="192" cy="268"/>
            </a:xfrm>
            <a:prstGeom prst="rect">
              <a:avLst/>
            </a:prstGeom>
            <a:noFill/>
            <a:ln w="9525">
              <a:noFill/>
              <a:miter lim="800000"/>
              <a:headEnd/>
              <a:tailEnd/>
            </a:ln>
          </p:spPr>
          <p:txBody>
            <a:bodyPr>
              <a:spAutoFit/>
            </a:bodyPr>
            <a:lstStyle/>
            <a:p>
              <a:pPr>
                <a:spcBef>
                  <a:spcPct val="50000"/>
                </a:spcBef>
              </a:pPr>
              <a:r>
                <a:rPr lang="en-US" b="1"/>
                <a:t>-</a:t>
              </a:r>
            </a:p>
          </p:txBody>
        </p:sp>
        <p:sp>
          <p:nvSpPr>
            <p:cNvPr id="1080" name="Text Box 24"/>
            <p:cNvSpPr txBox="1">
              <a:spLocks noChangeArrowheads="1"/>
            </p:cNvSpPr>
            <p:nvPr/>
          </p:nvSpPr>
          <p:spPr bwMode="auto">
            <a:xfrm>
              <a:off x="4032" y="2256"/>
              <a:ext cx="192" cy="268"/>
            </a:xfrm>
            <a:prstGeom prst="rect">
              <a:avLst/>
            </a:prstGeom>
            <a:noFill/>
            <a:ln w="9525">
              <a:noFill/>
              <a:miter lim="800000"/>
              <a:headEnd/>
              <a:tailEnd/>
            </a:ln>
          </p:spPr>
          <p:txBody>
            <a:bodyPr>
              <a:spAutoFit/>
            </a:bodyPr>
            <a:lstStyle/>
            <a:p>
              <a:pPr>
                <a:spcBef>
                  <a:spcPct val="50000"/>
                </a:spcBef>
              </a:pPr>
              <a:r>
                <a:rPr lang="en-US" b="1"/>
                <a:t>-</a:t>
              </a:r>
            </a:p>
          </p:txBody>
        </p:sp>
      </p:grpSp>
      <p:sp>
        <p:nvSpPr>
          <p:cNvPr id="1039" name="Text Box 25"/>
          <p:cNvSpPr txBox="1">
            <a:spLocks noChangeArrowheads="1"/>
          </p:cNvSpPr>
          <p:nvPr/>
        </p:nvSpPr>
        <p:spPr bwMode="auto">
          <a:xfrm>
            <a:off x="5486400" y="2819401"/>
            <a:ext cx="457200" cy="369332"/>
          </a:xfrm>
          <a:prstGeom prst="rect">
            <a:avLst/>
          </a:prstGeom>
          <a:noFill/>
          <a:ln w="9525">
            <a:noFill/>
            <a:miter lim="800000"/>
            <a:headEnd/>
            <a:tailEnd/>
          </a:ln>
        </p:spPr>
        <p:txBody>
          <a:bodyPr>
            <a:spAutoFit/>
          </a:bodyPr>
          <a:lstStyle/>
          <a:p>
            <a:pPr>
              <a:spcBef>
                <a:spcPct val="50000"/>
              </a:spcBef>
            </a:pPr>
            <a:r>
              <a:rPr lang="en-US" b="1">
                <a:solidFill>
                  <a:srgbClr val="0000FF"/>
                </a:solidFill>
              </a:rPr>
              <a:t>H</a:t>
            </a:r>
            <a:r>
              <a:rPr lang="en-US" b="1" baseline="30000">
                <a:solidFill>
                  <a:srgbClr val="0000FF"/>
                </a:solidFill>
              </a:rPr>
              <a:t>+</a:t>
            </a:r>
          </a:p>
        </p:txBody>
      </p:sp>
      <p:sp>
        <p:nvSpPr>
          <p:cNvPr id="1040" name="Text Box 26"/>
          <p:cNvSpPr txBox="1">
            <a:spLocks noChangeArrowheads="1"/>
          </p:cNvSpPr>
          <p:nvPr/>
        </p:nvSpPr>
        <p:spPr bwMode="auto">
          <a:xfrm>
            <a:off x="5511800" y="3082925"/>
            <a:ext cx="457200" cy="369332"/>
          </a:xfrm>
          <a:prstGeom prst="rect">
            <a:avLst/>
          </a:prstGeom>
          <a:noFill/>
          <a:ln w="9525">
            <a:noFill/>
            <a:miter lim="800000"/>
            <a:headEnd/>
            <a:tailEnd/>
          </a:ln>
        </p:spPr>
        <p:txBody>
          <a:bodyPr>
            <a:spAutoFit/>
          </a:bodyPr>
          <a:lstStyle/>
          <a:p>
            <a:pPr>
              <a:spcBef>
                <a:spcPct val="50000"/>
              </a:spcBef>
            </a:pPr>
            <a:r>
              <a:rPr lang="en-US" b="1">
                <a:solidFill>
                  <a:srgbClr val="0000FF"/>
                </a:solidFill>
              </a:rPr>
              <a:t>H</a:t>
            </a:r>
            <a:r>
              <a:rPr lang="en-US" b="1" baseline="30000">
                <a:solidFill>
                  <a:srgbClr val="0000FF"/>
                </a:solidFill>
              </a:rPr>
              <a:t>+</a:t>
            </a:r>
          </a:p>
        </p:txBody>
      </p:sp>
      <p:sp>
        <p:nvSpPr>
          <p:cNvPr id="1041" name="Text Box 27"/>
          <p:cNvSpPr txBox="1">
            <a:spLocks noChangeArrowheads="1"/>
          </p:cNvSpPr>
          <p:nvPr/>
        </p:nvSpPr>
        <p:spPr bwMode="auto">
          <a:xfrm>
            <a:off x="5502275" y="3368675"/>
            <a:ext cx="457200" cy="369332"/>
          </a:xfrm>
          <a:prstGeom prst="rect">
            <a:avLst/>
          </a:prstGeom>
          <a:noFill/>
          <a:ln w="9525">
            <a:noFill/>
            <a:miter lim="800000"/>
            <a:headEnd/>
            <a:tailEnd/>
          </a:ln>
        </p:spPr>
        <p:txBody>
          <a:bodyPr>
            <a:spAutoFit/>
          </a:bodyPr>
          <a:lstStyle/>
          <a:p>
            <a:pPr>
              <a:spcBef>
                <a:spcPct val="50000"/>
              </a:spcBef>
            </a:pPr>
            <a:r>
              <a:rPr lang="en-US" b="1">
                <a:solidFill>
                  <a:srgbClr val="0000FF"/>
                </a:solidFill>
              </a:rPr>
              <a:t>H</a:t>
            </a:r>
            <a:r>
              <a:rPr lang="en-US" b="1" baseline="30000">
                <a:solidFill>
                  <a:srgbClr val="0000FF"/>
                </a:solidFill>
              </a:rPr>
              <a:t>+</a:t>
            </a:r>
          </a:p>
        </p:txBody>
      </p:sp>
      <p:sp>
        <p:nvSpPr>
          <p:cNvPr id="1042" name="Text Box 28"/>
          <p:cNvSpPr txBox="1">
            <a:spLocks noChangeArrowheads="1"/>
          </p:cNvSpPr>
          <p:nvPr/>
        </p:nvSpPr>
        <p:spPr bwMode="auto">
          <a:xfrm>
            <a:off x="5514975" y="3657601"/>
            <a:ext cx="457200" cy="369332"/>
          </a:xfrm>
          <a:prstGeom prst="rect">
            <a:avLst/>
          </a:prstGeom>
          <a:noFill/>
          <a:ln w="9525">
            <a:noFill/>
            <a:miter lim="800000"/>
            <a:headEnd/>
            <a:tailEnd/>
          </a:ln>
        </p:spPr>
        <p:txBody>
          <a:bodyPr>
            <a:spAutoFit/>
          </a:bodyPr>
          <a:lstStyle/>
          <a:p>
            <a:pPr>
              <a:spcBef>
                <a:spcPct val="50000"/>
              </a:spcBef>
            </a:pPr>
            <a:r>
              <a:rPr lang="en-US" b="1">
                <a:solidFill>
                  <a:srgbClr val="0000FF"/>
                </a:solidFill>
              </a:rPr>
              <a:t>H</a:t>
            </a:r>
            <a:r>
              <a:rPr lang="en-US" b="1" baseline="30000">
                <a:solidFill>
                  <a:srgbClr val="0000FF"/>
                </a:solidFill>
              </a:rPr>
              <a:t>+</a:t>
            </a:r>
          </a:p>
        </p:txBody>
      </p:sp>
      <p:sp>
        <p:nvSpPr>
          <p:cNvPr id="1043" name="Text Box 29"/>
          <p:cNvSpPr txBox="1">
            <a:spLocks noChangeArrowheads="1"/>
          </p:cNvSpPr>
          <p:nvPr/>
        </p:nvSpPr>
        <p:spPr bwMode="auto">
          <a:xfrm>
            <a:off x="4130675" y="2835275"/>
            <a:ext cx="457200" cy="369332"/>
          </a:xfrm>
          <a:prstGeom prst="rect">
            <a:avLst/>
          </a:prstGeom>
          <a:noFill/>
          <a:ln w="9525">
            <a:noFill/>
            <a:miter lim="800000"/>
            <a:headEnd/>
            <a:tailEnd/>
          </a:ln>
        </p:spPr>
        <p:txBody>
          <a:bodyPr>
            <a:spAutoFit/>
          </a:bodyPr>
          <a:lstStyle/>
          <a:p>
            <a:pPr>
              <a:spcBef>
                <a:spcPct val="50000"/>
              </a:spcBef>
            </a:pPr>
            <a:r>
              <a:rPr lang="en-US" b="1">
                <a:solidFill>
                  <a:srgbClr val="0000FF"/>
                </a:solidFill>
              </a:rPr>
              <a:t>H</a:t>
            </a:r>
            <a:r>
              <a:rPr lang="en-US" b="1" baseline="30000">
                <a:solidFill>
                  <a:srgbClr val="0000FF"/>
                </a:solidFill>
              </a:rPr>
              <a:t>+</a:t>
            </a:r>
          </a:p>
        </p:txBody>
      </p:sp>
      <p:sp>
        <p:nvSpPr>
          <p:cNvPr id="1044" name="Text Box 31"/>
          <p:cNvSpPr txBox="1">
            <a:spLocks noChangeArrowheads="1"/>
          </p:cNvSpPr>
          <p:nvPr/>
        </p:nvSpPr>
        <p:spPr bwMode="auto">
          <a:xfrm>
            <a:off x="4114800" y="3657601"/>
            <a:ext cx="457200" cy="369332"/>
          </a:xfrm>
          <a:prstGeom prst="rect">
            <a:avLst/>
          </a:prstGeom>
          <a:noFill/>
          <a:ln w="9525">
            <a:noFill/>
            <a:miter lim="800000"/>
            <a:headEnd/>
            <a:tailEnd/>
          </a:ln>
        </p:spPr>
        <p:txBody>
          <a:bodyPr>
            <a:spAutoFit/>
          </a:bodyPr>
          <a:lstStyle/>
          <a:p>
            <a:pPr>
              <a:spcBef>
                <a:spcPct val="50000"/>
              </a:spcBef>
            </a:pPr>
            <a:r>
              <a:rPr lang="en-US" b="1">
                <a:solidFill>
                  <a:srgbClr val="0000FF"/>
                </a:solidFill>
              </a:rPr>
              <a:t>H</a:t>
            </a:r>
            <a:r>
              <a:rPr lang="en-US" b="1" baseline="30000">
                <a:solidFill>
                  <a:srgbClr val="0000FF"/>
                </a:solidFill>
              </a:rPr>
              <a:t>+</a:t>
            </a:r>
          </a:p>
        </p:txBody>
      </p:sp>
      <p:sp>
        <p:nvSpPr>
          <p:cNvPr id="1045" name="Rectangle 32"/>
          <p:cNvSpPr>
            <a:spLocks noChangeArrowheads="1"/>
          </p:cNvSpPr>
          <p:nvPr/>
        </p:nvSpPr>
        <p:spPr bwMode="auto">
          <a:xfrm>
            <a:off x="5867402" y="2743200"/>
            <a:ext cx="1755775" cy="13716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1046" name="Text Box 33"/>
          <p:cNvSpPr txBox="1">
            <a:spLocks noChangeArrowheads="1"/>
          </p:cNvSpPr>
          <p:nvPr/>
        </p:nvSpPr>
        <p:spPr bwMode="auto">
          <a:xfrm>
            <a:off x="4572000" y="1371601"/>
            <a:ext cx="1905000" cy="369332"/>
          </a:xfrm>
          <a:prstGeom prst="rect">
            <a:avLst/>
          </a:prstGeom>
          <a:noFill/>
          <a:ln w="9525">
            <a:noFill/>
            <a:miter lim="800000"/>
            <a:headEnd/>
            <a:tailEnd/>
          </a:ln>
        </p:spPr>
        <p:txBody>
          <a:bodyPr>
            <a:spAutoFit/>
          </a:bodyPr>
          <a:lstStyle/>
          <a:p>
            <a:pPr algn="ctr">
              <a:spcBef>
                <a:spcPct val="50000"/>
              </a:spcBef>
            </a:pPr>
            <a:r>
              <a:rPr lang="en-US">
                <a:latin typeface="Trebuchet MS" pitchFamily="34" charset="0"/>
              </a:rPr>
              <a:t>Glass Membrane</a:t>
            </a:r>
          </a:p>
        </p:txBody>
      </p:sp>
      <p:sp>
        <p:nvSpPr>
          <p:cNvPr id="1047" name="Rectangle 34"/>
          <p:cNvSpPr>
            <a:spLocks noChangeArrowheads="1"/>
          </p:cNvSpPr>
          <p:nvPr/>
        </p:nvSpPr>
        <p:spPr bwMode="auto">
          <a:xfrm>
            <a:off x="7499349" y="2743200"/>
            <a:ext cx="1263651" cy="1371600"/>
          </a:xfrm>
          <a:prstGeom prst="rect">
            <a:avLst/>
          </a:prstGeom>
          <a:solidFill>
            <a:srgbClr val="E1F2F3"/>
          </a:solidFill>
          <a:ln w="9525">
            <a:solidFill>
              <a:schemeClr val="tx1"/>
            </a:solidFill>
            <a:miter lim="800000"/>
            <a:headEnd/>
            <a:tailEnd/>
          </a:ln>
        </p:spPr>
        <p:txBody>
          <a:bodyPr wrap="none" anchor="ctr"/>
          <a:lstStyle/>
          <a:p>
            <a:endParaRPr lang="en-US"/>
          </a:p>
        </p:txBody>
      </p:sp>
      <p:sp>
        <p:nvSpPr>
          <p:cNvPr id="1048" name="Line 35"/>
          <p:cNvSpPr>
            <a:spLocks noChangeShapeType="1"/>
          </p:cNvSpPr>
          <p:nvPr/>
        </p:nvSpPr>
        <p:spPr bwMode="auto">
          <a:xfrm flipH="1">
            <a:off x="5029200" y="1752600"/>
            <a:ext cx="228600" cy="838200"/>
          </a:xfrm>
          <a:prstGeom prst="line">
            <a:avLst/>
          </a:prstGeom>
          <a:noFill/>
          <a:ln w="9525">
            <a:solidFill>
              <a:schemeClr val="tx1"/>
            </a:solidFill>
            <a:round/>
            <a:headEnd/>
            <a:tailEnd type="triangle" w="lg" len="lg"/>
          </a:ln>
        </p:spPr>
        <p:txBody>
          <a:bodyPr/>
          <a:lstStyle/>
          <a:p>
            <a:endParaRPr lang="en-US"/>
          </a:p>
        </p:txBody>
      </p:sp>
      <p:sp>
        <p:nvSpPr>
          <p:cNvPr id="1049" name="Text Box 36"/>
          <p:cNvSpPr txBox="1">
            <a:spLocks noChangeArrowheads="1"/>
          </p:cNvSpPr>
          <p:nvPr/>
        </p:nvSpPr>
        <p:spPr bwMode="auto">
          <a:xfrm>
            <a:off x="1295400" y="4144964"/>
            <a:ext cx="609600" cy="430887"/>
          </a:xfrm>
          <a:prstGeom prst="rect">
            <a:avLst/>
          </a:prstGeom>
          <a:noFill/>
          <a:ln w="9525">
            <a:noFill/>
            <a:miter lim="800000"/>
            <a:headEnd/>
            <a:tailEnd/>
          </a:ln>
        </p:spPr>
        <p:txBody>
          <a:bodyPr>
            <a:spAutoFit/>
          </a:bodyPr>
          <a:lstStyle/>
          <a:p>
            <a:pPr algn="ctr">
              <a:spcBef>
                <a:spcPct val="50000"/>
              </a:spcBef>
            </a:pPr>
            <a:r>
              <a:rPr lang="en-US" sz="2200" b="1">
                <a:latin typeface="Trebuchet MS" pitchFamily="34" charset="0"/>
              </a:rPr>
              <a:t>E</a:t>
            </a:r>
            <a:r>
              <a:rPr lang="en-US" sz="2200" b="1" baseline="-25000">
                <a:latin typeface="Trebuchet MS" pitchFamily="34" charset="0"/>
              </a:rPr>
              <a:t>1</a:t>
            </a:r>
          </a:p>
        </p:txBody>
      </p:sp>
      <p:sp>
        <p:nvSpPr>
          <p:cNvPr id="1050" name="Text Box 37"/>
          <p:cNvSpPr txBox="1">
            <a:spLocks noChangeArrowheads="1"/>
          </p:cNvSpPr>
          <p:nvPr/>
        </p:nvSpPr>
        <p:spPr bwMode="auto">
          <a:xfrm>
            <a:off x="2012951" y="4162426"/>
            <a:ext cx="609600" cy="430887"/>
          </a:xfrm>
          <a:prstGeom prst="rect">
            <a:avLst/>
          </a:prstGeom>
          <a:noFill/>
          <a:ln w="9525">
            <a:noFill/>
            <a:miter lim="800000"/>
            <a:headEnd/>
            <a:tailEnd/>
          </a:ln>
        </p:spPr>
        <p:txBody>
          <a:bodyPr>
            <a:spAutoFit/>
          </a:bodyPr>
          <a:lstStyle/>
          <a:p>
            <a:pPr algn="ctr">
              <a:spcBef>
                <a:spcPct val="50000"/>
              </a:spcBef>
            </a:pPr>
            <a:r>
              <a:rPr lang="en-US" sz="2200" b="1">
                <a:latin typeface="Trebuchet MS" pitchFamily="34" charset="0"/>
              </a:rPr>
              <a:t>E</a:t>
            </a:r>
            <a:r>
              <a:rPr lang="en-US" sz="2200" b="1" baseline="-25000">
                <a:latin typeface="Trebuchet MS" pitchFamily="34" charset="0"/>
              </a:rPr>
              <a:t>2</a:t>
            </a:r>
          </a:p>
        </p:txBody>
      </p:sp>
      <p:sp>
        <p:nvSpPr>
          <p:cNvPr id="1051" name="Text Box 38"/>
          <p:cNvSpPr txBox="1">
            <a:spLocks noChangeArrowheads="1"/>
          </p:cNvSpPr>
          <p:nvPr/>
        </p:nvSpPr>
        <p:spPr bwMode="auto">
          <a:xfrm>
            <a:off x="6400800" y="4144964"/>
            <a:ext cx="609600" cy="430887"/>
          </a:xfrm>
          <a:prstGeom prst="rect">
            <a:avLst/>
          </a:prstGeom>
          <a:noFill/>
          <a:ln w="9525">
            <a:noFill/>
            <a:miter lim="800000"/>
            <a:headEnd/>
            <a:tailEnd/>
          </a:ln>
        </p:spPr>
        <p:txBody>
          <a:bodyPr>
            <a:spAutoFit/>
          </a:bodyPr>
          <a:lstStyle/>
          <a:p>
            <a:pPr algn="ctr">
              <a:spcBef>
                <a:spcPct val="50000"/>
              </a:spcBef>
            </a:pPr>
            <a:r>
              <a:rPr lang="en-US" sz="2200" b="1">
                <a:latin typeface="Trebuchet MS" pitchFamily="34" charset="0"/>
              </a:rPr>
              <a:t>E</a:t>
            </a:r>
            <a:r>
              <a:rPr lang="en-US" sz="2200" b="1" baseline="-25000">
                <a:latin typeface="Trebuchet MS" pitchFamily="34" charset="0"/>
              </a:rPr>
              <a:t>4</a:t>
            </a:r>
          </a:p>
        </p:txBody>
      </p:sp>
      <p:sp>
        <p:nvSpPr>
          <p:cNvPr id="1052" name="Text Box 39"/>
          <p:cNvSpPr txBox="1">
            <a:spLocks noChangeArrowheads="1"/>
          </p:cNvSpPr>
          <p:nvPr/>
        </p:nvSpPr>
        <p:spPr bwMode="auto">
          <a:xfrm>
            <a:off x="7848600" y="4144964"/>
            <a:ext cx="609600" cy="430887"/>
          </a:xfrm>
          <a:prstGeom prst="rect">
            <a:avLst/>
          </a:prstGeom>
          <a:noFill/>
          <a:ln w="9525">
            <a:noFill/>
            <a:miter lim="800000"/>
            <a:headEnd/>
            <a:tailEnd/>
          </a:ln>
        </p:spPr>
        <p:txBody>
          <a:bodyPr>
            <a:spAutoFit/>
          </a:bodyPr>
          <a:lstStyle/>
          <a:p>
            <a:pPr algn="ctr">
              <a:spcBef>
                <a:spcPct val="50000"/>
              </a:spcBef>
            </a:pPr>
            <a:r>
              <a:rPr lang="en-US" sz="2200" b="1">
                <a:latin typeface="Trebuchet MS" pitchFamily="34" charset="0"/>
              </a:rPr>
              <a:t>E</a:t>
            </a:r>
            <a:r>
              <a:rPr lang="en-US" sz="2200" b="1" baseline="-25000">
                <a:latin typeface="Trebuchet MS" pitchFamily="34" charset="0"/>
              </a:rPr>
              <a:t>5</a:t>
            </a:r>
          </a:p>
        </p:txBody>
      </p:sp>
      <p:sp>
        <p:nvSpPr>
          <p:cNvPr id="1053" name="Text Box 40"/>
          <p:cNvSpPr txBox="1">
            <a:spLocks noChangeArrowheads="1"/>
          </p:cNvSpPr>
          <p:nvPr/>
        </p:nvSpPr>
        <p:spPr bwMode="auto">
          <a:xfrm>
            <a:off x="4714875" y="4191001"/>
            <a:ext cx="609600" cy="430887"/>
          </a:xfrm>
          <a:prstGeom prst="rect">
            <a:avLst/>
          </a:prstGeom>
          <a:noFill/>
          <a:ln w="9525">
            <a:noFill/>
            <a:miter lim="800000"/>
            <a:headEnd/>
            <a:tailEnd/>
          </a:ln>
        </p:spPr>
        <p:txBody>
          <a:bodyPr>
            <a:spAutoFit/>
          </a:bodyPr>
          <a:lstStyle/>
          <a:p>
            <a:pPr algn="ctr">
              <a:spcBef>
                <a:spcPct val="50000"/>
              </a:spcBef>
            </a:pPr>
            <a:r>
              <a:rPr lang="en-US" sz="2200" b="1">
                <a:latin typeface="Trebuchet MS" pitchFamily="34" charset="0"/>
              </a:rPr>
              <a:t>E</a:t>
            </a:r>
            <a:r>
              <a:rPr lang="en-US" sz="2200" b="1" baseline="-25000">
                <a:latin typeface="Trebuchet MS" pitchFamily="34" charset="0"/>
              </a:rPr>
              <a:t>3</a:t>
            </a:r>
          </a:p>
        </p:txBody>
      </p:sp>
      <p:sp>
        <p:nvSpPr>
          <p:cNvPr id="1054" name="Text Box 41"/>
          <p:cNvSpPr txBox="1">
            <a:spLocks noChangeArrowheads="1"/>
          </p:cNvSpPr>
          <p:nvPr/>
        </p:nvSpPr>
        <p:spPr bwMode="auto">
          <a:xfrm>
            <a:off x="990600" y="2819401"/>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Ag</a:t>
            </a:r>
            <a:r>
              <a:rPr lang="en-US" b="1" baseline="-25000">
                <a:latin typeface="Trebuchet MS" pitchFamily="34" charset="0"/>
              </a:rPr>
              <a:t>(s)</a:t>
            </a:r>
          </a:p>
        </p:txBody>
      </p:sp>
      <p:sp>
        <p:nvSpPr>
          <p:cNvPr id="1055" name="Text Box 42"/>
          <p:cNvSpPr txBox="1">
            <a:spLocks noChangeArrowheads="1"/>
          </p:cNvSpPr>
          <p:nvPr/>
        </p:nvSpPr>
        <p:spPr bwMode="auto">
          <a:xfrm>
            <a:off x="1066800" y="3138489"/>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AgCl</a:t>
            </a:r>
            <a:r>
              <a:rPr lang="en-US" b="1" baseline="-25000">
                <a:latin typeface="Trebuchet MS" pitchFamily="34" charset="0"/>
              </a:rPr>
              <a:t>(s)</a:t>
            </a:r>
          </a:p>
        </p:txBody>
      </p:sp>
      <p:sp>
        <p:nvSpPr>
          <p:cNvPr id="1056" name="Text Box 43"/>
          <p:cNvSpPr txBox="1">
            <a:spLocks noChangeArrowheads="1"/>
          </p:cNvSpPr>
          <p:nvPr/>
        </p:nvSpPr>
        <p:spPr bwMode="auto">
          <a:xfrm>
            <a:off x="990600" y="3429001"/>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Ag</a:t>
            </a:r>
            <a:r>
              <a:rPr lang="en-US" b="1" baseline="30000">
                <a:latin typeface="Trebuchet MS" pitchFamily="34" charset="0"/>
              </a:rPr>
              <a:t>+</a:t>
            </a:r>
          </a:p>
        </p:txBody>
      </p:sp>
      <p:sp>
        <p:nvSpPr>
          <p:cNvPr id="1057" name="Text Box 45"/>
          <p:cNvSpPr txBox="1">
            <a:spLocks noChangeArrowheads="1"/>
          </p:cNvSpPr>
          <p:nvPr/>
        </p:nvSpPr>
        <p:spPr bwMode="auto">
          <a:xfrm>
            <a:off x="990600" y="3733801"/>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K</a:t>
            </a:r>
            <a:r>
              <a:rPr lang="en-US" b="1" baseline="30000">
                <a:latin typeface="Trebuchet MS" pitchFamily="34" charset="0"/>
              </a:rPr>
              <a:t>+</a:t>
            </a:r>
          </a:p>
        </p:txBody>
      </p:sp>
      <p:sp>
        <p:nvSpPr>
          <p:cNvPr id="1058" name="Text Box 46"/>
          <p:cNvSpPr txBox="1">
            <a:spLocks noChangeArrowheads="1"/>
          </p:cNvSpPr>
          <p:nvPr/>
        </p:nvSpPr>
        <p:spPr bwMode="auto">
          <a:xfrm>
            <a:off x="1371600" y="3581401"/>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Cl</a:t>
            </a:r>
            <a:r>
              <a:rPr lang="en-US" b="1" baseline="30000">
                <a:latin typeface="Trebuchet MS" pitchFamily="34" charset="0"/>
              </a:rPr>
              <a:t>-</a:t>
            </a:r>
          </a:p>
        </p:txBody>
      </p:sp>
      <p:sp>
        <p:nvSpPr>
          <p:cNvPr id="1059" name="Text Box 47"/>
          <p:cNvSpPr txBox="1">
            <a:spLocks noChangeArrowheads="1"/>
          </p:cNvSpPr>
          <p:nvPr/>
        </p:nvSpPr>
        <p:spPr bwMode="auto">
          <a:xfrm>
            <a:off x="7772400" y="2971801"/>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Ag</a:t>
            </a:r>
            <a:r>
              <a:rPr lang="en-US" b="1" baseline="-25000">
                <a:latin typeface="Trebuchet MS" pitchFamily="34" charset="0"/>
              </a:rPr>
              <a:t>(s)</a:t>
            </a:r>
          </a:p>
        </p:txBody>
      </p:sp>
      <p:sp>
        <p:nvSpPr>
          <p:cNvPr id="1060" name="Text Box 48"/>
          <p:cNvSpPr txBox="1">
            <a:spLocks noChangeArrowheads="1"/>
          </p:cNvSpPr>
          <p:nvPr/>
        </p:nvSpPr>
        <p:spPr bwMode="auto">
          <a:xfrm>
            <a:off x="7848600" y="3290889"/>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AgCl</a:t>
            </a:r>
            <a:r>
              <a:rPr lang="en-US" b="1" baseline="-25000">
                <a:latin typeface="Trebuchet MS" pitchFamily="34" charset="0"/>
              </a:rPr>
              <a:t>(s)</a:t>
            </a:r>
          </a:p>
        </p:txBody>
      </p:sp>
      <p:sp>
        <p:nvSpPr>
          <p:cNvPr id="1061" name="Text Box 49"/>
          <p:cNvSpPr txBox="1">
            <a:spLocks noChangeArrowheads="1"/>
          </p:cNvSpPr>
          <p:nvPr/>
        </p:nvSpPr>
        <p:spPr bwMode="auto">
          <a:xfrm>
            <a:off x="6172200" y="3214688"/>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H</a:t>
            </a:r>
            <a:r>
              <a:rPr lang="en-US" b="1" baseline="30000">
                <a:latin typeface="Trebuchet MS" pitchFamily="34" charset="0"/>
              </a:rPr>
              <a:t>+</a:t>
            </a:r>
          </a:p>
        </p:txBody>
      </p:sp>
      <p:sp>
        <p:nvSpPr>
          <p:cNvPr id="1062" name="Text Box 50"/>
          <p:cNvSpPr txBox="1">
            <a:spLocks noChangeArrowheads="1"/>
          </p:cNvSpPr>
          <p:nvPr/>
        </p:nvSpPr>
        <p:spPr bwMode="auto">
          <a:xfrm>
            <a:off x="6553200" y="3062288"/>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Cl</a:t>
            </a:r>
            <a:r>
              <a:rPr lang="en-US" b="1" baseline="30000">
                <a:latin typeface="Trebuchet MS" pitchFamily="34" charset="0"/>
              </a:rPr>
              <a:t>-</a:t>
            </a:r>
          </a:p>
        </p:txBody>
      </p:sp>
      <p:sp>
        <p:nvSpPr>
          <p:cNvPr id="1063" name="Text Box 51"/>
          <p:cNvSpPr txBox="1">
            <a:spLocks noChangeArrowheads="1"/>
          </p:cNvSpPr>
          <p:nvPr/>
        </p:nvSpPr>
        <p:spPr bwMode="auto">
          <a:xfrm>
            <a:off x="6172200" y="2909888"/>
            <a:ext cx="838200" cy="369332"/>
          </a:xfrm>
          <a:prstGeom prst="rect">
            <a:avLst/>
          </a:prstGeom>
          <a:noFill/>
          <a:ln w="9525">
            <a:noFill/>
            <a:miter lim="800000"/>
            <a:headEnd/>
            <a:tailEnd/>
          </a:ln>
        </p:spPr>
        <p:txBody>
          <a:bodyPr>
            <a:spAutoFit/>
          </a:bodyPr>
          <a:lstStyle/>
          <a:p>
            <a:pPr algn="ctr">
              <a:spcBef>
                <a:spcPct val="50000"/>
              </a:spcBef>
            </a:pPr>
            <a:r>
              <a:rPr lang="en-US" b="1">
                <a:latin typeface="Trebuchet MS" pitchFamily="34" charset="0"/>
              </a:rPr>
              <a:t>Ag</a:t>
            </a:r>
            <a:r>
              <a:rPr lang="en-US" b="1" baseline="30000">
                <a:latin typeface="Trebuchet MS" pitchFamily="34" charset="0"/>
              </a:rPr>
              <a:t>+</a:t>
            </a:r>
          </a:p>
        </p:txBody>
      </p:sp>
      <p:sp>
        <p:nvSpPr>
          <p:cNvPr id="1064" name="Text Box 52"/>
          <p:cNvSpPr txBox="1">
            <a:spLocks noChangeArrowheads="1"/>
          </p:cNvSpPr>
          <p:nvPr/>
        </p:nvSpPr>
        <p:spPr bwMode="auto">
          <a:xfrm>
            <a:off x="5730875" y="3519489"/>
            <a:ext cx="1905000" cy="369332"/>
          </a:xfrm>
          <a:prstGeom prst="rect">
            <a:avLst/>
          </a:prstGeom>
          <a:noFill/>
          <a:ln w="9525">
            <a:noFill/>
            <a:miter lim="800000"/>
            <a:headEnd/>
            <a:tailEnd/>
          </a:ln>
        </p:spPr>
        <p:txBody>
          <a:bodyPr>
            <a:spAutoFit/>
          </a:bodyPr>
          <a:lstStyle/>
          <a:p>
            <a:pPr algn="ctr">
              <a:spcBef>
                <a:spcPct val="50000"/>
              </a:spcBef>
            </a:pPr>
            <a:r>
              <a:rPr lang="en-US">
                <a:latin typeface="Trebuchet MS" pitchFamily="34" charset="0"/>
              </a:rPr>
              <a:t>[H</a:t>
            </a:r>
            <a:r>
              <a:rPr lang="en-US" baseline="30000">
                <a:latin typeface="Trebuchet MS" pitchFamily="34" charset="0"/>
              </a:rPr>
              <a:t>+</a:t>
            </a:r>
            <a:r>
              <a:rPr lang="en-US">
                <a:latin typeface="Trebuchet MS" pitchFamily="34" charset="0"/>
              </a:rPr>
              <a:t>], [Cl</a:t>
            </a:r>
            <a:r>
              <a:rPr lang="en-US" baseline="30000">
                <a:latin typeface="Trebuchet MS" pitchFamily="34" charset="0"/>
              </a:rPr>
              <a:t>-</a:t>
            </a:r>
            <a:r>
              <a:rPr lang="en-US">
                <a:latin typeface="Trebuchet MS" pitchFamily="34" charset="0"/>
              </a:rPr>
              <a:t>] ~ 1 M</a:t>
            </a:r>
          </a:p>
        </p:txBody>
      </p:sp>
      <p:sp>
        <p:nvSpPr>
          <p:cNvPr id="1065" name="Text Box 53"/>
          <p:cNvSpPr txBox="1">
            <a:spLocks noChangeArrowheads="1"/>
          </p:cNvSpPr>
          <p:nvPr/>
        </p:nvSpPr>
        <p:spPr bwMode="auto">
          <a:xfrm>
            <a:off x="0" y="1263650"/>
            <a:ext cx="2438400" cy="646331"/>
          </a:xfrm>
          <a:prstGeom prst="rect">
            <a:avLst/>
          </a:prstGeom>
          <a:noFill/>
          <a:ln w="9525">
            <a:noFill/>
            <a:miter lim="800000"/>
            <a:headEnd/>
            <a:tailEnd/>
          </a:ln>
        </p:spPr>
        <p:txBody>
          <a:bodyPr>
            <a:spAutoFit/>
          </a:bodyPr>
          <a:lstStyle/>
          <a:p>
            <a:pPr algn="ctr">
              <a:spcBef>
                <a:spcPct val="50000"/>
              </a:spcBef>
            </a:pPr>
            <a:r>
              <a:rPr lang="en-US">
                <a:latin typeface="Trebuchet MS" pitchFamily="34" charset="0"/>
              </a:rPr>
              <a:t>‘Outer’ Reference Electrode</a:t>
            </a:r>
          </a:p>
        </p:txBody>
      </p:sp>
      <p:sp>
        <p:nvSpPr>
          <p:cNvPr id="1066" name="Text Box 54"/>
          <p:cNvSpPr txBox="1">
            <a:spLocks noChangeArrowheads="1"/>
          </p:cNvSpPr>
          <p:nvPr/>
        </p:nvSpPr>
        <p:spPr bwMode="auto">
          <a:xfrm>
            <a:off x="6705600" y="1219200"/>
            <a:ext cx="2286000" cy="646331"/>
          </a:xfrm>
          <a:prstGeom prst="rect">
            <a:avLst/>
          </a:prstGeom>
          <a:noFill/>
          <a:ln w="9525">
            <a:noFill/>
            <a:miter lim="800000"/>
            <a:headEnd/>
            <a:tailEnd/>
          </a:ln>
        </p:spPr>
        <p:txBody>
          <a:bodyPr>
            <a:spAutoFit/>
          </a:bodyPr>
          <a:lstStyle/>
          <a:p>
            <a:pPr algn="ctr">
              <a:spcBef>
                <a:spcPct val="50000"/>
              </a:spcBef>
            </a:pPr>
            <a:r>
              <a:rPr lang="en-US">
                <a:latin typeface="Trebuchet MS" pitchFamily="34" charset="0"/>
              </a:rPr>
              <a:t>‘Inner’ Reference Electrode</a:t>
            </a:r>
          </a:p>
        </p:txBody>
      </p:sp>
      <p:sp>
        <p:nvSpPr>
          <p:cNvPr id="1067" name="Line 55"/>
          <p:cNvSpPr>
            <a:spLocks noChangeShapeType="1"/>
          </p:cNvSpPr>
          <p:nvPr/>
        </p:nvSpPr>
        <p:spPr bwMode="auto">
          <a:xfrm rot="104981" flipH="1">
            <a:off x="1600200" y="1676400"/>
            <a:ext cx="228600" cy="838200"/>
          </a:xfrm>
          <a:prstGeom prst="line">
            <a:avLst/>
          </a:prstGeom>
          <a:noFill/>
          <a:ln w="9525">
            <a:solidFill>
              <a:schemeClr val="tx1"/>
            </a:solidFill>
            <a:round/>
            <a:headEnd/>
            <a:tailEnd type="triangle" w="lg" len="lg"/>
          </a:ln>
        </p:spPr>
        <p:txBody>
          <a:bodyPr/>
          <a:lstStyle/>
          <a:p>
            <a:endParaRPr lang="en-US"/>
          </a:p>
        </p:txBody>
      </p:sp>
      <p:sp>
        <p:nvSpPr>
          <p:cNvPr id="1068" name="Line 56"/>
          <p:cNvSpPr>
            <a:spLocks noChangeShapeType="1"/>
          </p:cNvSpPr>
          <p:nvPr/>
        </p:nvSpPr>
        <p:spPr bwMode="auto">
          <a:xfrm flipH="1">
            <a:off x="7086600" y="1600200"/>
            <a:ext cx="152400" cy="533400"/>
          </a:xfrm>
          <a:prstGeom prst="line">
            <a:avLst/>
          </a:prstGeom>
          <a:noFill/>
          <a:ln w="9525">
            <a:solidFill>
              <a:schemeClr val="tx1"/>
            </a:solidFill>
            <a:round/>
            <a:headEnd/>
            <a:tailEnd type="triangle" w="lg" len="lg"/>
          </a:ln>
        </p:spPr>
        <p:txBody>
          <a:bodyPr/>
          <a:lstStyle/>
          <a:p>
            <a:endParaRPr lang="en-US"/>
          </a:p>
        </p:txBody>
      </p:sp>
      <p:sp>
        <p:nvSpPr>
          <p:cNvPr id="1069" name="AutoShape 58"/>
          <p:cNvSpPr>
            <a:spLocks/>
          </p:cNvSpPr>
          <p:nvPr/>
        </p:nvSpPr>
        <p:spPr bwMode="auto">
          <a:xfrm rot="5400000">
            <a:off x="7172325" y="1104900"/>
            <a:ext cx="304800" cy="2819400"/>
          </a:xfrm>
          <a:prstGeom prst="leftBrace">
            <a:avLst>
              <a:gd name="adj1" fmla="val 77083"/>
              <a:gd name="adj2" fmla="val 56921"/>
            </a:avLst>
          </a:prstGeom>
          <a:noFill/>
          <a:ln w="9525">
            <a:solidFill>
              <a:schemeClr val="tx1"/>
            </a:solidFill>
            <a:round/>
            <a:headEnd/>
            <a:tailEnd/>
          </a:ln>
        </p:spPr>
        <p:txBody>
          <a:bodyPr wrap="none" anchor="ctr"/>
          <a:lstStyle/>
          <a:p>
            <a:endParaRPr lang="en-US"/>
          </a:p>
        </p:txBody>
      </p:sp>
      <p:sp>
        <p:nvSpPr>
          <p:cNvPr id="1070" name="Text Box 59"/>
          <p:cNvSpPr txBox="1">
            <a:spLocks noChangeArrowheads="1"/>
          </p:cNvSpPr>
          <p:nvPr/>
        </p:nvSpPr>
        <p:spPr bwMode="auto">
          <a:xfrm>
            <a:off x="3619500" y="5410200"/>
            <a:ext cx="1905000" cy="400110"/>
          </a:xfrm>
          <a:prstGeom prst="rect">
            <a:avLst/>
          </a:prstGeom>
          <a:noFill/>
          <a:ln w="9525">
            <a:solidFill>
              <a:schemeClr val="tx1"/>
            </a:solidFill>
            <a:miter lim="800000"/>
            <a:headEnd/>
            <a:tailEnd/>
          </a:ln>
        </p:spPr>
        <p:txBody>
          <a:bodyPr>
            <a:spAutoFit/>
          </a:bodyPr>
          <a:lstStyle/>
          <a:p>
            <a:pPr algn="ctr">
              <a:spcBef>
                <a:spcPct val="50000"/>
              </a:spcBef>
            </a:pPr>
            <a:r>
              <a:rPr lang="en-US" sz="2000" b="1">
                <a:latin typeface="Trebuchet MS" pitchFamily="34" charset="0"/>
              </a:rPr>
              <a:t>Voltmeter</a:t>
            </a:r>
          </a:p>
        </p:txBody>
      </p:sp>
      <p:cxnSp>
        <p:nvCxnSpPr>
          <p:cNvPr id="1071" name="AutoShape 60"/>
          <p:cNvCxnSpPr>
            <a:cxnSpLocks noChangeShapeType="1"/>
            <a:stCxn id="1030" idx="1"/>
            <a:endCxn id="1070" idx="1"/>
          </p:cNvCxnSpPr>
          <p:nvPr/>
        </p:nvCxnSpPr>
        <p:spPr bwMode="auto">
          <a:xfrm rot="10800000" flipH="1" flipV="1">
            <a:off x="914400" y="3428999"/>
            <a:ext cx="2705100" cy="2181255"/>
          </a:xfrm>
          <a:prstGeom prst="curvedConnector3">
            <a:avLst>
              <a:gd name="adj1" fmla="val -8451"/>
            </a:avLst>
          </a:prstGeom>
          <a:noFill/>
          <a:ln w="9525">
            <a:solidFill>
              <a:schemeClr val="tx1"/>
            </a:solidFill>
            <a:round/>
            <a:headEnd type="triangle" w="lg" len="lg"/>
            <a:tailEnd type="triangle" w="lg" len="lg"/>
          </a:ln>
        </p:spPr>
      </p:cxnSp>
      <p:cxnSp>
        <p:nvCxnSpPr>
          <p:cNvPr id="1072" name="AutoShape 61"/>
          <p:cNvCxnSpPr>
            <a:cxnSpLocks noChangeShapeType="1"/>
            <a:stCxn id="1070" idx="3"/>
            <a:endCxn id="1047" idx="3"/>
          </p:cNvCxnSpPr>
          <p:nvPr/>
        </p:nvCxnSpPr>
        <p:spPr bwMode="auto">
          <a:xfrm flipV="1">
            <a:off x="5524500" y="3429000"/>
            <a:ext cx="3238500" cy="2181255"/>
          </a:xfrm>
          <a:prstGeom prst="curvedConnector3">
            <a:avLst>
              <a:gd name="adj1" fmla="val 107059"/>
            </a:avLst>
          </a:prstGeom>
          <a:noFill/>
          <a:ln w="9525">
            <a:solidFill>
              <a:schemeClr val="tx1"/>
            </a:solidFill>
            <a:round/>
            <a:headEnd type="triangle" w="lg" len="lg"/>
            <a:tailEnd type="triangle" w="lg" len="lg"/>
          </a:ln>
        </p:spPr>
      </p:cxnSp>
      <p:sp>
        <p:nvSpPr>
          <p:cNvPr id="1073" name="Text Box 62"/>
          <p:cNvSpPr txBox="1">
            <a:spLocks noChangeArrowheads="1"/>
          </p:cNvSpPr>
          <p:nvPr/>
        </p:nvSpPr>
        <p:spPr bwMode="auto">
          <a:xfrm>
            <a:off x="3810000" y="5867400"/>
            <a:ext cx="1524000" cy="430887"/>
          </a:xfrm>
          <a:prstGeom prst="rect">
            <a:avLst/>
          </a:prstGeom>
          <a:noFill/>
          <a:ln w="9525">
            <a:noFill/>
            <a:miter lim="800000"/>
            <a:headEnd/>
            <a:tailEnd/>
          </a:ln>
        </p:spPr>
        <p:txBody>
          <a:bodyPr>
            <a:spAutoFit/>
          </a:bodyPr>
          <a:lstStyle/>
          <a:p>
            <a:pPr algn="ctr">
              <a:spcBef>
                <a:spcPct val="50000"/>
              </a:spcBef>
            </a:pPr>
            <a:r>
              <a:rPr lang="en-US" sz="2200" b="1">
                <a:latin typeface="Trebuchet MS" pitchFamily="34" charset="0"/>
              </a:rPr>
              <a:t>(+) or (-)</a:t>
            </a:r>
            <a:endParaRPr lang="en-US" sz="2200" b="1" baseline="-25000">
              <a:latin typeface="Trebuchet MS" pitchFamily="34" charset="0"/>
            </a:endParaRPr>
          </a:p>
        </p:txBody>
      </p:sp>
      <p:graphicFrame>
        <p:nvGraphicFramePr>
          <p:cNvPr id="1026" name="Object 2"/>
          <p:cNvGraphicFramePr>
            <a:graphicFrameLocks noChangeAspect="1"/>
          </p:cNvGraphicFramePr>
          <p:nvPr/>
        </p:nvGraphicFramePr>
        <p:xfrm>
          <a:off x="79375" y="5683251"/>
          <a:ext cx="3352800" cy="444500"/>
        </p:xfrm>
        <a:graphic>
          <a:graphicData uri="http://schemas.openxmlformats.org/presentationml/2006/ole">
            <mc:AlternateContent xmlns:mc="http://schemas.openxmlformats.org/markup-compatibility/2006">
              <mc:Choice xmlns:v="urn:schemas-microsoft-com:vml" Requires="v">
                <p:oleObj spid="_x0000_s1104" name="Equation" r:id="rId4" imgW="1916868" imgH="253890" progId="Equation.3">
                  <p:embed/>
                </p:oleObj>
              </mc:Choice>
              <mc:Fallback>
                <p:oleObj name="Equation" r:id="rId4" imgW="1916868" imgH="253890" progId="Equation.3">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5683251"/>
                        <a:ext cx="335280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4" name="Line 65"/>
          <p:cNvSpPr>
            <a:spLocks noChangeShapeType="1"/>
          </p:cNvSpPr>
          <p:nvPr/>
        </p:nvSpPr>
        <p:spPr bwMode="auto">
          <a:xfrm flipV="1">
            <a:off x="609600" y="4191000"/>
            <a:ext cx="533400" cy="1371600"/>
          </a:xfrm>
          <a:prstGeom prst="line">
            <a:avLst/>
          </a:prstGeom>
          <a:noFill/>
          <a:ln w="9525">
            <a:solidFill>
              <a:schemeClr val="tx1"/>
            </a:solidFill>
            <a:prstDash val="dash"/>
            <a:round/>
            <a:headEnd/>
            <a:tailEnd type="triangle" w="lg" len="lg"/>
          </a:ln>
        </p:spPr>
        <p:txBody>
          <a:bodyPr/>
          <a:lstStyle/>
          <a:p>
            <a:endParaRPr lang="en-US"/>
          </a:p>
        </p:txBody>
      </p:sp>
      <p:graphicFrame>
        <p:nvGraphicFramePr>
          <p:cNvPr id="1027" name="Object 3"/>
          <p:cNvGraphicFramePr>
            <a:graphicFrameLocks noChangeAspect="1"/>
          </p:cNvGraphicFramePr>
          <p:nvPr/>
        </p:nvGraphicFramePr>
        <p:xfrm>
          <a:off x="5683251" y="5683251"/>
          <a:ext cx="3352800" cy="444500"/>
        </p:xfrm>
        <a:graphic>
          <a:graphicData uri="http://schemas.openxmlformats.org/presentationml/2006/ole">
            <mc:AlternateContent xmlns:mc="http://schemas.openxmlformats.org/markup-compatibility/2006">
              <mc:Choice xmlns:v="urn:schemas-microsoft-com:vml" Requires="v">
                <p:oleObj spid="_x0000_s1105" name="Equation" r:id="rId6" imgW="1916868" imgH="253890" progId="Equation.3">
                  <p:embed/>
                </p:oleObj>
              </mc:Choice>
              <mc:Fallback>
                <p:oleObj name="Equation" r:id="rId6" imgW="1916868" imgH="253890" progId="Equation.3">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251" y="5683251"/>
                        <a:ext cx="335280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 name="TextBox 60"/>
          <p:cNvSpPr txBox="1">
            <a:spLocks noChangeArrowheads="1"/>
          </p:cNvSpPr>
          <p:nvPr/>
        </p:nvSpPr>
        <p:spPr bwMode="auto">
          <a:xfrm>
            <a:off x="0" y="6581776"/>
            <a:ext cx="3124200" cy="276999"/>
          </a:xfrm>
          <a:prstGeom prst="rect">
            <a:avLst/>
          </a:prstGeom>
          <a:noFill/>
          <a:ln w="9525">
            <a:noFill/>
            <a:miter lim="800000"/>
            <a:headEnd/>
            <a:tailEnd/>
          </a:ln>
        </p:spPr>
        <p:txBody>
          <a:bodyPr>
            <a:spAutoFit/>
          </a:bodyPr>
          <a:lstStyle/>
          <a:p>
            <a:r>
              <a:rPr lang="en-US" sz="1200"/>
              <a:t>Stoll, SOC, 2005</a:t>
            </a:r>
          </a:p>
        </p:txBody>
      </p:sp>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3836880" y="2405160"/>
              <a:ext cx="2718720" cy="2269080"/>
            </p14:xfrm>
          </p:contentPart>
        </mc:Choice>
        <mc:Fallback xmlns="">
          <p:pic>
            <p:nvPicPr>
              <p:cNvPr id="4" name="Ink 3"/>
              <p:cNvPicPr/>
              <p:nvPr/>
            </p:nvPicPr>
            <p:blipFill>
              <a:blip r:embed="rId8"/>
              <a:stretch>
                <a:fillRect/>
              </a:stretch>
            </p:blipFill>
            <p:spPr>
              <a:xfrm>
                <a:off x="3831840" y="2399760"/>
                <a:ext cx="2729520" cy="2279520"/>
              </a:xfrm>
              <a:prstGeom prst="rect">
                <a:avLst/>
              </a:prstGeom>
            </p:spPr>
          </p:pic>
        </mc:Fallback>
      </mc:AlternateContent>
    </p:spTree>
    <p:extLst>
      <p:ext uri="{BB962C8B-B14F-4D97-AF65-F5344CB8AC3E}">
        <p14:creationId xmlns:p14="http://schemas.microsoft.com/office/powerpoint/2010/main" val="99682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0" y="1"/>
            <a:ext cx="7772400" cy="784225"/>
          </a:xfrm>
        </p:spPr>
        <p:txBody>
          <a:bodyPr/>
          <a:lstStyle/>
          <a:p>
            <a:r>
              <a:rPr lang="en-US" sz="3600" smtClean="0"/>
              <a:t>Wiring of “Simple” 741 Op-Amp</a:t>
            </a:r>
          </a:p>
        </p:txBody>
      </p:sp>
      <p:sp>
        <p:nvSpPr>
          <p:cNvPr id="21507" name="Text Box 3"/>
          <p:cNvSpPr txBox="1">
            <a:spLocks noChangeArrowheads="1"/>
          </p:cNvSpPr>
          <p:nvPr/>
        </p:nvSpPr>
        <p:spPr bwMode="auto">
          <a:xfrm>
            <a:off x="0" y="6553200"/>
            <a:ext cx="6172200" cy="307777"/>
          </a:xfrm>
          <a:prstGeom prst="rect">
            <a:avLst/>
          </a:prstGeom>
          <a:noFill/>
          <a:ln w="9525">
            <a:noFill/>
            <a:miter lim="800000"/>
            <a:headEnd/>
            <a:tailEnd/>
          </a:ln>
        </p:spPr>
        <p:txBody>
          <a:bodyPr>
            <a:spAutoFit/>
          </a:bodyPr>
          <a:lstStyle/>
          <a:p>
            <a:pPr>
              <a:spcBef>
                <a:spcPct val="50000"/>
              </a:spcBef>
            </a:pPr>
            <a:r>
              <a:rPr lang="en-US" sz="1400"/>
              <a:t>Horowitz and Hill, Figure 3-3</a:t>
            </a:r>
          </a:p>
        </p:txBody>
      </p:sp>
      <p:pic>
        <p:nvPicPr>
          <p:cNvPr id="21508" name="Picture 4" descr="09-19-04 2"/>
          <p:cNvPicPr>
            <a:picLocks noChangeAspect="1" noChangeArrowheads="1"/>
          </p:cNvPicPr>
          <p:nvPr/>
        </p:nvPicPr>
        <p:blipFill>
          <a:blip r:embed="rId3" cstate="print"/>
          <a:srcRect/>
          <a:stretch>
            <a:fillRect/>
          </a:stretch>
        </p:blipFill>
        <p:spPr bwMode="auto">
          <a:xfrm>
            <a:off x="1600200" y="1295401"/>
            <a:ext cx="6324600" cy="4468813"/>
          </a:xfrm>
          <a:prstGeom prst="rect">
            <a:avLst/>
          </a:prstGeom>
          <a:noFill/>
          <a:ln w="9525">
            <a:noFill/>
            <a:miter lim="800000"/>
            <a:headEnd/>
            <a:tailEnd/>
          </a:ln>
        </p:spPr>
      </p:pic>
      <p:sp>
        <p:nvSpPr>
          <p:cNvPr id="21509" name="Text Box 5"/>
          <p:cNvSpPr txBox="1">
            <a:spLocks noChangeArrowheads="1"/>
          </p:cNvSpPr>
          <p:nvPr/>
        </p:nvSpPr>
        <p:spPr bwMode="auto">
          <a:xfrm>
            <a:off x="1" y="2514600"/>
            <a:ext cx="2545249" cy="369332"/>
          </a:xfrm>
          <a:prstGeom prst="rect">
            <a:avLst/>
          </a:prstGeom>
          <a:noFill/>
          <a:ln w="9525">
            <a:noFill/>
            <a:miter lim="800000"/>
            <a:headEnd/>
            <a:tailEnd/>
          </a:ln>
        </p:spPr>
        <p:txBody>
          <a:bodyPr wrap="none">
            <a:spAutoFit/>
          </a:bodyPr>
          <a:lstStyle/>
          <a:p>
            <a:r>
              <a:rPr lang="en-US"/>
              <a:t>Negative signal  input (v</a:t>
            </a:r>
            <a:r>
              <a:rPr lang="en-US" baseline="-25000"/>
              <a:t>-</a:t>
            </a:r>
            <a:r>
              <a:rPr lang="en-US"/>
              <a:t>)</a:t>
            </a:r>
          </a:p>
        </p:txBody>
      </p:sp>
      <p:sp>
        <p:nvSpPr>
          <p:cNvPr id="21510" name="Line 6"/>
          <p:cNvSpPr>
            <a:spLocks noChangeShapeType="1"/>
          </p:cNvSpPr>
          <p:nvPr/>
        </p:nvSpPr>
        <p:spPr bwMode="auto">
          <a:xfrm>
            <a:off x="990600" y="2895600"/>
            <a:ext cx="838200" cy="304800"/>
          </a:xfrm>
          <a:prstGeom prst="line">
            <a:avLst/>
          </a:prstGeom>
          <a:noFill/>
          <a:ln w="9525">
            <a:solidFill>
              <a:srgbClr val="FF3300"/>
            </a:solidFill>
            <a:round/>
            <a:headEnd/>
            <a:tailEnd type="triangle" w="med" len="med"/>
          </a:ln>
        </p:spPr>
        <p:txBody>
          <a:bodyPr/>
          <a:lstStyle/>
          <a:p>
            <a:endParaRPr lang="en-US"/>
          </a:p>
        </p:txBody>
      </p:sp>
      <p:sp>
        <p:nvSpPr>
          <p:cNvPr id="21511" name="Text Box 7"/>
          <p:cNvSpPr txBox="1">
            <a:spLocks noChangeArrowheads="1"/>
          </p:cNvSpPr>
          <p:nvPr/>
        </p:nvSpPr>
        <p:spPr bwMode="auto">
          <a:xfrm>
            <a:off x="3717925" y="727075"/>
            <a:ext cx="2476512" cy="369332"/>
          </a:xfrm>
          <a:prstGeom prst="rect">
            <a:avLst/>
          </a:prstGeom>
          <a:noFill/>
          <a:ln w="9525">
            <a:noFill/>
            <a:miter lim="800000"/>
            <a:headEnd/>
            <a:tailEnd/>
          </a:ln>
        </p:spPr>
        <p:txBody>
          <a:bodyPr wrap="none">
            <a:spAutoFit/>
          </a:bodyPr>
          <a:lstStyle/>
          <a:p>
            <a:r>
              <a:rPr lang="en-US"/>
              <a:t>Positive signal  input (v</a:t>
            </a:r>
            <a:r>
              <a:rPr lang="en-US" baseline="-25000"/>
              <a:t>+</a:t>
            </a:r>
            <a:r>
              <a:rPr lang="en-US"/>
              <a:t>)</a:t>
            </a:r>
          </a:p>
        </p:txBody>
      </p:sp>
      <p:sp>
        <p:nvSpPr>
          <p:cNvPr id="21512" name="Line 8"/>
          <p:cNvSpPr>
            <a:spLocks noChangeShapeType="1"/>
          </p:cNvSpPr>
          <p:nvPr/>
        </p:nvSpPr>
        <p:spPr bwMode="auto">
          <a:xfrm flipH="1">
            <a:off x="3962400" y="1066800"/>
            <a:ext cx="304800" cy="2133600"/>
          </a:xfrm>
          <a:prstGeom prst="line">
            <a:avLst/>
          </a:prstGeom>
          <a:noFill/>
          <a:ln w="9525">
            <a:solidFill>
              <a:srgbClr val="FF3300"/>
            </a:solidFill>
            <a:round/>
            <a:headEnd/>
            <a:tailEnd type="triangle" w="med" len="med"/>
          </a:ln>
        </p:spPr>
        <p:txBody>
          <a:bodyPr/>
          <a:lstStyle/>
          <a:p>
            <a:endParaRPr lang="en-US"/>
          </a:p>
        </p:txBody>
      </p:sp>
      <p:sp>
        <p:nvSpPr>
          <p:cNvPr id="21513" name="Text Box 9"/>
          <p:cNvSpPr txBox="1">
            <a:spLocks noChangeArrowheads="1"/>
          </p:cNvSpPr>
          <p:nvPr/>
        </p:nvSpPr>
        <p:spPr bwMode="auto">
          <a:xfrm>
            <a:off x="7919708" y="3394076"/>
            <a:ext cx="856325" cy="646331"/>
          </a:xfrm>
          <a:prstGeom prst="rect">
            <a:avLst/>
          </a:prstGeom>
          <a:noFill/>
          <a:ln w="9525">
            <a:noFill/>
            <a:miter lim="800000"/>
            <a:headEnd/>
            <a:tailEnd/>
          </a:ln>
        </p:spPr>
        <p:txBody>
          <a:bodyPr wrap="none">
            <a:spAutoFit/>
          </a:bodyPr>
          <a:lstStyle/>
          <a:p>
            <a:pPr algn="ctr"/>
            <a:r>
              <a:rPr lang="en-US"/>
              <a:t>Output</a:t>
            </a:r>
            <a:br>
              <a:rPr lang="en-US"/>
            </a:br>
            <a:r>
              <a:rPr lang="en-US"/>
              <a:t>v</a:t>
            </a:r>
            <a:r>
              <a:rPr lang="en-US" baseline="-25000"/>
              <a:t>out</a:t>
            </a:r>
          </a:p>
        </p:txBody>
      </p:sp>
      <p:sp>
        <p:nvSpPr>
          <p:cNvPr id="21514" name="Line 10"/>
          <p:cNvSpPr>
            <a:spLocks noChangeShapeType="1"/>
          </p:cNvSpPr>
          <p:nvPr/>
        </p:nvSpPr>
        <p:spPr bwMode="auto">
          <a:xfrm flipH="1" flipV="1">
            <a:off x="7772400" y="3200400"/>
            <a:ext cx="228600" cy="304800"/>
          </a:xfrm>
          <a:prstGeom prst="line">
            <a:avLst/>
          </a:prstGeom>
          <a:noFill/>
          <a:ln w="9525">
            <a:solidFill>
              <a:srgbClr val="FF3300"/>
            </a:solidFill>
            <a:round/>
            <a:headEnd/>
            <a:tailEnd type="triangle" w="med" len="med"/>
          </a:ln>
        </p:spPr>
        <p:txBody>
          <a:bodyPr/>
          <a:lstStyle/>
          <a:p>
            <a:endParaRPr lang="en-US"/>
          </a:p>
        </p:txBody>
      </p:sp>
      <p:sp>
        <p:nvSpPr>
          <p:cNvPr id="21515" name="Text Box 11"/>
          <p:cNvSpPr txBox="1">
            <a:spLocks noChangeArrowheads="1"/>
          </p:cNvSpPr>
          <p:nvPr/>
        </p:nvSpPr>
        <p:spPr bwMode="auto">
          <a:xfrm>
            <a:off x="304801" y="609600"/>
            <a:ext cx="1595052" cy="369332"/>
          </a:xfrm>
          <a:prstGeom prst="rect">
            <a:avLst/>
          </a:prstGeom>
          <a:noFill/>
          <a:ln w="9525">
            <a:noFill/>
            <a:miter lim="800000"/>
            <a:headEnd/>
            <a:tailEnd/>
          </a:ln>
        </p:spPr>
        <p:txBody>
          <a:bodyPr wrap="none">
            <a:spAutoFit/>
          </a:bodyPr>
          <a:lstStyle/>
          <a:p>
            <a:r>
              <a:rPr lang="en-US"/>
              <a:t>+15 volt power</a:t>
            </a:r>
          </a:p>
        </p:txBody>
      </p:sp>
      <p:sp>
        <p:nvSpPr>
          <p:cNvPr id="21516" name="Line 12"/>
          <p:cNvSpPr>
            <a:spLocks noChangeShapeType="1"/>
          </p:cNvSpPr>
          <p:nvPr/>
        </p:nvSpPr>
        <p:spPr bwMode="auto">
          <a:xfrm>
            <a:off x="1066800" y="1219200"/>
            <a:ext cx="762000" cy="228600"/>
          </a:xfrm>
          <a:prstGeom prst="line">
            <a:avLst/>
          </a:prstGeom>
          <a:noFill/>
          <a:ln w="9525">
            <a:solidFill>
              <a:srgbClr val="FF3300"/>
            </a:solidFill>
            <a:round/>
            <a:headEnd/>
            <a:tailEnd type="triangle" w="med" len="med"/>
          </a:ln>
        </p:spPr>
        <p:txBody>
          <a:bodyPr/>
          <a:lstStyle/>
          <a:p>
            <a:endParaRPr lang="en-US"/>
          </a:p>
        </p:txBody>
      </p:sp>
      <p:sp>
        <p:nvSpPr>
          <p:cNvPr id="21517" name="Text Box 13"/>
          <p:cNvSpPr txBox="1">
            <a:spLocks noChangeArrowheads="1"/>
          </p:cNvSpPr>
          <p:nvPr/>
        </p:nvSpPr>
        <p:spPr bwMode="auto">
          <a:xfrm>
            <a:off x="0" y="5943600"/>
            <a:ext cx="1550168" cy="369332"/>
          </a:xfrm>
          <a:prstGeom prst="rect">
            <a:avLst/>
          </a:prstGeom>
          <a:noFill/>
          <a:ln w="9525">
            <a:noFill/>
            <a:miter lim="800000"/>
            <a:headEnd/>
            <a:tailEnd/>
          </a:ln>
        </p:spPr>
        <p:txBody>
          <a:bodyPr wrap="none">
            <a:spAutoFit/>
          </a:bodyPr>
          <a:lstStyle/>
          <a:p>
            <a:r>
              <a:rPr lang="en-US"/>
              <a:t>-15 volt power</a:t>
            </a:r>
          </a:p>
        </p:txBody>
      </p:sp>
      <p:sp>
        <p:nvSpPr>
          <p:cNvPr id="21518" name="Line 14"/>
          <p:cNvSpPr>
            <a:spLocks noChangeShapeType="1"/>
          </p:cNvSpPr>
          <p:nvPr/>
        </p:nvSpPr>
        <p:spPr bwMode="auto">
          <a:xfrm flipV="1">
            <a:off x="1066800" y="5715000"/>
            <a:ext cx="685800" cy="304800"/>
          </a:xfrm>
          <a:prstGeom prst="line">
            <a:avLst/>
          </a:prstGeom>
          <a:noFill/>
          <a:ln w="9525">
            <a:solidFill>
              <a:srgbClr val="FF3300"/>
            </a:solidFill>
            <a:round/>
            <a:headEnd/>
            <a:tailEnd type="triangle" w="med" len="med"/>
          </a:ln>
        </p:spPr>
        <p:txBody>
          <a:bodyPr/>
          <a:lstStyle/>
          <a:p>
            <a:endParaRPr lang="en-US"/>
          </a:p>
        </p:txBody>
      </p:sp>
    </p:spTree>
    <p:extLst>
      <p:ext uri="{BB962C8B-B14F-4D97-AF65-F5344CB8AC3E}">
        <p14:creationId xmlns:p14="http://schemas.microsoft.com/office/powerpoint/2010/main" val="161614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8534400" cy="3693319"/>
          </a:xfrm>
          <a:prstGeom prst="rect">
            <a:avLst/>
          </a:prstGeom>
        </p:spPr>
        <p:txBody>
          <a:bodyPr wrap="square">
            <a:spAutoFit/>
          </a:bodyPr>
          <a:lstStyle/>
          <a:p>
            <a:pPr lvl="0"/>
            <a:r>
              <a:rPr lang="en-US" dirty="0"/>
              <a:t>What are three performance characteristics of operational amplifiers that make them particularly useful in analytical instrumentation</a:t>
            </a:r>
            <a:r>
              <a:rPr lang="en-US" dirty="0" smtClean="0"/>
              <a:t>?</a:t>
            </a:r>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r>
              <a:rPr lang="en-US" dirty="0"/>
              <a:t>What does the word ‘operational’ in ‘operational amplifier’ imply about the ways op-amps can be used?</a:t>
            </a:r>
          </a:p>
          <a:p>
            <a:r>
              <a:rPr lang="en-US" dirty="0"/>
              <a:t> </a:t>
            </a:r>
          </a:p>
        </p:txBody>
      </p:sp>
    </p:spTree>
    <p:extLst>
      <p:ext uri="{BB962C8B-B14F-4D97-AF65-F5344CB8AC3E}">
        <p14:creationId xmlns:p14="http://schemas.microsoft.com/office/powerpoint/2010/main" val="2815684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534400" cy="3416320"/>
          </a:xfrm>
          <a:prstGeom prst="rect">
            <a:avLst/>
          </a:prstGeom>
        </p:spPr>
        <p:txBody>
          <a:bodyPr wrap="square">
            <a:spAutoFit/>
          </a:bodyPr>
          <a:lstStyle/>
          <a:p>
            <a:pPr lvl="0"/>
            <a:r>
              <a:rPr lang="en-US" dirty="0" smtClean="0"/>
              <a:t>What </a:t>
            </a:r>
            <a:r>
              <a:rPr lang="en-US" dirty="0"/>
              <a:t>is the most important performance characteristic of a ‘voltage follower’ circuit? In what type of instrument might such a circuit be useful?</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0"/>
            <a:r>
              <a:rPr lang="en-US" dirty="0"/>
              <a:t>What is the most important performance characteristic of a ‘current follower’ circuit? In what type of instrument might such a circuit be useful?</a:t>
            </a:r>
          </a:p>
        </p:txBody>
      </p:sp>
    </p:spTree>
    <p:extLst>
      <p:ext uri="{BB962C8B-B14F-4D97-AF65-F5344CB8AC3E}">
        <p14:creationId xmlns:p14="http://schemas.microsoft.com/office/powerpoint/2010/main" val="629256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3-8"/>
          <p:cNvPicPr>
            <a:picLocks noChangeAspect="1" noChangeArrowheads="1"/>
          </p:cNvPicPr>
          <p:nvPr/>
        </p:nvPicPr>
        <p:blipFill>
          <a:blip r:embed="rId3" cstate="print"/>
          <a:srcRect/>
          <a:stretch>
            <a:fillRect/>
          </a:stretch>
        </p:blipFill>
        <p:spPr bwMode="auto">
          <a:xfrm>
            <a:off x="1752600" y="1430338"/>
            <a:ext cx="5562600" cy="4132262"/>
          </a:xfrm>
          <a:prstGeom prst="rect">
            <a:avLst/>
          </a:prstGeom>
          <a:noFill/>
          <a:ln w="9525">
            <a:noFill/>
            <a:miter lim="800000"/>
            <a:headEnd/>
            <a:tailEnd/>
          </a:ln>
        </p:spPr>
      </p:pic>
      <p:sp>
        <p:nvSpPr>
          <p:cNvPr id="13315" name="TextBox 2"/>
          <p:cNvSpPr txBox="1">
            <a:spLocks noChangeArrowheads="1"/>
          </p:cNvSpPr>
          <p:nvPr/>
        </p:nvSpPr>
        <p:spPr bwMode="auto">
          <a:xfrm>
            <a:off x="0" y="6550026"/>
            <a:ext cx="2971800" cy="307777"/>
          </a:xfrm>
          <a:prstGeom prst="rect">
            <a:avLst/>
          </a:prstGeom>
          <a:noFill/>
          <a:ln w="9525">
            <a:noFill/>
            <a:miter lim="800000"/>
            <a:headEnd/>
            <a:tailEnd/>
          </a:ln>
        </p:spPr>
        <p:txBody>
          <a:bodyPr>
            <a:spAutoFit/>
          </a:bodyPr>
          <a:lstStyle/>
          <a:p>
            <a:r>
              <a:rPr lang="en-US" sz="1400">
                <a:latin typeface="Calibri" pitchFamily="34" charset="0"/>
              </a:rPr>
              <a:t>Skoog, Holler, Crouch, 7</a:t>
            </a:r>
            <a:r>
              <a:rPr lang="en-US" sz="1400" baseline="30000">
                <a:latin typeface="Calibri" pitchFamily="34" charset="0"/>
              </a:rPr>
              <a:t>th</a:t>
            </a:r>
            <a:r>
              <a:rPr lang="en-US" sz="1400">
                <a:latin typeface="Calibri" pitchFamily="34" charset="0"/>
              </a:rPr>
              <a:t> Ed., Fig. 3-10</a:t>
            </a:r>
          </a:p>
        </p:txBody>
      </p:sp>
    </p:spTree>
    <p:extLst>
      <p:ext uri="{BB962C8B-B14F-4D97-AF65-F5344CB8AC3E}">
        <p14:creationId xmlns:p14="http://schemas.microsoft.com/office/powerpoint/2010/main" val="2727472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0055_0001.jpg"/>
          <p:cNvPicPr>
            <a:picLocks noChangeAspect="1"/>
          </p:cNvPicPr>
          <p:nvPr/>
        </p:nvPicPr>
        <p:blipFill>
          <a:blip r:embed="rId3" cstate="print"/>
          <a:srcRect l="52861" t="48889" r="8514" b="5556"/>
          <a:stretch>
            <a:fillRect/>
          </a:stretch>
        </p:blipFill>
        <p:spPr bwMode="auto">
          <a:xfrm>
            <a:off x="146050" y="609600"/>
            <a:ext cx="3663951" cy="5562600"/>
          </a:xfrm>
          <a:prstGeom prst="rect">
            <a:avLst/>
          </a:prstGeom>
          <a:noFill/>
          <a:ln w="9525">
            <a:noFill/>
            <a:miter lim="800000"/>
            <a:headEnd/>
            <a:tailEnd/>
          </a:ln>
        </p:spPr>
      </p:pic>
      <p:sp>
        <p:nvSpPr>
          <p:cNvPr id="11267" name="Text Box 4"/>
          <p:cNvSpPr txBox="1">
            <a:spLocks noChangeArrowheads="1"/>
          </p:cNvSpPr>
          <p:nvPr/>
        </p:nvSpPr>
        <p:spPr bwMode="auto">
          <a:xfrm>
            <a:off x="3810000" y="3200401"/>
            <a:ext cx="5181600" cy="369332"/>
          </a:xfrm>
          <a:prstGeom prst="rect">
            <a:avLst/>
          </a:prstGeom>
          <a:noFill/>
          <a:ln w="9525">
            <a:noFill/>
            <a:miter lim="800000"/>
            <a:headEnd/>
            <a:tailEnd/>
          </a:ln>
        </p:spPr>
        <p:txBody>
          <a:bodyPr>
            <a:spAutoFit/>
          </a:bodyPr>
          <a:lstStyle/>
          <a:p>
            <a:pPr>
              <a:spcBef>
                <a:spcPct val="50000"/>
              </a:spcBef>
            </a:pPr>
            <a:r>
              <a:rPr lang="en-US"/>
              <a:t>Ordinarily, </a:t>
            </a:r>
            <a:r>
              <a:rPr lang="en-US">
                <a:latin typeface="Symbol" pitchFamily="18" charset="2"/>
              </a:rPr>
              <a:t>a</a:t>
            </a:r>
            <a:r>
              <a:rPr lang="en-US"/>
              <a:t> = 0.95 to 0.995 and </a:t>
            </a:r>
            <a:r>
              <a:rPr lang="en-US">
                <a:solidFill>
                  <a:srgbClr val="FF0000"/>
                </a:solidFill>
                <a:latin typeface="Symbol" pitchFamily="18" charset="2"/>
              </a:rPr>
              <a:t>b</a:t>
            </a:r>
            <a:r>
              <a:rPr lang="en-US">
                <a:solidFill>
                  <a:srgbClr val="FF0000"/>
                </a:solidFill>
              </a:rPr>
              <a:t> = 20 to 200</a:t>
            </a:r>
            <a:r>
              <a:rPr lang="en-US"/>
              <a:t>.</a:t>
            </a:r>
          </a:p>
        </p:txBody>
      </p:sp>
      <p:sp>
        <p:nvSpPr>
          <p:cNvPr id="4" name="Text Box 6"/>
          <p:cNvSpPr txBox="1">
            <a:spLocks noChangeArrowheads="1"/>
          </p:cNvSpPr>
          <p:nvPr/>
        </p:nvSpPr>
        <p:spPr bwMode="auto">
          <a:xfrm>
            <a:off x="3709989" y="4953001"/>
            <a:ext cx="5434012" cy="923925"/>
          </a:xfrm>
          <a:prstGeom prst="rect">
            <a:avLst/>
          </a:prstGeom>
          <a:noFill/>
          <a:ln w="9525">
            <a:noFill/>
            <a:miter lim="800000"/>
            <a:headEnd/>
            <a:tailEnd/>
          </a:ln>
        </p:spPr>
        <p:txBody>
          <a:bodyPr>
            <a:spAutoFit/>
          </a:bodyPr>
          <a:lstStyle/>
          <a:p>
            <a:r>
              <a:rPr lang="en-US"/>
              <a:t>Fundamentally transistors are </a:t>
            </a:r>
            <a:r>
              <a:rPr lang="en-US">
                <a:solidFill>
                  <a:srgbClr val="FF0000"/>
                </a:solidFill>
              </a:rPr>
              <a:t>current amplifiers</a:t>
            </a:r>
            <a:r>
              <a:rPr lang="en-US"/>
              <a:t>  thus small changes in I</a:t>
            </a:r>
            <a:r>
              <a:rPr lang="en-US" baseline="-25000"/>
              <a:t>B </a:t>
            </a:r>
            <a:r>
              <a:rPr lang="en-US"/>
              <a:t>give big changes in I</a:t>
            </a:r>
            <a:r>
              <a:rPr lang="en-US" baseline="-25000"/>
              <a:t>C</a:t>
            </a:r>
          </a:p>
          <a:p>
            <a:endParaRPr lang="en-US"/>
          </a:p>
        </p:txBody>
      </p:sp>
      <p:sp>
        <p:nvSpPr>
          <p:cNvPr id="11269" name="TextBox 2"/>
          <p:cNvSpPr txBox="1">
            <a:spLocks noChangeArrowheads="1"/>
          </p:cNvSpPr>
          <p:nvPr/>
        </p:nvSpPr>
        <p:spPr bwMode="auto">
          <a:xfrm>
            <a:off x="0" y="6550026"/>
            <a:ext cx="2971800" cy="307777"/>
          </a:xfrm>
          <a:prstGeom prst="rect">
            <a:avLst/>
          </a:prstGeom>
          <a:noFill/>
          <a:ln w="9525">
            <a:noFill/>
            <a:miter lim="800000"/>
            <a:headEnd/>
            <a:tailEnd/>
          </a:ln>
        </p:spPr>
        <p:txBody>
          <a:bodyPr>
            <a:spAutoFit/>
          </a:bodyPr>
          <a:lstStyle/>
          <a:p>
            <a:r>
              <a:rPr lang="en-US" sz="1400">
                <a:latin typeface="Calibri" pitchFamily="34" charset="0"/>
              </a:rPr>
              <a:t>Skoog, Holler, Crouch, 7</a:t>
            </a:r>
            <a:r>
              <a:rPr lang="en-US" sz="1400" baseline="30000">
                <a:latin typeface="Calibri" pitchFamily="34" charset="0"/>
              </a:rPr>
              <a:t>th</a:t>
            </a:r>
            <a:r>
              <a:rPr lang="en-US" sz="1400">
                <a:latin typeface="Calibri" pitchFamily="34" charset="0"/>
              </a:rPr>
              <a:t> Ed., Fig. 2-18</a:t>
            </a:r>
          </a:p>
        </p:txBody>
      </p:sp>
      <p:sp>
        <p:nvSpPr>
          <p:cNvPr id="6" name="Rectangle 2"/>
          <p:cNvSpPr txBox="1">
            <a:spLocks noChangeArrowheads="1"/>
          </p:cNvSpPr>
          <p:nvPr/>
        </p:nvSpPr>
        <p:spPr>
          <a:xfrm>
            <a:off x="685800" y="130176"/>
            <a:ext cx="7772400" cy="784225"/>
          </a:xfrm>
          <a:prstGeom prst="rect">
            <a:avLst/>
          </a:prstGeom>
        </p:spPr>
        <p:txBody>
          <a:bodyPr/>
          <a:lstStyle/>
          <a:p>
            <a:pPr algn="ctr" eaLnBrk="0" hangingPunct="0">
              <a:defRPr/>
            </a:pPr>
            <a:r>
              <a:rPr lang="en-US" sz="3600">
                <a:latin typeface="+mj-lt"/>
                <a:ea typeface="+mj-ea"/>
                <a:cs typeface="+mj-cs"/>
              </a:rPr>
              <a:t>Simple Single Transistor Amplifier</a:t>
            </a:r>
            <a:endParaRPr lang="en-US" sz="3600" dirty="0">
              <a:latin typeface="+mj-lt"/>
              <a:ea typeface="+mj-ea"/>
              <a:cs typeface="+mj-cs"/>
            </a:endParaRPr>
          </a:p>
        </p:txBody>
      </p:sp>
    </p:spTree>
    <p:extLst>
      <p:ext uri="{BB962C8B-B14F-4D97-AF65-F5344CB8AC3E}">
        <p14:creationId xmlns:p14="http://schemas.microsoft.com/office/powerpoint/2010/main" val="37855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LWF0002"/>
          <p:cNvPicPr>
            <a:picLocks noChangeAspect="1" noChangeArrowheads="1"/>
          </p:cNvPicPr>
          <p:nvPr/>
        </p:nvPicPr>
        <p:blipFill>
          <a:blip r:embed="rId3" cstate="print"/>
          <a:srcRect/>
          <a:stretch>
            <a:fillRect/>
          </a:stretch>
        </p:blipFill>
        <p:spPr bwMode="auto">
          <a:xfrm>
            <a:off x="0" y="228600"/>
            <a:ext cx="9144000" cy="5929313"/>
          </a:xfrm>
          <a:prstGeom prst="rect">
            <a:avLst/>
          </a:prstGeom>
          <a:noFill/>
          <a:ln w="9525">
            <a:noFill/>
            <a:miter lim="800000"/>
            <a:headEnd/>
            <a:tailEnd/>
          </a:ln>
        </p:spPr>
      </p:pic>
      <p:sp>
        <p:nvSpPr>
          <p:cNvPr id="8195" name="TextBox 2"/>
          <p:cNvSpPr txBox="1">
            <a:spLocks noChangeArrowheads="1"/>
          </p:cNvSpPr>
          <p:nvPr/>
        </p:nvSpPr>
        <p:spPr bwMode="auto">
          <a:xfrm>
            <a:off x="0" y="6550025"/>
            <a:ext cx="2971800" cy="307975"/>
          </a:xfrm>
          <a:prstGeom prst="rect">
            <a:avLst/>
          </a:prstGeom>
          <a:noFill/>
          <a:ln w="9525">
            <a:noFill/>
            <a:miter lim="800000"/>
            <a:headEnd/>
            <a:tailEnd/>
          </a:ln>
        </p:spPr>
        <p:txBody>
          <a:bodyPr>
            <a:spAutoFit/>
          </a:bodyPr>
          <a:lstStyle/>
          <a:p>
            <a:r>
              <a:rPr lang="en-US" sz="1400">
                <a:latin typeface="Calibri" pitchFamily="34" charset="0"/>
              </a:rPr>
              <a:t>Skoog, Holler, Crouch, 7</a:t>
            </a:r>
            <a:r>
              <a:rPr lang="en-US" sz="1400" baseline="30000">
                <a:latin typeface="Calibri" pitchFamily="34" charset="0"/>
              </a:rPr>
              <a:t>th</a:t>
            </a:r>
            <a:r>
              <a:rPr lang="en-US" sz="1400">
                <a:latin typeface="Calibri" pitchFamily="34" charset="0"/>
              </a:rPr>
              <a:t> Ed.</a:t>
            </a:r>
          </a:p>
        </p:txBody>
      </p:sp>
    </p:spTree>
    <p:extLst>
      <p:ext uri="{BB962C8B-B14F-4D97-AF65-F5344CB8AC3E}">
        <p14:creationId xmlns:p14="http://schemas.microsoft.com/office/powerpoint/2010/main" val="385023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647756"/>
            <a:ext cx="8229600" cy="1569660"/>
          </a:xfrm>
          <a:prstGeom prst="rect">
            <a:avLst/>
          </a:prstGeom>
          <a:noFill/>
        </p:spPr>
        <p:txBody>
          <a:bodyPr wrap="square" rtlCol="0">
            <a:spAutoFit/>
          </a:bodyPr>
          <a:lstStyle/>
          <a:p>
            <a:pPr algn="ctr"/>
            <a:r>
              <a:rPr lang="en-US" sz="2400" b="1" dirty="0" smtClean="0"/>
              <a:t>Electronics and Signal Processing in Four Parts</a:t>
            </a:r>
          </a:p>
          <a:p>
            <a:pPr algn="ctr"/>
            <a:r>
              <a:rPr lang="en-US" sz="2400" b="1" dirty="0" smtClean="0"/>
              <a:t>Stoll, Che380</a:t>
            </a:r>
          </a:p>
          <a:p>
            <a:pPr algn="ctr"/>
            <a:endParaRPr lang="en-US" sz="2400" b="1" dirty="0"/>
          </a:p>
          <a:p>
            <a:pPr algn="ctr"/>
            <a:r>
              <a:rPr lang="en-US" sz="2400" b="1" dirty="0" smtClean="0"/>
              <a:t>Part III – Analog Filtering and A/D Conversion</a:t>
            </a:r>
            <a:endParaRPr lang="en-US" sz="2400" b="1" dirty="0"/>
          </a:p>
        </p:txBody>
      </p:sp>
    </p:spTree>
    <p:extLst>
      <p:ext uri="{BB962C8B-B14F-4D97-AF65-F5344CB8AC3E}">
        <p14:creationId xmlns:p14="http://schemas.microsoft.com/office/powerpoint/2010/main" val="828374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TextBox 1"/>
          <p:cNvSpPr txBox="1">
            <a:spLocks noChangeArrowheads="1"/>
          </p:cNvSpPr>
          <p:nvPr/>
        </p:nvSpPr>
        <p:spPr bwMode="auto">
          <a:xfrm>
            <a:off x="457200" y="228601"/>
            <a:ext cx="8305800" cy="492443"/>
          </a:xfrm>
          <a:prstGeom prst="rect">
            <a:avLst/>
          </a:prstGeom>
          <a:noFill/>
          <a:ln w="9525">
            <a:noFill/>
            <a:miter lim="800000"/>
            <a:headEnd/>
            <a:tailEnd/>
          </a:ln>
        </p:spPr>
        <p:txBody>
          <a:bodyPr>
            <a:spAutoFit/>
          </a:bodyPr>
          <a:lstStyle/>
          <a:p>
            <a:pPr algn="ctr"/>
            <a:r>
              <a:rPr lang="en-US" sz="2600" b="1"/>
              <a:t>Key Concepts for RC Circuits and Analog Filtering</a:t>
            </a:r>
          </a:p>
        </p:txBody>
      </p:sp>
      <p:sp>
        <p:nvSpPr>
          <p:cNvPr id="2072" name="TextBox 2"/>
          <p:cNvSpPr txBox="1">
            <a:spLocks noChangeArrowheads="1"/>
          </p:cNvSpPr>
          <p:nvPr/>
        </p:nvSpPr>
        <p:spPr bwMode="auto">
          <a:xfrm>
            <a:off x="381000" y="914400"/>
            <a:ext cx="8077200" cy="3570208"/>
          </a:xfrm>
          <a:prstGeom prst="rect">
            <a:avLst/>
          </a:prstGeom>
          <a:noFill/>
          <a:ln w="9525">
            <a:noFill/>
            <a:miter lim="800000"/>
            <a:headEnd/>
            <a:tailEnd/>
          </a:ln>
        </p:spPr>
        <p:txBody>
          <a:bodyPr>
            <a:spAutoFit/>
          </a:bodyPr>
          <a:lstStyle/>
          <a:p>
            <a:pPr marL="342900" indent="-342900">
              <a:spcAft>
                <a:spcPts val="2400"/>
              </a:spcAft>
              <a:buFontTx/>
              <a:buAutoNum type="arabicPeriod"/>
            </a:pPr>
            <a:r>
              <a:rPr lang="en-US" dirty="0"/>
              <a:t>Time Constant, Cutoff Frequency – calculation and significance</a:t>
            </a:r>
          </a:p>
          <a:p>
            <a:pPr marL="342900" indent="-342900">
              <a:spcAft>
                <a:spcPts val="2400"/>
              </a:spcAft>
              <a:buFontTx/>
              <a:buAutoNum type="arabicPeriod"/>
            </a:pPr>
            <a:r>
              <a:rPr lang="en-US" dirty="0"/>
              <a:t>How do we ‘use’ a RC circuit – where do we measure </a:t>
            </a:r>
            <a:r>
              <a:rPr lang="en-US" dirty="0" err="1"/>
              <a:t>V</a:t>
            </a:r>
            <a:r>
              <a:rPr lang="en-US" baseline="-25000" dirty="0" err="1"/>
              <a:t>out</a:t>
            </a:r>
            <a:r>
              <a:rPr lang="en-US" dirty="0"/>
              <a:t>?</a:t>
            </a:r>
          </a:p>
          <a:p>
            <a:pPr marL="342900" indent="-342900">
              <a:spcAft>
                <a:spcPts val="2400"/>
              </a:spcAft>
              <a:buFontTx/>
              <a:buAutoNum type="arabicPeriod"/>
            </a:pPr>
            <a:r>
              <a:rPr lang="en-US" dirty="0"/>
              <a:t>Gain and Bode plots for RC filters – calculation and significance</a:t>
            </a:r>
          </a:p>
          <a:p>
            <a:pPr marL="342900" indent="-342900">
              <a:spcAft>
                <a:spcPts val="2400"/>
              </a:spcAft>
              <a:buFontTx/>
              <a:buAutoNum type="arabicPeriod"/>
            </a:pPr>
            <a:r>
              <a:rPr lang="en-US" dirty="0"/>
              <a:t>Passive vs. Active analog filters – what is the difference, both in terms of construction and performance?</a:t>
            </a:r>
          </a:p>
          <a:p>
            <a:pPr marL="342900" indent="-342900">
              <a:spcAft>
                <a:spcPts val="2400"/>
              </a:spcAft>
              <a:buFontTx/>
              <a:buAutoNum type="arabicPeriod"/>
            </a:pPr>
            <a:r>
              <a:rPr lang="en-US" dirty="0"/>
              <a:t>Negative impact of RC filtering</a:t>
            </a:r>
          </a:p>
          <a:p>
            <a:pPr marL="342900" indent="-342900">
              <a:buFontTx/>
              <a:buAutoNum type="arabicPeriod"/>
            </a:pPr>
            <a:endParaRPr lang="en-US" dirty="0"/>
          </a:p>
        </p:txBody>
      </p:sp>
    </p:spTree>
    <p:extLst>
      <p:ext uri="{BB962C8B-B14F-4D97-AF65-F5344CB8AC3E}">
        <p14:creationId xmlns:p14="http://schemas.microsoft.com/office/powerpoint/2010/main" val="1436347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304800"/>
            <a:ext cx="8686800" cy="1143000"/>
          </a:xfrm>
        </p:spPr>
        <p:txBody>
          <a:bodyPr>
            <a:normAutofit fontScale="90000"/>
          </a:bodyPr>
          <a:lstStyle/>
          <a:p>
            <a:r>
              <a:rPr lang="en-US" smtClean="0"/>
              <a:t>Signal vs. Noise-Welcome to the </a:t>
            </a:r>
            <a:r>
              <a:rPr lang="en-US" u="sng" smtClean="0"/>
              <a:t>Real</a:t>
            </a:r>
            <a:r>
              <a:rPr lang="en-US" smtClean="0"/>
              <a:t> World!</a:t>
            </a:r>
          </a:p>
        </p:txBody>
      </p:sp>
      <p:grpSp>
        <p:nvGrpSpPr>
          <p:cNvPr id="2" name="Group 8"/>
          <p:cNvGrpSpPr>
            <a:grpSpLocks/>
          </p:cNvGrpSpPr>
          <p:nvPr/>
        </p:nvGrpSpPr>
        <p:grpSpPr bwMode="auto">
          <a:xfrm>
            <a:off x="609601" y="2133601"/>
            <a:ext cx="3695700" cy="4408489"/>
            <a:chOff x="384" y="1344"/>
            <a:chExt cx="2328" cy="2777"/>
          </a:xfrm>
        </p:grpSpPr>
        <p:pic>
          <p:nvPicPr>
            <p:cNvPr id="23560" name="Picture 3"/>
            <p:cNvPicPr>
              <a:picLocks noChangeAspect="1" noChangeArrowheads="1"/>
            </p:cNvPicPr>
            <p:nvPr/>
          </p:nvPicPr>
          <p:blipFill>
            <a:blip r:embed="rId3" cstate="print"/>
            <a:srcRect/>
            <a:stretch>
              <a:fillRect/>
            </a:stretch>
          </p:blipFill>
          <p:spPr bwMode="auto">
            <a:xfrm>
              <a:off x="384" y="1344"/>
              <a:ext cx="2328" cy="2520"/>
            </a:xfrm>
            <a:prstGeom prst="rect">
              <a:avLst/>
            </a:prstGeom>
            <a:noFill/>
            <a:ln w="9525">
              <a:noFill/>
              <a:miter lim="800000"/>
              <a:headEnd/>
              <a:tailEnd/>
            </a:ln>
          </p:spPr>
        </p:pic>
        <p:sp>
          <p:nvSpPr>
            <p:cNvPr id="23561" name="Text Box 6"/>
            <p:cNvSpPr txBox="1">
              <a:spLocks noChangeArrowheads="1"/>
            </p:cNvSpPr>
            <p:nvPr/>
          </p:nvSpPr>
          <p:spPr bwMode="auto">
            <a:xfrm>
              <a:off x="590" y="3888"/>
              <a:ext cx="1469" cy="233"/>
            </a:xfrm>
            <a:prstGeom prst="rect">
              <a:avLst/>
            </a:prstGeom>
            <a:noFill/>
            <a:ln w="9525">
              <a:noFill/>
              <a:miter lim="800000"/>
              <a:headEnd/>
              <a:tailEnd/>
            </a:ln>
          </p:spPr>
          <p:txBody>
            <a:bodyPr wrap="none">
              <a:spAutoFit/>
            </a:bodyPr>
            <a:lstStyle/>
            <a:p>
              <a:r>
                <a:rPr lang="en-US"/>
                <a:t>What we want to see…</a:t>
              </a:r>
            </a:p>
          </p:txBody>
        </p:sp>
      </p:grpSp>
      <p:grpSp>
        <p:nvGrpSpPr>
          <p:cNvPr id="3" name="Group 10"/>
          <p:cNvGrpSpPr>
            <a:grpSpLocks/>
          </p:cNvGrpSpPr>
          <p:nvPr/>
        </p:nvGrpSpPr>
        <p:grpSpPr bwMode="auto">
          <a:xfrm>
            <a:off x="4953001" y="2133601"/>
            <a:ext cx="3695700" cy="4484689"/>
            <a:chOff x="3120" y="1344"/>
            <a:chExt cx="2328" cy="2825"/>
          </a:xfrm>
        </p:grpSpPr>
        <p:pic>
          <p:nvPicPr>
            <p:cNvPr id="23558" name="Picture 4"/>
            <p:cNvPicPr>
              <a:picLocks noChangeAspect="1" noChangeArrowheads="1"/>
            </p:cNvPicPr>
            <p:nvPr/>
          </p:nvPicPr>
          <p:blipFill>
            <a:blip r:embed="rId4" cstate="print"/>
            <a:srcRect/>
            <a:stretch>
              <a:fillRect/>
            </a:stretch>
          </p:blipFill>
          <p:spPr bwMode="auto">
            <a:xfrm>
              <a:off x="3120" y="1344"/>
              <a:ext cx="2328" cy="2520"/>
            </a:xfrm>
            <a:prstGeom prst="rect">
              <a:avLst/>
            </a:prstGeom>
            <a:noFill/>
            <a:ln w="9525">
              <a:noFill/>
              <a:miter lim="800000"/>
              <a:headEnd/>
              <a:tailEnd/>
            </a:ln>
          </p:spPr>
        </p:pic>
        <p:sp>
          <p:nvSpPr>
            <p:cNvPr id="23559" name="Text Box 7"/>
            <p:cNvSpPr txBox="1">
              <a:spLocks noChangeArrowheads="1"/>
            </p:cNvSpPr>
            <p:nvPr/>
          </p:nvSpPr>
          <p:spPr bwMode="auto">
            <a:xfrm>
              <a:off x="3512" y="3936"/>
              <a:ext cx="1170" cy="233"/>
            </a:xfrm>
            <a:prstGeom prst="rect">
              <a:avLst/>
            </a:prstGeom>
            <a:noFill/>
            <a:ln w="9525">
              <a:noFill/>
              <a:miter lim="800000"/>
              <a:headEnd/>
              <a:tailEnd/>
            </a:ln>
          </p:spPr>
          <p:txBody>
            <a:bodyPr wrap="none">
              <a:spAutoFit/>
            </a:bodyPr>
            <a:lstStyle/>
            <a:p>
              <a:r>
                <a:rPr lang="en-US"/>
                <a:t>What we do see…</a:t>
              </a:r>
            </a:p>
          </p:txBody>
        </p:sp>
      </p:grpSp>
      <p:sp>
        <p:nvSpPr>
          <p:cNvPr id="23557" name="TextBox 8"/>
          <p:cNvSpPr txBox="1">
            <a:spLocks noChangeArrowheads="1"/>
          </p:cNvSpPr>
          <p:nvPr/>
        </p:nvSpPr>
        <p:spPr bwMode="auto">
          <a:xfrm>
            <a:off x="0" y="6550026"/>
            <a:ext cx="13716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9230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686800" cy="1143000"/>
          </a:xfrm>
        </p:spPr>
        <p:txBody>
          <a:bodyPr/>
          <a:lstStyle/>
          <a:p>
            <a:r>
              <a:rPr lang="en-US" sz="3200" smtClean="0"/>
              <a:t>What you </a:t>
            </a:r>
            <a:r>
              <a:rPr lang="en-US" sz="3200" u="sng" smtClean="0"/>
              <a:t>want</a:t>
            </a:r>
            <a:r>
              <a:rPr lang="en-US" sz="3200" smtClean="0"/>
              <a:t> an IDEAL  “noise reducer” to do.</a:t>
            </a:r>
          </a:p>
        </p:txBody>
      </p:sp>
      <p:grpSp>
        <p:nvGrpSpPr>
          <p:cNvPr id="2" name="Group 6"/>
          <p:cNvGrpSpPr>
            <a:grpSpLocks/>
          </p:cNvGrpSpPr>
          <p:nvPr/>
        </p:nvGrpSpPr>
        <p:grpSpPr bwMode="auto">
          <a:xfrm>
            <a:off x="381001" y="1676400"/>
            <a:ext cx="3695700" cy="4484689"/>
            <a:chOff x="3120" y="1344"/>
            <a:chExt cx="2328" cy="2825"/>
          </a:xfrm>
        </p:grpSpPr>
        <p:pic>
          <p:nvPicPr>
            <p:cNvPr id="24584" name="Picture 7"/>
            <p:cNvPicPr>
              <a:picLocks noChangeAspect="1" noChangeArrowheads="1"/>
            </p:cNvPicPr>
            <p:nvPr/>
          </p:nvPicPr>
          <p:blipFill>
            <a:blip r:embed="rId3" cstate="print"/>
            <a:srcRect/>
            <a:stretch>
              <a:fillRect/>
            </a:stretch>
          </p:blipFill>
          <p:spPr bwMode="auto">
            <a:xfrm>
              <a:off x="3120" y="1344"/>
              <a:ext cx="2328" cy="2520"/>
            </a:xfrm>
            <a:prstGeom prst="rect">
              <a:avLst/>
            </a:prstGeom>
            <a:noFill/>
            <a:ln w="9525">
              <a:noFill/>
              <a:miter lim="800000"/>
              <a:headEnd/>
              <a:tailEnd/>
            </a:ln>
          </p:spPr>
        </p:pic>
        <p:sp>
          <p:nvSpPr>
            <p:cNvPr id="24585" name="Text Box 8"/>
            <p:cNvSpPr txBox="1">
              <a:spLocks noChangeArrowheads="1"/>
            </p:cNvSpPr>
            <p:nvPr/>
          </p:nvSpPr>
          <p:spPr bwMode="auto">
            <a:xfrm>
              <a:off x="3759" y="3936"/>
              <a:ext cx="999" cy="233"/>
            </a:xfrm>
            <a:prstGeom prst="rect">
              <a:avLst/>
            </a:prstGeom>
            <a:noFill/>
            <a:ln w="9525">
              <a:noFill/>
              <a:miter lim="800000"/>
              <a:headEnd/>
              <a:tailEnd/>
            </a:ln>
          </p:spPr>
          <p:txBody>
            <a:bodyPr wrap="none">
              <a:spAutoFit/>
            </a:bodyPr>
            <a:lstStyle/>
            <a:p>
              <a:r>
                <a:rPr lang="en-US"/>
                <a:t>Before filtering</a:t>
              </a:r>
            </a:p>
          </p:txBody>
        </p:sp>
      </p:grpSp>
      <p:grpSp>
        <p:nvGrpSpPr>
          <p:cNvPr id="3" name="Group 9"/>
          <p:cNvGrpSpPr>
            <a:grpSpLocks/>
          </p:cNvGrpSpPr>
          <p:nvPr/>
        </p:nvGrpSpPr>
        <p:grpSpPr bwMode="auto">
          <a:xfrm>
            <a:off x="4876801" y="1600200"/>
            <a:ext cx="3695700" cy="4572001"/>
            <a:chOff x="384" y="1344"/>
            <a:chExt cx="2328" cy="2880"/>
          </a:xfrm>
        </p:grpSpPr>
        <p:pic>
          <p:nvPicPr>
            <p:cNvPr id="24582" name="Picture 10"/>
            <p:cNvPicPr>
              <a:picLocks noChangeAspect="1" noChangeArrowheads="1"/>
            </p:cNvPicPr>
            <p:nvPr/>
          </p:nvPicPr>
          <p:blipFill>
            <a:blip r:embed="rId4" cstate="print"/>
            <a:srcRect/>
            <a:stretch>
              <a:fillRect/>
            </a:stretch>
          </p:blipFill>
          <p:spPr bwMode="auto">
            <a:xfrm>
              <a:off x="384" y="1344"/>
              <a:ext cx="2328" cy="2520"/>
            </a:xfrm>
            <a:prstGeom prst="rect">
              <a:avLst/>
            </a:prstGeom>
            <a:noFill/>
            <a:ln w="9525">
              <a:noFill/>
              <a:miter lim="800000"/>
              <a:headEnd/>
              <a:tailEnd/>
            </a:ln>
          </p:spPr>
        </p:pic>
        <p:sp>
          <p:nvSpPr>
            <p:cNvPr id="24583" name="Text Box 11"/>
            <p:cNvSpPr txBox="1">
              <a:spLocks noChangeArrowheads="1"/>
            </p:cNvSpPr>
            <p:nvPr/>
          </p:nvSpPr>
          <p:spPr bwMode="auto">
            <a:xfrm>
              <a:off x="1132" y="3991"/>
              <a:ext cx="908" cy="233"/>
            </a:xfrm>
            <a:prstGeom prst="rect">
              <a:avLst/>
            </a:prstGeom>
            <a:noFill/>
            <a:ln w="9525">
              <a:noFill/>
              <a:miter lim="800000"/>
              <a:headEnd/>
              <a:tailEnd/>
            </a:ln>
          </p:spPr>
          <p:txBody>
            <a:bodyPr wrap="none">
              <a:spAutoFit/>
            </a:bodyPr>
            <a:lstStyle/>
            <a:p>
              <a:r>
                <a:rPr lang="en-US"/>
                <a:t>After filtering</a:t>
              </a:r>
            </a:p>
          </p:txBody>
        </p:sp>
      </p:grpSp>
      <p:sp>
        <p:nvSpPr>
          <p:cNvPr id="24581" name="TextBox 8"/>
          <p:cNvSpPr txBox="1">
            <a:spLocks noChangeArrowheads="1"/>
          </p:cNvSpPr>
          <p:nvPr/>
        </p:nvSpPr>
        <p:spPr bwMode="auto">
          <a:xfrm>
            <a:off x="0" y="6550026"/>
            <a:ext cx="13716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324962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686800" cy="3416320"/>
          </a:xfrm>
          <a:prstGeom prst="rect">
            <a:avLst/>
          </a:prstGeom>
        </p:spPr>
        <p:txBody>
          <a:bodyPr wrap="square">
            <a:spAutoFit/>
          </a:bodyPr>
          <a:lstStyle/>
          <a:p>
            <a:pPr lvl="0"/>
            <a:r>
              <a:rPr lang="en-US" dirty="0"/>
              <a:t>Draw the schematic of a simple circuit (no amplifiers) that can be used as a ‘low-pass’ analog filter.</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0"/>
            <a:r>
              <a:rPr lang="en-US" dirty="0"/>
              <a:t>Draw the schematic of a simple circuit (no amplifiers) that can be used as a ‘high-pass’ analog filter.</a:t>
            </a:r>
          </a:p>
        </p:txBody>
      </p:sp>
    </p:spTree>
    <p:extLst>
      <p:ext uri="{BB962C8B-B14F-4D97-AF65-F5344CB8AC3E}">
        <p14:creationId xmlns:p14="http://schemas.microsoft.com/office/powerpoint/2010/main" val="213524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3416320"/>
          </a:xfrm>
          <a:prstGeom prst="rect">
            <a:avLst/>
          </a:prstGeom>
        </p:spPr>
        <p:txBody>
          <a:bodyPr wrap="square">
            <a:spAutoFit/>
          </a:bodyPr>
          <a:lstStyle/>
          <a:p>
            <a:pPr lvl="0"/>
            <a:r>
              <a:rPr lang="en-US" dirty="0"/>
              <a:t>Calculate the time constant and cutoff frequency for a circuit composted of a 1 k</a:t>
            </a:r>
            <a:r>
              <a:rPr lang="en-US" dirty="0">
                <a:latin typeface="Symbol" pitchFamily="18" charset="2"/>
              </a:rPr>
              <a:t>W</a:t>
            </a:r>
            <a:r>
              <a:rPr lang="en-US" dirty="0"/>
              <a:t> resistor and a 20 </a:t>
            </a:r>
            <a:r>
              <a:rPr lang="en-US" dirty="0">
                <a:latin typeface="Symbol" pitchFamily="18" charset="2"/>
              </a:rPr>
              <a:t>m</a:t>
            </a:r>
            <a:r>
              <a:rPr lang="en-US" dirty="0"/>
              <a:t>F capacitor connected in series.</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a:p>
          <a:p>
            <a:pPr lvl="0"/>
            <a:r>
              <a:rPr lang="en-US" dirty="0"/>
              <a:t>Construct a plot that shows the output voltage from a low-pass RC filter as a function of time in response to a step change in the input voltage from 1 to 0 V. Assume the circuit has a time constant of 1 sec.</a:t>
            </a:r>
          </a:p>
        </p:txBody>
      </p:sp>
    </p:spTree>
    <p:extLst>
      <p:ext uri="{BB962C8B-B14F-4D97-AF65-F5344CB8AC3E}">
        <p14:creationId xmlns:p14="http://schemas.microsoft.com/office/powerpoint/2010/main" val="2410557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130176"/>
            <a:ext cx="7772400" cy="784225"/>
          </a:xfrm>
        </p:spPr>
        <p:txBody>
          <a:bodyPr>
            <a:normAutofit fontScale="90000"/>
          </a:bodyPr>
          <a:lstStyle/>
          <a:p>
            <a:r>
              <a:rPr lang="en-US" sz="2600" b="1" smtClean="0"/>
              <a:t>Gaussian Peak + Random Short-Term Noise +  Low-Pass RC Filter with RC TOO SMALL</a:t>
            </a:r>
          </a:p>
        </p:txBody>
      </p:sp>
      <p:pic>
        <p:nvPicPr>
          <p:cNvPr id="25603" name="Picture 3" descr="09-19-04 20"/>
          <p:cNvPicPr>
            <a:picLocks noChangeAspect="1" noChangeArrowheads="1"/>
          </p:cNvPicPr>
          <p:nvPr/>
        </p:nvPicPr>
        <p:blipFill>
          <a:blip r:embed="rId3" cstate="print"/>
          <a:srcRect/>
          <a:stretch>
            <a:fillRect/>
          </a:stretch>
        </p:blipFill>
        <p:spPr bwMode="auto">
          <a:xfrm>
            <a:off x="990600" y="1295401"/>
            <a:ext cx="7239000" cy="4879975"/>
          </a:xfrm>
          <a:prstGeom prst="rect">
            <a:avLst/>
          </a:prstGeom>
          <a:noFill/>
          <a:ln w="9525">
            <a:noFill/>
            <a:miter lim="800000"/>
            <a:headEnd/>
            <a:tailEnd/>
          </a:ln>
        </p:spPr>
      </p:pic>
      <p:sp>
        <p:nvSpPr>
          <p:cNvPr id="25604"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1868502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09-19-04 21"/>
          <p:cNvPicPr>
            <a:picLocks noChangeAspect="1" noChangeArrowheads="1"/>
          </p:cNvPicPr>
          <p:nvPr/>
        </p:nvPicPr>
        <p:blipFill>
          <a:blip r:embed="rId3" cstate="print"/>
          <a:srcRect/>
          <a:stretch>
            <a:fillRect/>
          </a:stretch>
        </p:blipFill>
        <p:spPr bwMode="auto">
          <a:xfrm>
            <a:off x="990600" y="1447800"/>
            <a:ext cx="7086600" cy="4724400"/>
          </a:xfrm>
          <a:prstGeom prst="rect">
            <a:avLst/>
          </a:prstGeom>
          <a:noFill/>
          <a:ln w="9525">
            <a:noFill/>
            <a:miter lim="800000"/>
            <a:headEnd/>
            <a:tailEnd/>
          </a:ln>
        </p:spPr>
      </p:pic>
      <p:sp>
        <p:nvSpPr>
          <p:cNvPr id="26627"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
        <p:nvSpPr>
          <p:cNvPr id="6" name="Rectangle 2"/>
          <p:cNvSpPr txBox="1">
            <a:spLocks noChangeArrowheads="1"/>
          </p:cNvSpPr>
          <p:nvPr/>
        </p:nvSpPr>
        <p:spPr bwMode="auto">
          <a:xfrm>
            <a:off x="685800" y="130176"/>
            <a:ext cx="7772400" cy="784225"/>
          </a:xfrm>
          <a:prstGeom prst="rect">
            <a:avLst/>
          </a:prstGeom>
          <a:noFill/>
          <a:ln w="9525">
            <a:noFill/>
            <a:miter lim="800000"/>
            <a:headEnd/>
            <a:tailEnd/>
          </a:ln>
        </p:spPr>
        <p:txBody>
          <a:bodyPr anchor="ctr"/>
          <a:lstStyle/>
          <a:p>
            <a:pPr algn="ctr" eaLnBrk="0" hangingPunct="0">
              <a:defRPr/>
            </a:pPr>
            <a:r>
              <a:rPr lang="en-US" sz="2600" b="1" dirty="0">
                <a:latin typeface="+mj-lt"/>
                <a:ea typeface="+mj-ea"/>
                <a:cs typeface="+mj-cs"/>
              </a:rPr>
              <a:t>Gaussian Peak + Random Short-Term Noise + </a:t>
            </a:r>
            <a:r>
              <a:rPr lang="en-US" sz="2600" b="1" dirty="0">
                <a:solidFill>
                  <a:srgbClr val="FF0000"/>
                </a:solidFill>
                <a:latin typeface="+mj-lt"/>
                <a:ea typeface="+mj-ea"/>
                <a:cs typeface="+mj-cs"/>
              </a:rPr>
              <a:t>Simple RC Filter</a:t>
            </a:r>
          </a:p>
        </p:txBody>
      </p:sp>
    </p:spTree>
    <p:extLst>
      <p:ext uri="{BB962C8B-B14F-4D97-AF65-F5344CB8AC3E}">
        <p14:creationId xmlns:p14="http://schemas.microsoft.com/office/powerpoint/2010/main" val="2532746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304800"/>
            <a:ext cx="8686800" cy="1143000"/>
          </a:xfrm>
        </p:spPr>
        <p:txBody>
          <a:bodyPr>
            <a:normAutofit fontScale="90000"/>
          </a:bodyPr>
          <a:lstStyle/>
          <a:p>
            <a:r>
              <a:rPr lang="en-US" smtClean="0"/>
              <a:t>Signal vs. Noise-Welcome to the </a:t>
            </a:r>
            <a:r>
              <a:rPr lang="en-US" u="sng" smtClean="0"/>
              <a:t>Real</a:t>
            </a:r>
            <a:r>
              <a:rPr lang="en-US" smtClean="0"/>
              <a:t> World!</a:t>
            </a:r>
          </a:p>
        </p:txBody>
      </p:sp>
      <p:grpSp>
        <p:nvGrpSpPr>
          <p:cNvPr id="2" name="Group 8"/>
          <p:cNvGrpSpPr>
            <a:grpSpLocks/>
          </p:cNvGrpSpPr>
          <p:nvPr/>
        </p:nvGrpSpPr>
        <p:grpSpPr bwMode="auto">
          <a:xfrm>
            <a:off x="609601" y="2133601"/>
            <a:ext cx="3695700" cy="4408489"/>
            <a:chOff x="384" y="1344"/>
            <a:chExt cx="2328" cy="2777"/>
          </a:xfrm>
        </p:grpSpPr>
        <p:pic>
          <p:nvPicPr>
            <p:cNvPr id="23560" name="Picture 3"/>
            <p:cNvPicPr>
              <a:picLocks noChangeAspect="1" noChangeArrowheads="1"/>
            </p:cNvPicPr>
            <p:nvPr/>
          </p:nvPicPr>
          <p:blipFill>
            <a:blip r:embed="rId3" cstate="print"/>
            <a:srcRect/>
            <a:stretch>
              <a:fillRect/>
            </a:stretch>
          </p:blipFill>
          <p:spPr bwMode="auto">
            <a:xfrm>
              <a:off x="384" y="1344"/>
              <a:ext cx="2328" cy="2520"/>
            </a:xfrm>
            <a:prstGeom prst="rect">
              <a:avLst/>
            </a:prstGeom>
            <a:noFill/>
            <a:ln w="9525">
              <a:noFill/>
              <a:miter lim="800000"/>
              <a:headEnd/>
              <a:tailEnd/>
            </a:ln>
          </p:spPr>
        </p:pic>
        <p:sp>
          <p:nvSpPr>
            <p:cNvPr id="23561" name="Text Box 6"/>
            <p:cNvSpPr txBox="1">
              <a:spLocks noChangeArrowheads="1"/>
            </p:cNvSpPr>
            <p:nvPr/>
          </p:nvSpPr>
          <p:spPr bwMode="auto">
            <a:xfrm>
              <a:off x="590" y="3888"/>
              <a:ext cx="1469" cy="233"/>
            </a:xfrm>
            <a:prstGeom prst="rect">
              <a:avLst/>
            </a:prstGeom>
            <a:noFill/>
            <a:ln w="9525">
              <a:noFill/>
              <a:miter lim="800000"/>
              <a:headEnd/>
              <a:tailEnd/>
            </a:ln>
          </p:spPr>
          <p:txBody>
            <a:bodyPr wrap="none">
              <a:spAutoFit/>
            </a:bodyPr>
            <a:lstStyle/>
            <a:p>
              <a:r>
                <a:rPr lang="en-US"/>
                <a:t>What we want to see…</a:t>
              </a:r>
            </a:p>
          </p:txBody>
        </p:sp>
      </p:grpSp>
      <p:grpSp>
        <p:nvGrpSpPr>
          <p:cNvPr id="3" name="Group 10"/>
          <p:cNvGrpSpPr>
            <a:grpSpLocks/>
          </p:cNvGrpSpPr>
          <p:nvPr/>
        </p:nvGrpSpPr>
        <p:grpSpPr bwMode="auto">
          <a:xfrm>
            <a:off x="4953001" y="2133601"/>
            <a:ext cx="3695700" cy="4484689"/>
            <a:chOff x="3120" y="1344"/>
            <a:chExt cx="2328" cy="2825"/>
          </a:xfrm>
        </p:grpSpPr>
        <p:pic>
          <p:nvPicPr>
            <p:cNvPr id="23558" name="Picture 4"/>
            <p:cNvPicPr>
              <a:picLocks noChangeAspect="1" noChangeArrowheads="1"/>
            </p:cNvPicPr>
            <p:nvPr/>
          </p:nvPicPr>
          <p:blipFill>
            <a:blip r:embed="rId4" cstate="print"/>
            <a:srcRect/>
            <a:stretch>
              <a:fillRect/>
            </a:stretch>
          </p:blipFill>
          <p:spPr bwMode="auto">
            <a:xfrm>
              <a:off x="3120" y="1344"/>
              <a:ext cx="2328" cy="2520"/>
            </a:xfrm>
            <a:prstGeom prst="rect">
              <a:avLst/>
            </a:prstGeom>
            <a:noFill/>
            <a:ln w="9525">
              <a:noFill/>
              <a:miter lim="800000"/>
              <a:headEnd/>
              <a:tailEnd/>
            </a:ln>
          </p:spPr>
        </p:pic>
        <p:sp>
          <p:nvSpPr>
            <p:cNvPr id="23559" name="Text Box 7"/>
            <p:cNvSpPr txBox="1">
              <a:spLocks noChangeArrowheads="1"/>
            </p:cNvSpPr>
            <p:nvPr/>
          </p:nvSpPr>
          <p:spPr bwMode="auto">
            <a:xfrm>
              <a:off x="3512" y="3936"/>
              <a:ext cx="1170" cy="233"/>
            </a:xfrm>
            <a:prstGeom prst="rect">
              <a:avLst/>
            </a:prstGeom>
            <a:noFill/>
            <a:ln w="9525">
              <a:noFill/>
              <a:miter lim="800000"/>
              <a:headEnd/>
              <a:tailEnd/>
            </a:ln>
          </p:spPr>
          <p:txBody>
            <a:bodyPr wrap="none">
              <a:spAutoFit/>
            </a:bodyPr>
            <a:lstStyle/>
            <a:p>
              <a:r>
                <a:rPr lang="en-US"/>
                <a:t>What we do see…</a:t>
              </a:r>
            </a:p>
          </p:txBody>
        </p:sp>
      </p:grpSp>
      <p:sp>
        <p:nvSpPr>
          <p:cNvPr id="23557" name="TextBox 8"/>
          <p:cNvSpPr txBox="1">
            <a:spLocks noChangeArrowheads="1"/>
          </p:cNvSpPr>
          <p:nvPr/>
        </p:nvSpPr>
        <p:spPr bwMode="auto">
          <a:xfrm>
            <a:off x="0" y="6550026"/>
            <a:ext cx="13716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87120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686800" cy="1143000"/>
          </a:xfrm>
        </p:spPr>
        <p:txBody>
          <a:bodyPr/>
          <a:lstStyle/>
          <a:p>
            <a:r>
              <a:rPr lang="en-US" sz="3200" smtClean="0"/>
              <a:t>What you </a:t>
            </a:r>
            <a:r>
              <a:rPr lang="en-US" sz="3200" u="sng" smtClean="0"/>
              <a:t>want</a:t>
            </a:r>
            <a:r>
              <a:rPr lang="en-US" sz="3200" smtClean="0"/>
              <a:t> an IDEAL  “noise reducer” to do.</a:t>
            </a:r>
          </a:p>
        </p:txBody>
      </p:sp>
      <p:grpSp>
        <p:nvGrpSpPr>
          <p:cNvPr id="2" name="Group 6"/>
          <p:cNvGrpSpPr>
            <a:grpSpLocks/>
          </p:cNvGrpSpPr>
          <p:nvPr/>
        </p:nvGrpSpPr>
        <p:grpSpPr bwMode="auto">
          <a:xfrm>
            <a:off x="381001" y="1676400"/>
            <a:ext cx="3695700" cy="4484689"/>
            <a:chOff x="3120" y="1344"/>
            <a:chExt cx="2328" cy="2825"/>
          </a:xfrm>
        </p:grpSpPr>
        <p:pic>
          <p:nvPicPr>
            <p:cNvPr id="24584" name="Picture 7"/>
            <p:cNvPicPr>
              <a:picLocks noChangeAspect="1" noChangeArrowheads="1"/>
            </p:cNvPicPr>
            <p:nvPr/>
          </p:nvPicPr>
          <p:blipFill>
            <a:blip r:embed="rId3" cstate="print"/>
            <a:srcRect/>
            <a:stretch>
              <a:fillRect/>
            </a:stretch>
          </p:blipFill>
          <p:spPr bwMode="auto">
            <a:xfrm>
              <a:off x="3120" y="1344"/>
              <a:ext cx="2328" cy="2520"/>
            </a:xfrm>
            <a:prstGeom prst="rect">
              <a:avLst/>
            </a:prstGeom>
            <a:noFill/>
            <a:ln w="9525">
              <a:noFill/>
              <a:miter lim="800000"/>
              <a:headEnd/>
              <a:tailEnd/>
            </a:ln>
          </p:spPr>
        </p:pic>
        <p:sp>
          <p:nvSpPr>
            <p:cNvPr id="24585" name="Text Box 8"/>
            <p:cNvSpPr txBox="1">
              <a:spLocks noChangeArrowheads="1"/>
            </p:cNvSpPr>
            <p:nvPr/>
          </p:nvSpPr>
          <p:spPr bwMode="auto">
            <a:xfrm>
              <a:off x="3759" y="3936"/>
              <a:ext cx="999" cy="233"/>
            </a:xfrm>
            <a:prstGeom prst="rect">
              <a:avLst/>
            </a:prstGeom>
            <a:noFill/>
            <a:ln w="9525">
              <a:noFill/>
              <a:miter lim="800000"/>
              <a:headEnd/>
              <a:tailEnd/>
            </a:ln>
          </p:spPr>
          <p:txBody>
            <a:bodyPr wrap="none">
              <a:spAutoFit/>
            </a:bodyPr>
            <a:lstStyle/>
            <a:p>
              <a:r>
                <a:rPr lang="en-US"/>
                <a:t>Before filtering</a:t>
              </a:r>
            </a:p>
          </p:txBody>
        </p:sp>
      </p:grpSp>
      <p:grpSp>
        <p:nvGrpSpPr>
          <p:cNvPr id="3" name="Group 9"/>
          <p:cNvGrpSpPr>
            <a:grpSpLocks/>
          </p:cNvGrpSpPr>
          <p:nvPr/>
        </p:nvGrpSpPr>
        <p:grpSpPr bwMode="auto">
          <a:xfrm>
            <a:off x="4876801" y="1600200"/>
            <a:ext cx="3695700" cy="4572001"/>
            <a:chOff x="384" y="1344"/>
            <a:chExt cx="2328" cy="2880"/>
          </a:xfrm>
        </p:grpSpPr>
        <p:pic>
          <p:nvPicPr>
            <p:cNvPr id="24582" name="Picture 10"/>
            <p:cNvPicPr>
              <a:picLocks noChangeAspect="1" noChangeArrowheads="1"/>
            </p:cNvPicPr>
            <p:nvPr/>
          </p:nvPicPr>
          <p:blipFill>
            <a:blip r:embed="rId4" cstate="print"/>
            <a:srcRect/>
            <a:stretch>
              <a:fillRect/>
            </a:stretch>
          </p:blipFill>
          <p:spPr bwMode="auto">
            <a:xfrm>
              <a:off x="384" y="1344"/>
              <a:ext cx="2328" cy="2520"/>
            </a:xfrm>
            <a:prstGeom prst="rect">
              <a:avLst/>
            </a:prstGeom>
            <a:noFill/>
            <a:ln w="9525">
              <a:noFill/>
              <a:miter lim="800000"/>
              <a:headEnd/>
              <a:tailEnd/>
            </a:ln>
          </p:spPr>
        </p:pic>
        <p:sp>
          <p:nvSpPr>
            <p:cNvPr id="24583" name="Text Box 11"/>
            <p:cNvSpPr txBox="1">
              <a:spLocks noChangeArrowheads="1"/>
            </p:cNvSpPr>
            <p:nvPr/>
          </p:nvSpPr>
          <p:spPr bwMode="auto">
            <a:xfrm>
              <a:off x="1132" y="3991"/>
              <a:ext cx="908" cy="233"/>
            </a:xfrm>
            <a:prstGeom prst="rect">
              <a:avLst/>
            </a:prstGeom>
            <a:noFill/>
            <a:ln w="9525">
              <a:noFill/>
              <a:miter lim="800000"/>
              <a:headEnd/>
              <a:tailEnd/>
            </a:ln>
          </p:spPr>
          <p:txBody>
            <a:bodyPr wrap="none">
              <a:spAutoFit/>
            </a:bodyPr>
            <a:lstStyle/>
            <a:p>
              <a:r>
                <a:rPr lang="en-US"/>
                <a:t>After filtering</a:t>
              </a:r>
            </a:p>
          </p:txBody>
        </p:sp>
      </p:grpSp>
      <p:sp>
        <p:nvSpPr>
          <p:cNvPr id="24581" name="TextBox 8"/>
          <p:cNvSpPr txBox="1">
            <a:spLocks noChangeArrowheads="1"/>
          </p:cNvSpPr>
          <p:nvPr/>
        </p:nvSpPr>
        <p:spPr bwMode="auto">
          <a:xfrm>
            <a:off x="0" y="6550026"/>
            <a:ext cx="13716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14001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LWF0003"/>
          <p:cNvPicPr>
            <a:picLocks noChangeAspect="1" noChangeArrowheads="1"/>
          </p:cNvPicPr>
          <p:nvPr/>
        </p:nvPicPr>
        <p:blipFill>
          <a:blip r:embed="rId3" cstate="print"/>
          <a:srcRect/>
          <a:stretch>
            <a:fillRect/>
          </a:stretch>
        </p:blipFill>
        <p:spPr bwMode="auto">
          <a:xfrm>
            <a:off x="533400" y="1189038"/>
            <a:ext cx="8077200" cy="4468812"/>
          </a:xfrm>
          <a:prstGeom prst="rect">
            <a:avLst/>
          </a:prstGeom>
          <a:noFill/>
          <a:ln w="9525">
            <a:noFill/>
            <a:miter lim="800000"/>
            <a:headEnd/>
            <a:tailEnd/>
          </a:ln>
        </p:spPr>
      </p:pic>
      <p:sp>
        <p:nvSpPr>
          <p:cNvPr id="6147" name="TextBox 4"/>
          <p:cNvSpPr txBox="1">
            <a:spLocks noChangeArrowheads="1"/>
          </p:cNvSpPr>
          <p:nvPr/>
        </p:nvSpPr>
        <p:spPr bwMode="auto">
          <a:xfrm>
            <a:off x="0" y="6550025"/>
            <a:ext cx="2971800" cy="307975"/>
          </a:xfrm>
          <a:prstGeom prst="rect">
            <a:avLst/>
          </a:prstGeom>
          <a:noFill/>
          <a:ln w="9525">
            <a:noFill/>
            <a:miter lim="800000"/>
            <a:headEnd/>
            <a:tailEnd/>
          </a:ln>
        </p:spPr>
        <p:txBody>
          <a:bodyPr>
            <a:spAutoFit/>
          </a:bodyPr>
          <a:lstStyle/>
          <a:p>
            <a:r>
              <a:rPr lang="en-US" sz="1400">
                <a:latin typeface="Calibri" pitchFamily="34" charset="0"/>
              </a:rPr>
              <a:t>Skoog, Holler, Crouch, 7</a:t>
            </a:r>
            <a:r>
              <a:rPr lang="en-US" sz="1400" baseline="30000">
                <a:latin typeface="Calibri" pitchFamily="34" charset="0"/>
              </a:rPr>
              <a:t>th</a:t>
            </a:r>
            <a:r>
              <a:rPr lang="en-US" sz="1400">
                <a:latin typeface="Calibri" pitchFamily="34" charset="0"/>
              </a:rPr>
              <a:t> Ed.</a:t>
            </a:r>
          </a:p>
        </p:txBody>
      </p:sp>
    </p:spTree>
    <p:extLst>
      <p:ext uri="{BB962C8B-B14F-4D97-AF65-F5344CB8AC3E}">
        <p14:creationId xmlns:p14="http://schemas.microsoft.com/office/powerpoint/2010/main" val="1917582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130176"/>
            <a:ext cx="7772400" cy="784225"/>
          </a:xfrm>
        </p:spPr>
        <p:txBody>
          <a:bodyPr>
            <a:normAutofit fontScale="90000"/>
          </a:bodyPr>
          <a:lstStyle/>
          <a:p>
            <a:r>
              <a:rPr lang="en-US" sz="2600" b="1" smtClean="0"/>
              <a:t>Gaussian Peak + Random Short-Term Noise +  Low-Pass RC Filter with RC TOO SMALL</a:t>
            </a:r>
          </a:p>
        </p:txBody>
      </p:sp>
      <p:pic>
        <p:nvPicPr>
          <p:cNvPr id="25603" name="Picture 3" descr="09-19-04 20"/>
          <p:cNvPicPr>
            <a:picLocks noChangeAspect="1" noChangeArrowheads="1"/>
          </p:cNvPicPr>
          <p:nvPr/>
        </p:nvPicPr>
        <p:blipFill>
          <a:blip r:embed="rId3" cstate="print"/>
          <a:srcRect/>
          <a:stretch>
            <a:fillRect/>
          </a:stretch>
        </p:blipFill>
        <p:spPr bwMode="auto">
          <a:xfrm>
            <a:off x="990600" y="1295401"/>
            <a:ext cx="7239000" cy="4879975"/>
          </a:xfrm>
          <a:prstGeom prst="rect">
            <a:avLst/>
          </a:prstGeom>
          <a:noFill/>
          <a:ln w="9525">
            <a:noFill/>
            <a:miter lim="800000"/>
            <a:headEnd/>
            <a:tailEnd/>
          </a:ln>
        </p:spPr>
      </p:pic>
      <p:sp>
        <p:nvSpPr>
          <p:cNvPr id="25604"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2315591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09-19-04 21"/>
          <p:cNvPicPr>
            <a:picLocks noChangeAspect="1" noChangeArrowheads="1"/>
          </p:cNvPicPr>
          <p:nvPr/>
        </p:nvPicPr>
        <p:blipFill>
          <a:blip r:embed="rId3" cstate="print"/>
          <a:srcRect/>
          <a:stretch>
            <a:fillRect/>
          </a:stretch>
        </p:blipFill>
        <p:spPr bwMode="auto">
          <a:xfrm>
            <a:off x="990600" y="1447800"/>
            <a:ext cx="7086600" cy="4724400"/>
          </a:xfrm>
          <a:prstGeom prst="rect">
            <a:avLst/>
          </a:prstGeom>
          <a:noFill/>
          <a:ln w="9525">
            <a:noFill/>
            <a:miter lim="800000"/>
            <a:headEnd/>
            <a:tailEnd/>
          </a:ln>
        </p:spPr>
      </p:pic>
      <p:sp>
        <p:nvSpPr>
          <p:cNvPr id="26627"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
        <p:nvSpPr>
          <p:cNvPr id="6" name="Rectangle 2"/>
          <p:cNvSpPr txBox="1">
            <a:spLocks noChangeArrowheads="1"/>
          </p:cNvSpPr>
          <p:nvPr/>
        </p:nvSpPr>
        <p:spPr bwMode="auto">
          <a:xfrm>
            <a:off x="685800" y="130176"/>
            <a:ext cx="7772400" cy="784225"/>
          </a:xfrm>
          <a:prstGeom prst="rect">
            <a:avLst/>
          </a:prstGeom>
          <a:noFill/>
          <a:ln w="9525">
            <a:noFill/>
            <a:miter lim="800000"/>
            <a:headEnd/>
            <a:tailEnd/>
          </a:ln>
        </p:spPr>
        <p:txBody>
          <a:bodyPr anchor="ctr"/>
          <a:lstStyle/>
          <a:p>
            <a:pPr algn="ctr" eaLnBrk="0" hangingPunct="0">
              <a:defRPr/>
            </a:pPr>
            <a:r>
              <a:rPr lang="en-US" sz="2600" b="1" dirty="0">
                <a:latin typeface="+mj-lt"/>
                <a:ea typeface="+mj-ea"/>
                <a:cs typeface="+mj-cs"/>
              </a:rPr>
              <a:t>Gaussian Peak + Random Short-Term Noise + </a:t>
            </a:r>
            <a:r>
              <a:rPr lang="en-US" sz="2600" b="1" dirty="0">
                <a:solidFill>
                  <a:srgbClr val="FF0000"/>
                </a:solidFill>
                <a:latin typeface="+mj-lt"/>
                <a:ea typeface="+mj-ea"/>
                <a:cs typeface="+mj-cs"/>
              </a:rPr>
              <a:t>Simple RC Filter</a:t>
            </a:r>
          </a:p>
        </p:txBody>
      </p:sp>
    </p:spTree>
    <p:extLst>
      <p:ext uri="{BB962C8B-B14F-4D97-AF65-F5344CB8AC3E}">
        <p14:creationId xmlns:p14="http://schemas.microsoft.com/office/powerpoint/2010/main" val="14336905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0062_0001.tif"/>
          <p:cNvPicPr>
            <a:picLocks noChangeAspect="1"/>
          </p:cNvPicPr>
          <p:nvPr/>
        </p:nvPicPr>
        <p:blipFill>
          <a:blip r:embed="rId3" cstate="print"/>
          <a:srcRect l="58665" t="55556" r="6667" b="16666"/>
          <a:stretch>
            <a:fillRect/>
          </a:stretch>
        </p:blipFill>
        <p:spPr bwMode="auto">
          <a:xfrm>
            <a:off x="1981200" y="762001"/>
            <a:ext cx="5105400" cy="5318125"/>
          </a:xfrm>
          <a:prstGeom prst="rect">
            <a:avLst/>
          </a:prstGeom>
          <a:noFill/>
          <a:ln w="9525">
            <a:noFill/>
            <a:miter lim="800000"/>
            <a:headEnd/>
            <a:tailEnd/>
          </a:ln>
        </p:spPr>
      </p:pic>
      <p:sp>
        <p:nvSpPr>
          <p:cNvPr id="28675" name="TextBox 2"/>
          <p:cNvSpPr txBox="1">
            <a:spLocks noChangeArrowheads="1"/>
          </p:cNvSpPr>
          <p:nvPr/>
        </p:nvSpPr>
        <p:spPr bwMode="auto">
          <a:xfrm>
            <a:off x="0" y="6550026"/>
            <a:ext cx="4038600" cy="307777"/>
          </a:xfrm>
          <a:prstGeom prst="rect">
            <a:avLst/>
          </a:prstGeom>
          <a:noFill/>
          <a:ln w="9525">
            <a:noFill/>
            <a:miter lim="800000"/>
            <a:headEnd/>
            <a:tailEnd/>
          </a:ln>
        </p:spPr>
        <p:txBody>
          <a:bodyPr>
            <a:spAutoFit/>
          </a:bodyPr>
          <a:lstStyle/>
          <a:p>
            <a:r>
              <a:rPr lang="en-US" sz="1400"/>
              <a:t>Horowitz and Hill, Art of Electronics</a:t>
            </a:r>
          </a:p>
        </p:txBody>
      </p:sp>
    </p:spTree>
    <p:extLst>
      <p:ext uri="{BB962C8B-B14F-4D97-AF65-F5344CB8AC3E}">
        <p14:creationId xmlns:p14="http://schemas.microsoft.com/office/powerpoint/2010/main" val="36691858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0076_0001.jpg"/>
          <p:cNvPicPr>
            <a:picLocks noChangeAspect="1"/>
          </p:cNvPicPr>
          <p:nvPr/>
        </p:nvPicPr>
        <p:blipFill>
          <a:blip r:embed="rId3" cstate="print"/>
          <a:srcRect l="54292" t="5556" r="14236" b="74445"/>
          <a:stretch>
            <a:fillRect/>
          </a:stretch>
        </p:blipFill>
        <p:spPr bwMode="auto">
          <a:xfrm>
            <a:off x="1676400" y="533401"/>
            <a:ext cx="5791200" cy="4738688"/>
          </a:xfrm>
          <a:prstGeom prst="rect">
            <a:avLst/>
          </a:prstGeom>
          <a:noFill/>
          <a:ln w="9525">
            <a:noFill/>
            <a:miter lim="800000"/>
            <a:headEnd/>
            <a:tailEnd/>
          </a:ln>
        </p:spPr>
      </p:pic>
      <p:sp>
        <p:nvSpPr>
          <p:cNvPr id="31747" name="TextBox 2"/>
          <p:cNvSpPr txBox="1">
            <a:spLocks noChangeArrowheads="1"/>
          </p:cNvSpPr>
          <p:nvPr/>
        </p:nvSpPr>
        <p:spPr bwMode="auto">
          <a:xfrm>
            <a:off x="0" y="6550026"/>
            <a:ext cx="6858000" cy="307777"/>
          </a:xfrm>
          <a:prstGeom prst="rect">
            <a:avLst/>
          </a:prstGeom>
          <a:noFill/>
          <a:ln w="9525">
            <a:noFill/>
            <a:miter lim="800000"/>
            <a:headEnd/>
            <a:tailEnd/>
          </a:ln>
        </p:spPr>
        <p:txBody>
          <a:bodyPr>
            <a:spAutoFit/>
          </a:bodyPr>
          <a:lstStyle/>
          <a:p>
            <a:r>
              <a:rPr lang="en-US" sz="1400"/>
              <a:t>Rubinson and Rubinson Contemporary Instrumental Analysis</a:t>
            </a:r>
          </a:p>
        </p:txBody>
      </p:sp>
    </p:spTree>
    <p:extLst>
      <p:ext uri="{BB962C8B-B14F-4D97-AF65-F5344CB8AC3E}">
        <p14:creationId xmlns:p14="http://schemas.microsoft.com/office/powerpoint/2010/main" val="1125178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3139321"/>
          </a:xfrm>
          <a:prstGeom prst="rect">
            <a:avLst/>
          </a:prstGeom>
        </p:spPr>
        <p:txBody>
          <a:bodyPr wrap="square">
            <a:spAutoFit/>
          </a:bodyPr>
          <a:lstStyle/>
          <a:p>
            <a:pPr lvl="0"/>
            <a:r>
              <a:rPr lang="en-US" dirty="0"/>
              <a:t>What is the decimal equivalent of the following binary number? – 011010</a:t>
            </a:r>
          </a:p>
          <a:p>
            <a:r>
              <a:rPr lang="en-US" dirty="0"/>
              <a:t> </a:t>
            </a:r>
            <a:endParaRPr lang="en-US" dirty="0" smtClean="0"/>
          </a:p>
          <a:p>
            <a:endParaRPr lang="en-US" dirty="0"/>
          </a:p>
          <a:p>
            <a:endParaRPr lang="en-US" dirty="0" smtClean="0"/>
          </a:p>
          <a:p>
            <a:endParaRPr lang="en-US" dirty="0"/>
          </a:p>
          <a:p>
            <a:endParaRPr lang="en-US" dirty="0" smtClean="0"/>
          </a:p>
          <a:p>
            <a:endParaRPr lang="en-US" dirty="0"/>
          </a:p>
          <a:p>
            <a:endParaRPr lang="en-US" dirty="0"/>
          </a:p>
          <a:p>
            <a:pPr lvl="0"/>
            <a:r>
              <a:rPr lang="en-US" dirty="0"/>
              <a:t>Suppose the full output range of your UV detector is 1 V. What is the smallest signal that be detected following digitization of the analog signal using a 8-bit A/D converter? How does change if you using a 24-bit converter?</a:t>
            </a:r>
          </a:p>
        </p:txBody>
      </p:sp>
    </p:spTree>
    <p:extLst>
      <p:ext uri="{BB962C8B-B14F-4D97-AF65-F5344CB8AC3E}">
        <p14:creationId xmlns:p14="http://schemas.microsoft.com/office/powerpoint/2010/main" val="3637786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039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033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647756"/>
            <a:ext cx="8229600" cy="1569660"/>
          </a:xfrm>
          <a:prstGeom prst="rect">
            <a:avLst/>
          </a:prstGeom>
          <a:noFill/>
        </p:spPr>
        <p:txBody>
          <a:bodyPr wrap="square" rtlCol="0">
            <a:spAutoFit/>
          </a:bodyPr>
          <a:lstStyle/>
          <a:p>
            <a:pPr algn="ctr"/>
            <a:r>
              <a:rPr lang="en-US" sz="2400" b="1" dirty="0" smtClean="0"/>
              <a:t>Electronics and Signal Processing in Four Parts</a:t>
            </a:r>
          </a:p>
          <a:p>
            <a:pPr algn="ctr"/>
            <a:r>
              <a:rPr lang="en-US" sz="2400" b="1" dirty="0" smtClean="0"/>
              <a:t>Stoll, Che380</a:t>
            </a:r>
          </a:p>
          <a:p>
            <a:pPr algn="ctr"/>
            <a:endParaRPr lang="en-US" sz="2400" b="1" dirty="0"/>
          </a:p>
          <a:p>
            <a:pPr algn="ctr"/>
            <a:r>
              <a:rPr lang="en-US" sz="2400" b="1" dirty="0" smtClean="0"/>
              <a:t>Part IV – Digital Filtering and Fourier Analysis</a:t>
            </a:r>
            <a:endParaRPr lang="en-US" sz="2400" b="1" dirty="0"/>
          </a:p>
        </p:txBody>
      </p:sp>
    </p:spTree>
    <p:extLst>
      <p:ext uri="{BB962C8B-B14F-4D97-AF65-F5344CB8AC3E}">
        <p14:creationId xmlns:p14="http://schemas.microsoft.com/office/powerpoint/2010/main" val="828374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9" y="0"/>
            <a:ext cx="5299364" cy="6858000"/>
          </a:xfrm>
          <a:prstGeom prst="rect">
            <a:avLst/>
          </a:prstGeom>
        </p:spPr>
      </p:pic>
    </p:spTree>
    <p:extLst>
      <p:ext uri="{BB962C8B-B14F-4D97-AF65-F5344CB8AC3E}">
        <p14:creationId xmlns:p14="http://schemas.microsoft.com/office/powerpoint/2010/main" val="2155983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91_0001.jpg"/>
          <p:cNvPicPr>
            <a:picLocks noChangeAspect="1"/>
          </p:cNvPicPr>
          <p:nvPr/>
        </p:nvPicPr>
        <p:blipFill>
          <a:blip r:embed="rId3" cstate="print"/>
          <a:srcRect l="20063" t="43333" r="20062" b="26667"/>
          <a:stretch>
            <a:fillRect/>
          </a:stretch>
        </p:blipFill>
        <p:spPr>
          <a:xfrm rot="10800000">
            <a:off x="228600" y="228600"/>
            <a:ext cx="8686803" cy="5584373"/>
          </a:xfrm>
          <a:prstGeom prst="rect">
            <a:avLst/>
          </a:prstGeom>
        </p:spPr>
      </p:pic>
    </p:spTree>
    <p:extLst>
      <p:ext uri="{BB962C8B-B14F-4D97-AF65-F5344CB8AC3E}">
        <p14:creationId xmlns:p14="http://schemas.microsoft.com/office/powerpoint/2010/main" val="3132518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WF0000"/>
          <p:cNvPicPr>
            <a:picLocks noChangeAspect="1" noChangeArrowheads="1"/>
          </p:cNvPicPr>
          <p:nvPr/>
        </p:nvPicPr>
        <p:blipFill>
          <a:blip r:embed="rId3" cstate="print"/>
          <a:srcRect/>
          <a:stretch>
            <a:fillRect/>
          </a:stretch>
        </p:blipFill>
        <p:spPr bwMode="auto">
          <a:xfrm>
            <a:off x="1920875" y="228600"/>
            <a:ext cx="5278438" cy="6400800"/>
          </a:xfrm>
          <a:prstGeom prst="rect">
            <a:avLst/>
          </a:prstGeom>
          <a:noFill/>
          <a:ln w="9525">
            <a:noFill/>
            <a:miter lim="800000"/>
            <a:headEnd/>
            <a:tailEnd/>
          </a:ln>
        </p:spPr>
      </p:pic>
      <p:sp>
        <p:nvSpPr>
          <p:cNvPr id="7171" name="TextBox 2"/>
          <p:cNvSpPr txBox="1">
            <a:spLocks noChangeArrowheads="1"/>
          </p:cNvSpPr>
          <p:nvPr/>
        </p:nvSpPr>
        <p:spPr bwMode="auto">
          <a:xfrm>
            <a:off x="0" y="6550025"/>
            <a:ext cx="2971800" cy="307975"/>
          </a:xfrm>
          <a:prstGeom prst="rect">
            <a:avLst/>
          </a:prstGeom>
          <a:noFill/>
          <a:ln w="9525">
            <a:noFill/>
            <a:miter lim="800000"/>
            <a:headEnd/>
            <a:tailEnd/>
          </a:ln>
        </p:spPr>
        <p:txBody>
          <a:bodyPr>
            <a:spAutoFit/>
          </a:bodyPr>
          <a:lstStyle/>
          <a:p>
            <a:r>
              <a:rPr lang="en-US" sz="1400" dirty="0" err="1">
                <a:latin typeface="Calibri" pitchFamily="34" charset="0"/>
              </a:rPr>
              <a:t>Skoog</a:t>
            </a:r>
            <a:r>
              <a:rPr lang="en-US" sz="1400" dirty="0">
                <a:latin typeface="Calibri" pitchFamily="34" charset="0"/>
              </a:rPr>
              <a:t>, Holler, Crouch, 7</a:t>
            </a:r>
            <a:r>
              <a:rPr lang="en-US" sz="1400" baseline="30000" dirty="0">
                <a:latin typeface="Calibri" pitchFamily="34" charset="0"/>
              </a:rPr>
              <a:t>th</a:t>
            </a:r>
            <a:r>
              <a:rPr lang="en-US" sz="1400" dirty="0">
                <a:latin typeface="Calibri" pitchFamily="34" charset="0"/>
              </a:rPr>
              <a:t> Ed.</a:t>
            </a:r>
          </a:p>
        </p:txBody>
      </p:sp>
    </p:spTree>
    <p:extLst>
      <p:ext uri="{BB962C8B-B14F-4D97-AF65-F5344CB8AC3E}">
        <p14:creationId xmlns:p14="http://schemas.microsoft.com/office/powerpoint/2010/main" val="149647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 descr="0069_0001.tif"/>
          <p:cNvPicPr>
            <a:picLocks noChangeAspect="1"/>
          </p:cNvPicPr>
          <p:nvPr/>
        </p:nvPicPr>
        <p:blipFill>
          <a:blip r:embed="rId3" cstate="print"/>
          <a:srcRect l="8112" t="16667" r="52888" b="45555"/>
          <a:stretch>
            <a:fillRect/>
          </a:stretch>
        </p:blipFill>
        <p:spPr bwMode="auto">
          <a:xfrm>
            <a:off x="1066800" y="609600"/>
            <a:ext cx="4191000" cy="5276850"/>
          </a:xfrm>
          <a:prstGeom prst="rect">
            <a:avLst/>
          </a:prstGeom>
          <a:noFill/>
          <a:ln w="9525">
            <a:noFill/>
            <a:miter lim="800000"/>
            <a:headEnd/>
            <a:tailEnd/>
          </a:ln>
        </p:spPr>
      </p:pic>
      <p:sp>
        <p:nvSpPr>
          <p:cNvPr id="1047" name="TextBox 2"/>
          <p:cNvSpPr txBox="1">
            <a:spLocks noChangeArrowheads="1"/>
          </p:cNvSpPr>
          <p:nvPr/>
        </p:nvSpPr>
        <p:spPr bwMode="auto">
          <a:xfrm>
            <a:off x="0" y="6550026"/>
            <a:ext cx="2971800" cy="307777"/>
          </a:xfrm>
          <a:prstGeom prst="rect">
            <a:avLst/>
          </a:prstGeom>
          <a:noFill/>
          <a:ln w="9525">
            <a:noFill/>
            <a:miter lim="800000"/>
            <a:headEnd/>
            <a:tailEnd/>
          </a:ln>
        </p:spPr>
        <p:txBody>
          <a:bodyPr>
            <a:spAutoFit/>
          </a:bodyPr>
          <a:lstStyle/>
          <a:p>
            <a:r>
              <a:rPr lang="en-US" sz="1400">
                <a:latin typeface="Calibri" pitchFamily="34" charset="0"/>
              </a:rPr>
              <a:t>Skoog, Holler, Crouch, 7</a:t>
            </a:r>
            <a:r>
              <a:rPr lang="en-US" sz="1400" baseline="30000">
                <a:latin typeface="Calibri" pitchFamily="34" charset="0"/>
              </a:rPr>
              <a:t>th</a:t>
            </a:r>
            <a:r>
              <a:rPr lang="en-US" sz="1400">
                <a:latin typeface="Calibri" pitchFamily="34" charset="0"/>
              </a:rPr>
              <a:t> Ed., Fig. 5-10</a:t>
            </a:r>
          </a:p>
        </p:txBody>
      </p:sp>
      <mc:AlternateContent xmlns:mc="http://schemas.openxmlformats.org/markup-compatibility/2006" xmlns:p14="http://schemas.microsoft.com/office/powerpoint/2010/main">
        <mc:Choice Requires="p14">
          <p:contentPart p14:bwMode="auto" r:id="rId4">
            <p14:nvContentPartPr>
              <p14:cNvPr id="42005" name="Ink 23"/>
              <p14:cNvContentPartPr>
                <a14:cpLocks xmlns:a14="http://schemas.microsoft.com/office/drawing/2010/main" noRot="1" noChangeAspect="1" noEditPoints="1" noChangeArrowheads="1" noChangeShapeType="1"/>
              </p14:cNvContentPartPr>
              <p14:nvPr/>
            </p14:nvContentPartPr>
            <p14:xfrm>
              <a:off x="87731600" y="55757763"/>
              <a:ext cx="0" cy="0"/>
            </p14:xfrm>
          </p:contentPart>
        </mc:Choice>
        <mc:Fallback xmlns="">
          <p:pic>
            <p:nvPicPr>
              <p:cNvPr id="42005" name="Ink 23"/>
              <p:cNvPicPr>
                <a:picLocks noRot="1" noChangeAspect="1" noEditPoints="1" noChangeArrowheads="1" noChangeShapeType="1"/>
              </p:cNvPicPr>
              <p:nvPr/>
            </p:nvPicPr>
            <p:blipFill>
              <a:blip r:embed="rId5"/>
              <a:stretch>
                <a:fillRect/>
              </a:stretch>
            </p:blipFill>
            <p:spPr>
              <a:xfrm>
                <a:off x="87731600" y="55757763"/>
                <a:ext cx="0" cy="0"/>
              </a:xfrm>
              <a:prstGeom prst="rect">
                <a:avLst/>
              </a:prstGeom>
            </p:spPr>
          </p:pic>
        </mc:Fallback>
      </mc:AlternateContent>
    </p:spTree>
    <p:extLst>
      <p:ext uri="{BB962C8B-B14F-4D97-AF65-F5344CB8AC3E}">
        <p14:creationId xmlns:p14="http://schemas.microsoft.com/office/powerpoint/2010/main" val="2924460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3"/>
          <p:cNvPicPr>
            <a:picLocks noChangeAspect="1" noChangeArrowheads="1"/>
          </p:cNvPicPr>
          <p:nvPr/>
        </p:nvPicPr>
        <p:blipFill>
          <a:blip r:embed="rId3" cstate="print"/>
          <a:srcRect/>
          <a:stretch>
            <a:fillRect/>
          </a:stretch>
        </p:blipFill>
        <p:spPr bwMode="auto">
          <a:xfrm>
            <a:off x="0" y="0"/>
            <a:ext cx="4572000" cy="2870200"/>
          </a:xfrm>
          <a:prstGeom prst="rect">
            <a:avLst/>
          </a:prstGeom>
          <a:noFill/>
          <a:ln w="9525">
            <a:noFill/>
            <a:miter lim="800000"/>
            <a:headEnd/>
            <a:tailEnd/>
          </a:ln>
        </p:spPr>
      </p:pic>
      <p:pic>
        <p:nvPicPr>
          <p:cNvPr id="17411" name="Picture 4"/>
          <p:cNvPicPr>
            <a:picLocks noChangeAspect="1" noChangeArrowheads="1"/>
          </p:cNvPicPr>
          <p:nvPr/>
        </p:nvPicPr>
        <p:blipFill>
          <a:blip r:embed="rId4" cstate="print"/>
          <a:srcRect/>
          <a:stretch>
            <a:fillRect/>
          </a:stretch>
        </p:blipFill>
        <p:spPr bwMode="auto">
          <a:xfrm>
            <a:off x="4572000" y="0"/>
            <a:ext cx="4572000" cy="5765800"/>
          </a:xfrm>
          <a:prstGeom prst="rect">
            <a:avLst/>
          </a:prstGeom>
          <a:noFill/>
          <a:ln w="9525">
            <a:noFill/>
            <a:miter lim="800000"/>
            <a:headEnd/>
            <a:tailEnd/>
          </a:ln>
        </p:spPr>
      </p:pic>
    </p:spTree>
    <p:extLst>
      <p:ext uri="{BB962C8B-B14F-4D97-AF65-F5344CB8AC3E}">
        <p14:creationId xmlns:p14="http://schemas.microsoft.com/office/powerpoint/2010/main" val="15442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533400" y="347663"/>
            <a:ext cx="4886325" cy="6162675"/>
          </a:xfrm>
          <a:prstGeom prst="rect">
            <a:avLst/>
          </a:prstGeom>
          <a:noFill/>
          <a:ln w="9525">
            <a:noFill/>
            <a:miter lim="800000"/>
            <a:headEnd/>
            <a:tailEnd/>
          </a:ln>
        </p:spPr>
      </p:pic>
    </p:spTree>
    <p:extLst>
      <p:ext uri="{BB962C8B-B14F-4D97-AF65-F5344CB8AC3E}">
        <p14:creationId xmlns:p14="http://schemas.microsoft.com/office/powerpoint/2010/main" val="3821442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Noisey Input</a:t>
            </a:r>
          </a:p>
        </p:txBody>
      </p:sp>
      <p:graphicFrame>
        <p:nvGraphicFramePr>
          <p:cNvPr id="4098" name="Object 2"/>
          <p:cNvGraphicFramePr>
            <a:graphicFrameLocks noGrp="1" noChangeAspect="1"/>
          </p:cNvGraphicFramePr>
          <p:nvPr>
            <p:ph idx="1"/>
          </p:nvPr>
        </p:nvGraphicFramePr>
        <p:xfrm>
          <a:off x="609600" y="1905001"/>
          <a:ext cx="8169275" cy="4525963"/>
        </p:xfrm>
        <a:graphic>
          <a:graphicData uri="http://schemas.openxmlformats.org/presentationml/2006/ole">
            <mc:AlternateContent xmlns:mc="http://schemas.openxmlformats.org/markup-compatibility/2006">
              <mc:Choice xmlns:v="urn:schemas-microsoft-com:vml" Requires="v">
                <p:oleObj spid="_x0000_s2071" name="Worksheet" r:id="rId4" imgW="4676775" imgH="2590800" progId="Excel.Sheet.8">
                  <p:embed/>
                </p:oleObj>
              </mc:Choice>
              <mc:Fallback>
                <p:oleObj name="Worksheet" r:id="rId4" imgW="4676775" imgH="259080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05001"/>
                        <a:ext cx="8169275"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2136507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r>
              <a:rPr lang="en-US" sz="4000" smtClean="0"/>
              <a:t>5 Point Moving Average </a:t>
            </a:r>
            <a:br>
              <a:rPr lang="en-US" sz="4000" smtClean="0"/>
            </a:br>
            <a:r>
              <a:rPr lang="en-US" sz="4000" smtClean="0"/>
              <a:t>Smooth Output</a:t>
            </a:r>
          </a:p>
        </p:txBody>
      </p:sp>
      <p:graphicFrame>
        <p:nvGraphicFramePr>
          <p:cNvPr id="5122" name="Object 2"/>
          <p:cNvGraphicFramePr>
            <a:graphicFrameLocks noGrp="1" noChangeAspect="1"/>
          </p:cNvGraphicFramePr>
          <p:nvPr>
            <p:ph idx="1"/>
          </p:nvPr>
        </p:nvGraphicFramePr>
        <p:xfrm>
          <a:off x="304800" y="1447800"/>
          <a:ext cx="8229600" cy="4567238"/>
        </p:xfrm>
        <a:graphic>
          <a:graphicData uri="http://schemas.openxmlformats.org/presentationml/2006/ole">
            <mc:AlternateContent xmlns:mc="http://schemas.openxmlformats.org/markup-compatibility/2006">
              <mc:Choice xmlns:v="urn:schemas-microsoft-com:vml" Requires="v">
                <p:oleObj spid="_x0000_s3095" name="Worksheet" r:id="rId4" imgW="4686300" imgH="2600325" progId="Excel.Sheet.8">
                  <p:embed/>
                </p:oleObj>
              </mc:Choice>
              <mc:Fallback>
                <p:oleObj name="Worksheet" r:id="rId4" imgW="4686300" imgH="2600325"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229600" cy="456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26841481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sz="4000" smtClean="0"/>
              <a:t>11 Point Moving Average</a:t>
            </a:r>
            <a:br>
              <a:rPr lang="en-US" sz="4000" smtClean="0"/>
            </a:br>
            <a:r>
              <a:rPr lang="en-US" sz="4000" smtClean="0"/>
              <a:t>Smooth Output</a:t>
            </a:r>
          </a:p>
        </p:txBody>
      </p:sp>
      <p:graphicFrame>
        <p:nvGraphicFramePr>
          <p:cNvPr id="6146" name="Object 2"/>
          <p:cNvGraphicFramePr>
            <a:graphicFrameLocks noGrp="1" noChangeAspect="1"/>
          </p:cNvGraphicFramePr>
          <p:nvPr>
            <p:ph idx="1"/>
          </p:nvPr>
        </p:nvGraphicFramePr>
        <p:xfrm>
          <a:off x="609600" y="1524001"/>
          <a:ext cx="7696200" cy="4278313"/>
        </p:xfrm>
        <a:graphic>
          <a:graphicData uri="http://schemas.openxmlformats.org/presentationml/2006/ole">
            <mc:AlternateContent xmlns:mc="http://schemas.openxmlformats.org/markup-compatibility/2006">
              <mc:Choice xmlns:v="urn:schemas-microsoft-com:vml" Requires="v">
                <p:oleObj spid="_x0000_s4119" name="Worksheet" r:id="rId4" imgW="4695825" imgH="2609850" progId="Excel.Sheet.8">
                  <p:embed/>
                </p:oleObj>
              </mc:Choice>
              <mc:Fallback>
                <p:oleObj name="Worksheet" r:id="rId4" imgW="4695825" imgH="260985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524001"/>
                        <a:ext cx="7696200" cy="42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Box 3"/>
          <p:cNvSpPr txBox="1">
            <a:spLocks noChangeArrowheads="1"/>
          </p:cNvSpPr>
          <p:nvPr/>
        </p:nvSpPr>
        <p:spPr bwMode="auto">
          <a:xfrm>
            <a:off x="0" y="6550026"/>
            <a:ext cx="2590800" cy="307777"/>
          </a:xfrm>
          <a:prstGeom prst="rect">
            <a:avLst/>
          </a:prstGeom>
          <a:noFill/>
          <a:ln w="9525">
            <a:noFill/>
            <a:miter lim="800000"/>
            <a:headEnd/>
            <a:tailEnd/>
          </a:ln>
        </p:spPr>
        <p:txBody>
          <a:bodyPr>
            <a:spAutoFit/>
          </a:bodyPr>
          <a:lstStyle/>
          <a:p>
            <a:r>
              <a:rPr lang="en-US" sz="1400"/>
              <a:t>PWC 4101-06</a:t>
            </a:r>
          </a:p>
        </p:txBody>
      </p:sp>
    </p:spTree>
    <p:extLst>
      <p:ext uri="{BB962C8B-B14F-4D97-AF65-F5344CB8AC3E}">
        <p14:creationId xmlns:p14="http://schemas.microsoft.com/office/powerpoint/2010/main" val="38679575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0" y="6550026"/>
            <a:ext cx="6858000" cy="307777"/>
          </a:xfrm>
          <a:prstGeom prst="rect">
            <a:avLst/>
          </a:prstGeom>
          <a:noFill/>
          <a:ln w="9525">
            <a:noFill/>
            <a:miter lim="800000"/>
            <a:headEnd/>
            <a:tailEnd/>
          </a:ln>
        </p:spPr>
        <p:txBody>
          <a:bodyPr>
            <a:spAutoFit/>
          </a:bodyPr>
          <a:lstStyle/>
          <a:p>
            <a:r>
              <a:rPr lang="en-US" sz="1400"/>
              <a:t>Fig. 17.11 Rubinson and Rubinson Contemporary Instrumental Analysis</a:t>
            </a:r>
          </a:p>
        </p:txBody>
      </p:sp>
      <p:sp>
        <p:nvSpPr>
          <p:cNvPr id="30723" name="TextBox 4"/>
          <p:cNvSpPr txBox="1">
            <a:spLocks noChangeArrowheads="1"/>
          </p:cNvSpPr>
          <p:nvPr/>
        </p:nvSpPr>
        <p:spPr bwMode="auto">
          <a:xfrm>
            <a:off x="228600" y="1"/>
            <a:ext cx="8686800" cy="430887"/>
          </a:xfrm>
          <a:prstGeom prst="rect">
            <a:avLst/>
          </a:prstGeom>
          <a:noFill/>
          <a:ln w="9525">
            <a:noFill/>
            <a:miter lim="800000"/>
            <a:headEnd/>
            <a:tailEnd/>
          </a:ln>
        </p:spPr>
        <p:txBody>
          <a:bodyPr>
            <a:spAutoFit/>
          </a:bodyPr>
          <a:lstStyle/>
          <a:p>
            <a:pPr algn="ctr"/>
            <a:r>
              <a:rPr lang="en-US" sz="2200" b="1"/>
              <a:t>Representation of a Square Wave by a Series of Sine Waves</a:t>
            </a:r>
          </a:p>
        </p:txBody>
      </p:sp>
      <p:pic>
        <p:nvPicPr>
          <p:cNvPr id="30724" name="Picture 5" descr="0075_0001.jpg"/>
          <p:cNvPicPr>
            <a:picLocks noChangeAspect="1"/>
          </p:cNvPicPr>
          <p:nvPr/>
        </p:nvPicPr>
        <p:blipFill>
          <a:blip r:embed="rId3" cstate="print"/>
          <a:srcRect l="37125" t="5556" r="5653" b="46666"/>
          <a:stretch>
            <a:fillRect/>
          </a:stretch>
        </p:blipFill>
        <p:spPr bwMode="auto">
          <a:xfrm>
            <a:off x="304800" y="769938"/>
            <a:ext cx="3962400" cy="4259262"/>
          </a:xfrm>
          <a:prstGeom prst="rect">
            <a:avLst/>
          </a:prstGeom>
          <a:noFill/>
          <a:ln w="9525">
            <a:noFill/>
            <a:miter lim="800000"/>
            <a:headEnd/>
            <a:tailEnd/>
          </a:ln>
        </p:spPr>
      </p:pic>
      <p:pic>
        <p:nvPicPr>
          <p:cNvPr id="30725" name="Picture 6" descr="0075_0001.jpg"/>
          <p:cNvPicPr>
            <a:picLocks noChangeAspect="1"/>
          </p:cNvPicPr>
          <p:nvPr/>
        </p:nvPicPr>
        <p:blipFill>
          <a:blip r:embed="rId4" cstate="print"/>
          <a:srcRect l="37125" t="52223" r="5653" b="14444"/>
          <a:stretch>
            <a:fillRect/>
          </a:stretch>
        </p:blipFill>
        <p:spPr bwMode="auto">
          <a:xfrm>
            <a:off x="4724400" y="685800"/>
            <a:ext cx="4191000" cy="3143250"/>
          </a:xfrm>
          <a:prstGeom prst="rect">
            <a:avLst/>
          </a:prstGeom>
          <a:noFill/>
          <a:ln w="9525">
            <a:noFill/>
            <a:miter lim="800000"/>
            <a:headEnd/>
            <a:tailEnd/>
          </a:ln>
        </p:spPr>
      </p:pic>
    </p:spTree>
    <p:extLst>
      <p:ext uri="{BB962C8B-B14F-4D97-AF65-F5344CB8AC3E}">
        <p14:creationId xmlns:p14="http://schemas.microsoft.com/office/powerpoint/2010/main" val="22099627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9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4"/>
          <p:cNvPicPr>
            <a:picLocks noChangeAspect="1" noChangeArrowheads="1"/>
          </p:cNvPicPr>
          <p:nvPr/>
        </p:nvPicPr>
        <p:blipFill>
          <a:blip r:embed="rId3" cstate="print"/>
          <a:srcRect/>
          <a:stretch>
            <a:fillRect/>
          </a:stretch>
        </p:blipFill>
        <p:spPr bwMode="auto">
          <a:xfrm>
            <a:off x="0" y="569914"/>
            <a:ext cx="4572000" cy="2859087"/>
          </a:xfrm>
          <a:prstGeom prst="rect">
            <a:avLst/>
          </a:prstGeom>
          <a:noFill/>
          <a:ln w="9525">
            <a:noFill/>
            <a:miter lim="800000"/>
            <a:headEnd/>
            <a:tailEnd/>
          </a:ln>
        </p:spPr>
      </p:pic>
      <p:sp>
        <p:nvSpPr>
          <p:cNvPr id="7197" name="TextBox 4"/>
          <p:cNvSpPr txBox="1">
            <a:spLocks noChangeArrowheads="1"/>
          </p:cNvSpPr>
          <p:nvPr/>
        </p:nvSpPr>
        <p:spPr bwMode="auto">
          <a:xfrm>
            <a:off x="762000" y="106364"/>
            <a:ext cx="3200400" cy="369332"/>
          </a:xfrm>
          <a:prstGeom prst="rect">
            <a:avLst/>
          </a:prstGeom>
          <a:noFill/>
          <a:ln w="9525">
            <a:noFill/>
            <a:miter lim="800000"/>
            <a:headEnd/>
            <a:tailEnd/>
          </a:ln>
        </p:spPr>
        <p:txBody>
          <a:bodyPr>
            <a:spAutoFit/>
          </a:bodyPr>
          <a:lstStyle/>
          <a:p>
            <a:pPr algn="ctr"/>
            <a:r>
              <a:rPr lang="en-US" b="1"/>
              <a:t>Original Signal (Analog)</a:t>
            </a:r>
          </a:p>
        </p:txBody>
      </p:sp>
      <p:grpSp>
        <p:nvGrpSpPr>
          <p:cNvPr id="2" name="Group 6"/>
          <p:cNvGrpSpPr>
            <a:grpSpLocks/>
          </p:cNvGrpSpPr>
          <p:nvPr/>
        </p:nvGrpSpPr>
        <p:grpSpPr bwMode="auto">
          <a:xfrm>
            <a:off x="0" y="3514726"/>
            <a:ext cx="4622800" cy="3343275"/>
            <a:chOff x="0" y="3514436"/>
            <a:chExt cx="4622169" cy="3343564"/>
          </a:xfrm>
        </p:grpSpPr>
        <p:pic>
          <p:nvPicPr>
            <p:cNvPr id="7199" name="Picture 3"/>
            <p:cNvPicPr>
              <a:picLocks noChangeAspect="1" noChangeArrowheads="1"/>
            </p:cNvPicPr>
            <p:nvPr/>
          </p:nvPicPr>
          <p:blipFill>
            <a:blip r:embed="rId4" cstate="print"/>
            <a:srcRect/>
            <a:stretch>
              <a:fillRect/>
            </a:stretch>
          </p:blipFill>
          <p:spPr bwMode="auto">
            <a:xfrm>
              <a:off x="0" y="3962400"/>
              <a:ext cx="4622169" cy="2895600"/>
            </a:xfrm>
            <a:prstGeom prst="rect">
              <a:avLst/>
            </a:prstGeom>
            <a:noFill/>
            <a:ln w="9525">
              <a:noFill/>
              <a:miter lim="800000"/>
              <a:headEnd/>
              <a:tailEnd/>
            </a:ln>
          </p:spPr>
        </p:pic>
        <p:sp>
          <p:nvSpPr>
            <p:cNvPr id="7200" name="TextBox 5"/>
            <p:cNvSpPr txBox="1">
              <a:spLocks noChangeArrowheads="1"/>
            </p:cNvSpPr>
            <p:nvPr/>
          </p:nvSpPr>
          <p:spPr bwMode="auto">
            <a:xfrm>
              <a:off x="533401" y="3514436"/>
              <a:ext cx="3544456" cy="369364"/>
            </a:xfrm>
            <a:prstGeom prst="rect">
              <a:avLst/>
            </a:prstGeom>
            <a:noFill/>
            <a:ln w="9525">
              <a:noFill/>
              <a:miter lim="800000"/>
              <a:headEnd/>
              <a:tailEnd/>
            </a:ln>
          </p:spPr>
          <p:txBody>
            <a:bodyPr>
              <a:spAutoFit/>
            </a:bodyPr>
            <a:lstStyle/>
            <a:p>
              <a:pPr algn="ctr"/>
              <a:r>
                <a:rPr lang="en-US" b="1"/>
                <a:t>Reconstructed Signal (Digital)</a:t>
              </a:r>
            </a:p>
          </p:txBody>
        </p:sp>
      </p:grpSp>
    </p:spTree>
    <p:extLst>
      <p:ext uri="{BB962C8B-B14F-4D97-AF65-F5344CB8AC3E}">
        <p14:creationId xmlns:p14="http://schemas.microsoft.com/office/powerpoint/2010/main" val="28013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903" t="50000" r="10433" b="13984"/>
          <a:stretch/>
        </p:blipFill>
        <p:spPr>
          <a:xfrm>
            <a:off x="701484" y="304800"/>
            <a:ext cx="7745565" cy="6019800"/>
          </a:xfrm>
          <a:prstGeom prst="rect">
            <a:avLst/>
          </a:prstGeom>
        </p:spPr>
      </p:pic>
      <p:sp>
        <p:nvSpPr>
          <p:cNvPr id="3" name="Rectangle 2"/>
          <p:cNvSpPr/>
          <p:nvPr/>
        </p:nvSpPr>
        <p:spPr>
          <a:xfrm>
            <a:off x="0" y="6519447"/>
            <a:ext cx="9144000" cy="338554"/>
          </a:xfrm>
          <a:prstGeom prst="rect">
            <a:avLst/>
          </a:prstGeom>
        </p:spPr>
        <p:txBody>
          <a:bodyPr wrap="square">
            <a:spAutoFit/>
          </a:bodyPr>
          <a:lstStyle/>
          <a:p>
            <a:r>
              <a:rPr lang="en-US" sz="1600" dirty="0" err="1" smtClean="0"/>
              <a:t>Skoog</a:t>
            </a:r>
            <a:r>
              <a:rPr lang="en-US" sz="1600" dirty="0" smtClean="0"/>
              <a:t>; Holler; Crouch </a:t>
            </a:r>
            <a:r>
              <a:rPr lang="en-US" sz="1600" i="1" dirty="0" smtClean="0"/>
              <a:t>Principles of Instrumental Analysis, 6th ed.; Thomson Brooks/Cole, 2007.</a:t>
            </a:r>
            <a:endParaRPr lang="en-US" sz="1600" dirty="0"/>
          </a:p>
        </p:txBody>
      </p:sp>
    </p:spTree>
    <p:extLst>
      <p:ext uri="{BB962C8B-B14F-4D97-AF65-F5344CB8AC3E}">
        <p14:creationId xmlns:p14="http://schemas.microsoft.com/office/powerpoint/2010/main" val="2932221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7_0001.jpg"/>
          <p:cNvPicPr>
            <a:picLocks noChangeAspect="1"/>
          </p:cNvPicPr>
          <p:nvPr/>
        </p:nvPicPr>
        <p:blipFill>
          <a:blip r:embed="rId3" cstate="print"/>
          <a:srcRect l="12935" t="8889" r="7233" b="47778"/>
          <a:stretch>
            <a:fillRect/>
          </a:stretch>
        </p:blipFill>
        <p:spPr>
          <a:xfrm>
            <a:off x="304800" y="152400"/>
            <a:ext cx="8534400" cy="5943600"/>
          </a:xfrm>
          <a:prstGeom prst="rect">
            <a:avLst/>
          </a:prstGeom>
        </p:spPr>
      </p:pic>
      <p:sp>
        <p:nvSpPr>
          <p:cNvPr id="3" name="TextBox 2"/>
          <p:cNvSpPr txBox="1">
            <a:spLocks noChangeArrowheads="1"/>
          </p:cNvSpPr>
          <p:nvPr/>
        </p:nvSpPr>
        <p:spPr bwMode="auto">
          <a:xfrm>
            <a:off x="0" y="6550025"/>
            <a:ext cx="2971800" cy="307975"/>
          </a:xfrm>
          <a:prstGeom prst="rect">
            <a:avLst/>
          </a:prstGeom>
          <a:noFill/>
          <a:ln w="9525">
            <a:noFill/>
            <a:miter lim="800000"/>
            <a:headEnd/>
            <a:tailEnd/>
          </a:ln>
        </p:spPr>
        <p:txBody>
          <a:bodyPr>
            <a:spAutoFit/>
          </a:bodyPr>
          <a:lstStyle/>
          <a:p>
            <a:r>
              <a:rPr lang="en-US" sz="1400" dirty="0" err="1">
                <a:latin typeface="Calibri" pitchFamily="34" charset="0"/>
              </a:rPr>
              <a:t>Skoog</a:t>
            </a:r>
            <a:r>
              <a:rPr lang="en-US" sz="1400" dirty="0">
                <a:latin typeface="Calibri" pitchFamily="34" charset="0"/>
              </a:rPr>
              <a:t>, Holler, Crouch, 7</a:t>
            </a:r>
            <a:r>
              <a:rPr lang="en-US" sz="1400" baseline="30000" dirty="0">
                <a:latin typeface="Calibri" pitchFamily="34" charset="0"/>
              </a:rPr>
              <a:t>th</a:t>
            </a:r>
            <a:r>
              <a:rPr lang="en-US" sz="1400" dirty="0">
                <a:latin typeface="Calibri" pitchFamily="34" charset="0"/>
              </a:rPr>
              <a:t> Ed.</a:t>
            </a:r>
          </a:p>
        </p:txBody>
      </p:sp>
    </p:spTree>
    <p:extLst>
      <p:ext uri="{BB962C8B-B14F-4D97-AF65-F5344CB8AC3E}">
        <p14:creationId xmlns:p14="http://schemas.microsoft.com/office/powerpoint/2010/main" val="3302880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74" name="Rectangle 38"/>
          <p:cNvSpPr>
            <a:spLocks noChangeArrowheads="1"/>
          </p:cNvSpPr>
          <p:nvPr/>
        </p:nvSpPr>
        <p:spPr bwMode="auto">
          <a:xfrm>
            <a:off x="4953000" y="3451225"/>
            <a:ext cx="1066800" cy="2362200"/>
          </a:xfrm>
          <a:prstGeom prst="rect">
            <a:avLst/>
          </a:prstGeom>
          <a:solidFill>
            <a:srgbClr val="FABB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3" name="Rectangle 37"/>
          <p:cNvSpPr>
            <a:spLocks noChangeArrowheads="1"/>
          </p:cNvSpPr>
          <p:nvPr/>
        </p:nvSpPr>
        <p:spPr bwMode="auto">
          <a:xfrm>
            <a:off x="5105400" y="1622425"/>
            <a:ext cx="1028700" cy="2200275"/>
          </a:xfrm>
          <a:prstGeom prst="rect">
            <a:avLst/>
          </a:prstGeom>
          <a:solidFill>
            <a:srgbClr val="FABB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2" name="Rectangle 36"/>
          <p:cNvSpPr>
            <a:spLocks noChangeArrowheads="1"/>
          </p:cNvSpPr>
          <p:nvPr/>
        </p:nvSpPr>
        <p:spPr bwMode="auto">
          <a:xfrm>
            <a:off x="3200400" y="3375025"/>
            <a:ext cx="5105400" cy="1066800"/>
          </a:xfrm>
          <a:prstGeom prst="rect">
            <a:avLst/>
          </a:prstGeom>
          <a:solidFill>
            <a:srgbClr val="FABB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38" name="Rectangle 2"/>
          <p:cNvSpPr>
            <a:spLocks noGrp="1" noChangeArrowheads="1"/>
          </p:cNvSpPr>
          <p:nvPr>
            <p:ph type="title"/>
          </p:nvPr>
        </p:nvSpPr>
        <p:spPr>
          <a:xfrm>
            <a:off x="461963" y="16669"/>
            <a:ext cx="8229600" cy="750560"/>
          </a:xfrm>
        </p:spPr>
        <p:txBody>
          <a:bodyPr/>
          <a:lstStyle/>
          <a:p>
            <a:r>
              <a:rPr lang="en-US" altLang="en-US" dirty="0"/>
              <a:t>The Interferometer</a:t>
            </a:r>
          </a:p>
        </p:txBody>
      </p:sp>
      <p:sp>
        <p:nvSpPr>
          <p:cNvPr id="39939" name="Rectangle 3"/>
          <p:cNvSpPr>
            <a:spLocks noChangeArrowheads="1"/>
          </p:cNvSpPr>
          <p:nvPr/>
        </p:nvSpPr>
        <p:spPr bwMode="auto">
          <a:xfrm>
            <a:off x="3048000" y="1851025"/>
            <a:ext cx="228600" cy="297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42" name="Group 6"/>
          <p:cNvGrpSpPr>
            <a:grpSpLocks/>
          </p:cNvGrpSpPr>
          <p:nvPr/>
        </p:nvGrpSpPr>
        <p:grpSpPr bwMode="auto">
          <a:xfrm rot="-2700000">
            <a:off x="5410200" y="2994025"/>
            <a:ext cx="152400" cy="1828800"/>
            <a:chOff x="2880" y="1920"/>
            <a:chExt cx="96" cy="1152"/>
          </a:xfrm>
        </p:grpSpPr>
        <p:sp>
          <p:nvSpPr>
            <p:cNvPr id="39940" name="Rectangle 4"/>
            <p:cNvSpPr>
              <a:spLocks noChangeArrowheads="1"/>
            </p:cNvSpPr>
            <p:nvPr/>
          </p:nvSpPr>
          <p:spPr bwMode="auto">
            <a:xfrm>
              <a:off x="2880" y="1920"/>
              <a:ext cx="48"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1" name="Rectangle 5"/>
            <p:cNvSpPr>
              <a:spLocks noChangeArrowheads="1"/>
            </p:cNvSpPr>
            <p:nvPr/>
          </p:nvSpPr>
          <p:spPr bwMode="auto">
            <a:xfrm>
              <a:off x="2928" y="1920"/>
              <a:ext cx="48"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943" name="Group 7"/>
          <p:cNvGrpSpPr>
            <a:grpSpLocks/>
          </p:cNvGrpSpPr>
          <p:nvPr/>
        </p:nvGrpSpPr>
        <p:grpSpPr bwMode="auto">
          <a:xfrm rot="-2700000">
            <a:off x="4419600" y="2613025"/>
            <a:ext cx="152400" cy="533400"/>
            <a:chOff x="2880" y="1920"/>
            <a:chExt cx="96" cy="1152"/>
          </a:xfrm>
        </p:grpSpPr>
        <p:sp>
          <p:nvSpPr>
            <p:cNvPr id="39944" name="Rectangle 8"/>
            <p:cNvSpPr>
              <a:spLocks noChangeArrowheads="1"/>
            </p:cNvSpPr>
            <p:nvPr/>
          </p:nvSpPr>
          <p:spPr bwMode="auto">
            <a:xfrm>
              <a:off x="2880" y="1920"/>
              <a:ext cx="48"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5" name="Rectangle 9"/>
            <p:cNvSpPr>
              <a:spLocks noChangeArrowheads="1"/>
            </p:cNvSpPr>
            <p:nvPr/>
          </p:nvSpPr>
          <p:spPr bwMode="auto">
            <a:xfrm>
              <a:off x="2928" y="1920"/>
              <a:ext cx="48"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946" name="Group 10"/>
          <p:cNvGrpSpPr>
            <a:grpSpLocks/>
          </p:cNvGrpSpPr>
          <p:nvPr/>
        </p:nvGrpSpPr>
        <p:grpSpPr bwMode="auto">
          <a:xfrm rot="-2700000">
            <a:off x="3886200" y="2079625"/>
            <a:ext cx="152400" cy="533400"/>
            <a:chOff x="2880" y="1920"/>
            <a:chExt cx="96" cy="1152"/>
          </a:xfrm>
        </p:grpSpPr>
        <p:sp>
          <p:nvSpPr>
            <p:cNvPr id="39947" name="Rectangle 11"/>
            <p:cNvSpPr>
              <a:spLocks noChangeArrowheads="1"/>
            </p:cNvSpPr>
            <p:nvPr/>
          </p:nvSpPr>
          <p:spPr bwMode="auto">
            <a:xfrm>
              <a:off x="2880" y="1920"/>
              <a:ext cx="48"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8" name="Rectangle 12"/>
            <p:cNvSpPr>
              <a:spLocks noChangeArrowheads="1"/>
            </p:cNvSpPr>
            <p:nvPr/>
          </p:nvSpPr>
          <p:spPr bwMode="auto">
            <a:xfrm>
              <a:off x="2928" y="1920"/>
              <a:ext cx="48"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949" name="Rectangle 13"/>
          <p:cNvSpPr>
            <a:spLocks noChangeArrowheads="1"/>
          </p:cNvSpPr>
          <p:nvPr/>
        </p:nvSpPr>
        <p:spPr bwMode="auto">
          <a:xfrm>
            <a:off x="3733800" y="1546225"/>
            <a:ext cx="25908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9" name="AutoShape 23"/>
          <p:cNvSpPr>
            <a:spLocks noChangeArrowheads="1"/>
          </p:cNvSpPr>
          <p:nvPr/>
        </p:nvSpPr>
        <p:spPr bwMode="auto">
          <a:xfrm>
            <a:off x="7010400" y="3679825"/>
            <a:ext cx="381000" cy="381000"/>
          </a:xfrm>
          <a:prstGeom prst="sun">
            <a:avLst>
              <a:gd name="adj" fmla="val 25000"/>
            </a:avLst>
          </a:prstGeom>
          <a:solidFill>
            <a:srgbClr val="DDD70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0" name="Line 24"/>
          <p:cNvSpPr>
            <a:spLocks noChangeShapeType="1"/>
          </p:cNvSpPr>
          <p:nvPr/>
        </p:nvSpPr>
        <p:spPr bwMode="auto">
          <a:xfrm>
            <a:off x="3276600" y="3375025"/>
            <a:ext cx="487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1" name="Line 25"/>
          <p:cNvSpPr>
            <a:spLocks noChangeShapeType="1"/>
          </p:cNvSpPr>
          <p:nvPr/>
        </p:nvSpPr>
        <p:spPr bwMode="auto">
          <a:xfrm>
            <a:off x="3276600" y="4441825"/>
            <a:ext cx="487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58" name="Group 22"/>
          <p:cNvGrpSpPr>
            <a:grpSpLocks/>
          </p:cNvGrpSpPr>
          <p:nvPr/>
        </p:nvGrpSpPr>
        <p:grpSpPr bwMode="auto">
          <a:xfrm flipH="1">
            <a:off x="8001000" y="2913063"/>
            <a:ext cx="481013" cy="1909762"/>
            <a:chOff x="4320" y="2349"/>
            <a:chExt cx="303" cy="1203"/>
          </a:xfrm>
        </p:grpSpPr>
        <p:sp>
          <p:nvSpPr>
            <p:cNvPr id="39950" name="AutoShape 14"/>
            <p:cNvSpPr>
              <a:spLocks noChangeArrowheads="1"/>
            </p:cNvSpPr>
            <p:nvPr/>
          </p:nvSpPr>
          <p:spPr bwMode="auto">
            <a:xfrm>
              <a:off x="4416" y="2400"/>
              <a:ext cx="192" cy="1104"/>
            </a:xfrm>
            <a:prstGeom prst="moon">
              <a:avLst>
                <a:gd name="adj" fmla="val 50000"/>
              </a:avLst>
            </a:pr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1" name="Rectangle 15"/>
            <p:cNvSpPr>
              <a:spLocks noChangeArrowheads="1"/>
            </p:cNvSpPr>
            <p:nvPr/>
          </p:nvSpPr>
          <p:spPr bwMode="auto">
            <a:xfrm>
              <a:off x="4320" y="2352"/>
              <a:ext cx="192" cy="1200"/>
            </a:xfrm>
            <a:prstGeom prst="rect">
              <a:avLst/>
            </a:pr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AutoShape 20"/>
            <p:cNvSpPr>
              <a:spLocks noChangeArrowheads="1"/>
            </p:cNvSpPr>
            <p:nvPr/>
          </p:nvSpPr>
          <p:spPr bwMode="auto">
            <a:xfrm>
              <a:off x="4431" y="2349"/>
              <a:ext cx="192"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7" name="AutoShape 21"/>
            <p:cNvSpPr>
              <a:spLocks noChangeArrowheads="1"/>
            </p:cNvSpPr>
            <p:nvPr/>
          </p:nvSpPr>
          <p:spPr bwMode="auto">
            <a:xfrm flipV="1">
              <a:off x="4429" y="3406"/>
              <a:ext cx="192"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962" name="Line 26"/>
          <p:cNvSpPr>
            <a:spLocks noChangeShapeType="1"/>
          </p:cNvSpPr>
          <p:nvPr/>
        </p:nvSpPr>
        <p:spPr bwMode="auto">
          <a:xfrm flipH="1">
            <a:off x="7210425" y="3375025"/>
            <a:ext cx="942975" cy="4905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3" name="Line 27"/>
          <p:cNvSpPr>
            <a:spLocks noChangeShapeType="1"/>
          </p:cNvSpPr>
          <p:nvPr/>
        </p:nvSpPr>
        <p:spPr bwMode="auto">
          <a:xfrm flipH="1" flipV="1">
            <a:off x="7199313" y="3876675"/>
            <a:ext cx="954087" cy="565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4" name="Line 28"/>
          <p:cNvSpPr>
            <a:spLocks noChangeShapeType="1"/>
          </p:cNvSpPr>
          <p:nvPr/>
        </p:nvSpPr>
        <p:spPr bwMode="auto">
          <a:xfrm flipV="1">
            <a:off x="5105400" y="1698625"/>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5" name="Line 29"/>
          <p:cNvSpPr>
            <a:spLocks noChangeShapeType="1"/>
          </p:cNvSpPr>
          <p:nvPr/>
        </p:nvSpPr>
        <p:spPr bwMode="auto">
          <a:xfrm flipV="1">
            <a:off x="6129338" y="1698625"/>
            <a:ext cx="0" cy="2743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6" name="Rectangle 30"/>
          <p:cNvSpPr>
            <a:spLocks noChangeArrowheads="1"/>
          </p:cNvSpPr>
          <p:nvPr/>
        </p:nvSpPr>
        <p:spPr bwMode="auto">
          <a:xfrm>
            <a:off x="6400800" y="2711450"/>
            <a:ext cx="1143000" cy="228600"/>
          </a:xfrm>
          <a:prstGeom prst="rect">
            <a:avLst/>
          </a:prstGeom>
          <a:solidFill>
            <a:srgbClr val="AA585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7" name="Line 31"/>
          <p:cNvSpPr>
            <a:spLocks noChangeShapeType="1"/>
          </p:cNvSpPr>
          <p:nvPr/>
        </p:nvSpPr>
        <p:spPr bwMode="auto">
          <a:xfrm flipH="1">
            <a:off x="3276600" y="2841625"/>
            <a:ext cx="3124200" cy="0"/>
          </a:xfrm>
          <a:prstGeom prst="line">
            <a:avLst/>
          </a:prstGeom>
          <a:noFill/>
          <a:ln w="28575">
            <a:solidFill>
              <a:srgbClr val="D500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8" name="Line 32"/>
          <p:cNvSpPr>
            <a:spLocks noChangeShapeType="1"/>
          </p:cNvSpPr>
          <p:nvPr/>
        </p:nvSpPr>
        <p:spPr bwMode="auto">
          <a:xfrm flipV="1">
            <a:off x="4495800" y="1698625"/>
            <a:ext cx="0" cy="1143000"/>
          </a:xfrm>
          <a:prstGeom prst="line">
            <a:avLst/>
          </a:prstGeom>
          <a:noFill/>
          <a:ln w="28575">
            <a:solidFill>
              <a:srgbClr val="D500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9" name="Rectangle 33"/>
          <p:cNvSpPr>
            <a:spLocks noChangeArrowheads="1"/>
          </p:cNvSpPr>
          <p:nvPr/>
        </p:nvSpPr>
        <p:spPr bwMode="auto">
          <a:xfrm>
            <a:off x="6400800" y="2111375"/>
            <a:ext cx="609600" cy="381000"/>
          </a:xfrm>
          <a:prstGeom prst="rect">
            <a:avLst/>
          </a:prstGeom>
          <a:solidFill>
            <a:srgbClr val="CFCFC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0" name="Line 34"/>
          <p:cNvSpPr>
            <a:spLocks noChangeShapeType="1"/>
          </p:cNvSpPr>
          <p:nvPr/>
        </p:nvSpPr>
        <p:spPr bwMode="auto">
          <a:xfrm flipH="1">
            <a:off x="3276600" y="2308225"/>
            <a:ext cx="3124200" cy="0"/>
          </a:xfrm>
          <a:prstGeom prst="line">
            <a:avLst/>
          </a:prstGeom>
          <a:noFill/>
          <a:ln w="38100">
            <a:solidFill>
              <a:srgbClr val="EBEE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1" name="Line 35"/>
          <p:cNvSpPr>
            <a:spLocks noChangeShapeType="1"/>
          </p:cNvSpPr>
          <p:nvPr/>
        </p:nvSpPr>
        <p:spPr bwMode="auto">
          <a:xfrm flipV="1">
            <a:off x="4006850" y="1698625"/>
            <a:ext cx="0" cy="609600"/>
          </a:xfrm>
          <a:prstGeom prst="line">
            <a:avLst/>
          </a:prstGeom>
          <a:noFill/>
          <a:ln w="38100">
            <a:solidFill>
              <a:srgbClr val="EBEE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5" name="Text Box 39"/>
          <p:cNvSpPr txBox="1">
            <a:spLocks noChangeArrowheads="1"/>
          </p:cNvSpPr>
          <p:nvPr/>
        </p:nvSpPr>
        <p:spPr bwMode="auto">
          <a:xfrm>
            <a:off x="4335463" y="12065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Fixed Mirror</a:t>
            </a:r>
          </a:p>
        </p:txBody>
      </p:sp>
      <p:sp>
        <p:nvSpPr>
          <p:cNvPr id="39976" name="Text Box 40"/>
          <p:cNvSpPr txBox="1">
            <a:spLocks noChangeArrowheads="1"/>
          </p:cNvSpPr>
          <p:nvPr/>
        </p:nvSpPr>
        <p:spPr bwMode="auto">
          <a:xfrm rot="-5400000">
            <a:off x="2367757" y="3064668"/>
            <a:ext cx="157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Moving Mirror</a:t>
            </a:r>
          </a:p>
        </p:txBody>
      </p:sp>
      <p:sp>
        <p:nvSpPr>
          <p:cNvPr id="39977" name="Line 41"/>
          <p:cNvSpPr>
            <a:spLocks noChangeShapeType="1"/>
          </p:cNvSpPr>
          <p:nvPr/>
        </p:nvSpPr>
        <p:spPr bwMode="auto">
          <a:xfrm>
            <a:off x="1752600" y="4518025"/>
            <a:ext cx="12192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8" name="Line 42"/>
          <p:cNvSpPr>
            <a:spLocks noChangeShapeType="1"/>
          </p:cNvSpPr>
          <p:nvPr/>
        </p:nvSpPr>
        <p:spPr bwMode="auto">
          <a:xfrm>
            <a:off x="1676400" y="2079625"/>
            <a:ext cx="12192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9" name="Line 43"/>
          <p:cNvSpPr>
            <a:spLocks noChangeShapeType="1"/>
          </p:cNvSpPr>
          <p:nvPr/>
        </p:nvSpPr>
        <p:spPr bwMode="auto">
          <a:xfrm>
            <a:off x="4419600" y="2841625"/>
            <a:ext cx="0" cy="2362200"/>
          </a:xfrm>
          <a:prstGeom prst="line">
            <a:avLst/>
          </a:prstGeom>
          <a:noFill/>
          <a:ln w="28575">
            <a:solidFill>
              <a:srgbClr val="D500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0" name="Line 44"/>
          <p:cNvSpPr>
            <a:spLocks noChangeShapeType="1"/>
          </p:cNvSpPr>
          <p:nvPr/>
        </p:nvSpPr>
        <p:spPr bwMode="auto">
          <a:xfrm>
            <a:off x="3908425" y="2308225"/>
            <a:ext cx="0" cy="2895600"/>
          </a:xfrm>
          <a:prstGeom prst="line">
            <a:avLst/>
          </a:prstGeom>
          <a:noFill/>
          <a:ln w="38100">
            <a:solidFill>
              <a:srgbClr val="EBEE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1" name="Text Box 45"/>
          <p:cNvSpPr txBox="1">
            <a:spLocks noChangeArrowheads="1"/>
          </p:cNvSpPr>
          <p:nvPr/>
        </p:nvSpPr>
        <p:spPr bwMode="auto">
          <a:xfrm>
            <a:off x="6640513" y="26606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Laser</a:t>
            </a:r>
          </a:p>
        </p:txBody>
      </p:sp>
      <p:sp>
        <p:nvSpPr>
          <p:cNvPr id="39982" name="Text Box 46"/>
          <p:cNvSpPr txBox="1">
            <a:spLocks noChangeArrowheads="1"/>
          </p:cNvSpPr>
          <p:nvPr/>
        </p:nvSpPr>
        <p:spPr bwMode="auto">
          <a:xfrm>
            <a:off x="6935788" y="2111375"/>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White Light</a:t>
            </a:r>
          </a:p>
        </p:txBody>
      </p:sp>
      <p:sp>
        <p:nvSpPr>
          <p:cNvPr id="39984" name="Text Box 48"/>
          <p:cNvSpPr txBox="1">
            <a:spLocks noChangeArrowheads="1"/>
          </p:cNvSpPr>
          <p:nvPr/>
        </p:nvSpPr>
        <p:spPr bwMode="auto">
          <a:xfrm>
            <a:off x="6553200" y="4060825"/>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IR Source</a:t>
            </a:r>
          </a:p>
        </p:txBody>
      </p:sp>
      <p:sp>
        <p:nvSpPr>
          <p:cNvPr id="39985" name="Text Box 49"/>
          <p:cNvSpPr txBox="1">
            <a:spLocks noChangeArrowheads="1"/>
          </p:cNvSpPr>
          <p:nvPr/>
        </p:nvSpPr>
        <p:spPr bwMode="auto">
          <a:xfrm rot="2700000">
            <a:off x="5892007" y="4950618"/>
            <a:ext cx="1536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Beam Splitters</a:t>
            </a:r>
          </a:p>
        </p:txBody>
      </p:sp>
      <p:grpSp>
        <p:nvGrpSpPr>
          <p:cNvPr id="39986" name="Group 50"/>
          <p:cNvGrpSpPr>
            <a:grpSpLocks/>
          </p:cNvGrpSpPr>
          <p:nvPr/>
        </p:nvGrpSpPr>
        <p:grpSpPr bwMode="auto">
          <a:xfrm rot="5400000" flipH="1">
            <a:off x="5286376" y="4900612"/>
            <a:ext cx="481012" cy="1909763"/>
            <a:chOff x="4320" y="2349"/>
            <a:chExt cx="303" cy="1203"/>
          </a:xfrm>
        </p:grpSpPr>
        <p:sp>
          <p:nvSpPr>
            <p:cNvPr id="39987" name="AutoShape 51"/>
            <p:cNvSpPr>
              <a:spLocks noChangeArrowheads="1"/>
            </p:cNvSpPr>
            <p:nvPr/>
          </p:nvSpPr>
          <p:spPr bwMode="auto">
            <a:xfrm>
              <a:off x="4416" y="2400"/>
              <a:ext cx="192" cy="1104"/>
            </a:xfrm>
            <a:prstGeom prst="moon">
              <a:avLst>
                <a:gd name="adj" fmla="val 50000"/>
              </a:avLst>
            </a:pr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8" name="Rectangle 52"/>
            <p:cNvSpPr>
              <a:spLocks noChangeArrowheads="1"/>
            </p:cNvSpPr>
            <p:nvPr/>
          </p:nvSpPr>
          <p:spPr bwMode="auto">
            <a:xfrm>
              <a:off x="4320" y="2352"/>
              <a:ext cx="192" cy="1200"/>
            </a:xfrm>
            <a:prstGeom prst="rect">
              <a:avLst/>
            </a:pr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9" name="AutoShape 53"/>
            <p:cNvSpPr>
              <a:spLocks noChangeArrowheads="1"/>
            </p:cNvSpPr>
            <p:nvPr/>
          </p:nvSpPr>
          <p:spPr bwMode="auto">
            <a:xfrm>
              <a:off x="4431" y="2349"/>
              <a:ext cx="192"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0" name="AutoShape 54"/>
            <p:cNvSpPr>
              <a:spLocks noChangeArrowheads="1"/>
            </p:cNvSpPr>
            <p:nvPr/>
          </p:nvSpPr>
          <p:spPr bwMode="auto">
            <a:xfrm flipV="1">
              <a:off x="4429" y="3406"/>
              <a:ext cx="192"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AD2AB"/>
            </a:solidFill>
            <a:ln>
              <a:noFill/>
            </a:ln>
            <a:effectLst/>
            <a:extLst>
              <a:ext uri="{91240B29-F687-4F45-9708-019B960494DF}">
                <a14:hiddenLine xmlns:a14="http://schemas.microsoft.com/office/drawing/2010/main" w="9525">
                  <a:solidFill>
                    <a:srgbClr val="BAD2A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991" name="AutoShape 55"/>
          <p:cNvSpPr>
            <a:spLocks noChangeArrowheads="1"/>
          </p:cNvSpPr>
          <p:nvPr/>
        </p:nvSpPr>
        <p:spPr bwMode="auto">
          <a:xfrm>
            <a:off x="5365750" y="5246688"/>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2" name="Line 56"/>
          <p:cNvSpPr>
            <a:spLocks noChangeShapeType="1"/>
          </p:cNvSpPr>
          <p:nvPr/>
        </p:nvSpPr>
        <p:spPr bwMode="auto">
          <a:xfrm>
            <a:off x="4953000" y="4441825"/>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3" name="Line 57"/>
          <p:cNvSpPr>
            <a:spLocks noChangeShapeType="1"/>
          </p:cNvSpPr>
          <p:nvPr/>
        </p:nvSpPr>
        <p:spPr bwMode="auto">
          <a:xfrm>
            <a:off x="6019800" y="4518025"/>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4" name="Line 58"/>
          <p:cNvSpPr>
            <a:spLocks noChangeShapeType="1"/>
          </p:cNvSpPr>
          <p:nvPr/>
        </p:nvSpPr>
        <p:spPr bwMode="auto">
          <a:xfrm flipH="1">
            <a:off x="4953000" y="5356225"/>
            <a:ext cx="5334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5" name="Line 59"/>
          <p:cNvSpPr>
            <a:spLocks noChangeShapeType="1"/>
          </p:cNvSpPr>
          <p:nvPr/>
        </p:nvSpPr>
        <p:spPr bwMode="auto">
          <a:xfrm flipH="1" flipV="1">
            <a:off x="5486400" y="5356225"/>
            <a:ext cx="5334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6" name="AutoShape 60"/>
          <p:cNvSpPr>
            <a:spLocks noChangeArrowheads="1"/>
          </p:cNvSpPr>
          <p:nvPr/>
        </p:nvSpPr>
        <p:spPr bwMode="auto">
          <a:xfrm>
            <a:off x="3729038" y="5194300"/>
            <a:ext cx="304800" cy="304800"/>
          </a:xfrm>
          <a:prstGeom prst="bevel">
            <a:avLst>
              <a:gd name="adj" fmla="val 12500"/>
            </a:avLst>
          </a:prstGeom>
          <a:solidFill>
            <a:srgbClr val="74A7B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7" name="AutoShape 61"/>
          <p:cNvSpPr>
            <a:spLocks noChangeArrowheads="1"/>
          </p:cNvSpPr>
          <p:nvPr/>
        </p:nvSpPr>
        <p:spPr bwMode="auto">
          <a:xfrm>
            <a:off x="4268788" y="5195888"/>
            <a:ext cx="304800" cy="304800"/>
          </a:xfrm>
          <a:prstGeom prst="bevel">
            <a:avLst>
              <a:gd name="adj" fmla="val 12500"/>
            </a:avLst>
          </a:prstGeom>
          <a:solidFill>
            <a:srgbClr val="A772B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8" name="Text Box 62"/>
          <p:cNvSpPr txBox="1">
            <a:spLocks noChangeArrowheads="1"/>
          </p:cNvSpPr>
          <p:nvPr/>
        </p:nvSpPr>
        <p:spPr bwMode="auto">
          <a:xfrm>
            <a:off x="3319463" y="5668963"/>
            <a:ext cx="125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IR Detector</a:t>
            </a:r>
          </a:p>
        </p:txBody>
      </p:sp>
      <p:sp>
        <p:nvSpPr>
          <p:cNvPr id="39999" name="Text Box 63"/>
          <p:cNvSpPr txBox="1">
            <a:spLocks noChangeArrowheads="1"/>
          </p:cNvSpPr>
          <p:nvPr/>
        </p:nvSpPr>
        <p:spPr bwMode="auto">
          <a:xfrm>
            <a:off x="1730375" y="5499100"/>
            <a:ext cx="1536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Laser Detector</a:t>
            </a:r>
          </a:p>
        </p:txBody>
      </p:sp>
      <p:sp>
        <p:nvSpPr>
          <p:cNvPr id="40000" name="Text Box 64"/>
          <p:cNvSpPr txBox="1">
            <a:spLocks noChangeArrowheads="1"/>
          </p:cNvSpPr>
          <p:nvPr/>
        </p:nvSpPr>
        <p:spPr bwMode="auto">
          <a:xfrm>
            <a:off x="685800" y="5127625"/>
            <a:ext cx="213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White Light Detector</a:t>
            </a:r>
          </a:p>
        </p:txBody>
      </p:sp>
      <p:sp>
        <p:nvSpPr>
          <p:cNvPr id="40001" name="Line 65"/>
          <p:cNvSpPr>
            <a:spLocks noChangeShapeType="1"/>
          </p:cNvSpPr>
          <p:nvPr/>
        </p:nvSpPr>
        <p:spPr bwMode="auto">
          <a:xfrm>
            <a:off x="3048000" y="5356225"/>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02" name="Line 66"/>
          <p:cNvSpPr>
            <a:spLocks noChangeShapeType="1"/>
          </p:cNvSpPr>
          <p:nvPr/>
        </p:nvSpPr>
        <p:spPr bwMode="auto">
          <a:xfrm flipV="1">
            <a:off x="4419600" y="5432425"/>
            <a:ext cx="762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03" name="Line 67"/>
          <p:cNvSpPr>
            <a:spLocks noChangeShapeType="1"/>
          </p:cNvSpPr>
          <p:nvPr/>
        </p:nvSpPr>
        <p:spPr bwMode="auto">
          <a:xfrm flipV="1">
            <a:off x="3200400" y="5508625"/>
            <a:ext cx="990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04" name="Rectangle 68"/>
          <p:cNvSpPr>
            <a:spLocks noChangeArrowheads="1"/>
          </p:cNvSpPr>
          <p:nvPr/>
        </p:nvSpPr>
        <p:spPr bwMode="auto">
          <a:xfrm>
            <a:off x="838200" y="2689225"/>
            <a:ext cx="9144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05" name="Rectangle 69"/>
          <p:cNvSpPr>
            <a:spLocks noChangeArrowheads="1"/>
          </p:cNvSpPr>
          <p:nvPr/>
        </p:nvSpPr>
        <p:spPr bwMode="auto">
          <a:xfrm>
            <a:off x="1752600" y="2994025"/>
            <a:ext cx="1295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006" name="Text Box 70"/>
          <p:cNvSpPr txBox="1">
            <a:spLocks noChangeArrowheads="1"/>
          </p:cNvSpPr>
          <p:nvPr/>
        </p:nvSpPr>
        <p:spPr bwMode="auto">
          <a:xfrm rot="-5400000">
            <a:off x="-348456" y="3190082"/>
            <a:ext cx="198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Linear Drive Motor</a:t>
            </a:r>
          </a:p>
        </p:txBody>
      </p:sp>
      <p:sp>
        <p:nvSpPr>
          <p:cNvPr id="2" name="TextBox 1"/>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26290128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8666" y="20715"/>
            <a:ext cx="8229600" cy="1143000"/>
          </a:xfrm>
        </p:spPr>
        <p:txBody>
          <a:bodyPr/>
          <a:lstStyle/>
          <a:p>
            <a:r>
              <a:rPr lang="en-US" altLang="en-US"/>
              <a:t>Photon Interference</a:t>
            </a:r>
          </a:p>
        </p:txBody>
      </p:sp>
      <p:sp>
        <p:nvSpPr>
          <p:cNvPr id="40963" name="Text Box 3"/>
          <p:cNvSpPr txBox="1">
            <a:spLocks noChangeArrowheads="1"/>
          </p:cNvSpPr>
          <p:nvPr/>
        </p:nvSpPr>
        <p:spPr bwMode="auto">
          <a:xfrm>
            <a:off x="762000" y="1295400"/>
            <a:ext cx="7696200"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A photon is “split” and travels down the two legs of the interferometer, reflects off the two mirrors, returns to the beam splitter, is “recombined” and reflected off towards the detector.  By recombining, the two “photon-parts” interfere with each other.  If the paths taken are identical, or are different by a integral number of wavelengths, then constructive interference occurs.  The photon has a probability of 1 of heading off to the detector.</a:t>
            </a:r>
          </a:p>
          <a:p>
            <a:pPr>
              <a:spcBef>
                <a:spcPct val="50000"/>
              </a:spcBef>
            </a:pPr>
            <a:r>
              <a:rPr lang="en-US" altLang="en-US"/>
              <a:t>• If the paths differ by exactly 1/2 of a wavelength of the light, the two parts will destructively interfere and the photon has a probability of 0 of coming out and heading to the detector.</a:t>
            </a:r>
          </a:p>
          <a:p>
            <a:pPr>
              <a:spcBef>
                <a:spcPct val="50000"/>
              </a:spcBef>
            </a:pPr>
            <a:r>
              <a:rPr lang="en-US" altLang="en-US"/>
              <a:t>• Any other path difference, the photon has a probability between 0 and 1 of reaching the detector.</a:t>
            </a:r>
          </a:p>
          <a:p>
            <a:pPr>
              <a:spcBef>
                <a:spcPct val="50000"/>
              </a:spcBef>
            </a:pPr>
            <a:r>
              <a:rPr lang="en-US" altLang="en-US"/>
              <a:t>• The detector does not know about interference; any photon that reaches it deposits energy that gives rise to a signal.  The sum of a large number of photons, each one having been subjected to an interference event, constitutes the signal reaching the detector at any point in time.</a:t>
            </a:r>
          </a:p>
        </p:txBody>
      </p:sp>
      <p:sp>
        <p:nvSpPr>
          <p:cNvPr id="4" name="TextBox 3"/>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26431505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47675" y="18126"/>
            <a:ext cx="8229600" cy="1143000"/>
          </a:xfrm>
        </p:spPr>
        <p:txBody>
          <a:bodyPr/>
          <a:lstStyle/>
          <a:p>
            <a:r>
              <a:rPr lang="en-US" altLang="en-US" dirty="0"/>
              <a:t>Monochromatic Light</a:t>
            </a:r>
          </a:p>
        </p:txBody>
      </p:sp>
      <p:sp>
        <p:nvSpPr>
          <p:cNvPr id="41987" name="Text Box 3"/>
          <p:cNvSpPr txBox="1">
            <a:spLocks noChangeArrowheads="1"/>
          </p:cNvSpPr>
          <p:nvPr/>
        </p:nvSpPr>
        <p:spPr bwMode="auto">
          <a:xfrm>
            <a:off x="762000" y="1295400"/>
            <a:ext cx="7696200"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consider a monochromatic light source. For a given path difference, the output beam’s intensity is given by the probability of a given photon making it through.</a:t>
            </a:r>
          </a:p>
          <a:p>
            <a:pPr>
              <a:spcBef>
                <a:spcPct val="50000"/>
              </a:spcBef>
            </a:pPr>
            <a:r>
              <a:rPr lang="en-US" altLang="en-US"/>
              <a:t>• the path difference is continually changing because the moving mirror is being scanned.</a:t>
            </a:r>
          </a:p>
          <a:p>
            <a:pPr>
              <a:spcBef>
                <a:spcPct val="50000"/>
              </a:spcBef>
            </a:pPr>
            <a:r>
              <a:rPr lang="en-US" altLang="en-US"/>
              <a:t>• record the detector intensity vs. time.  Note that time is directly correlated to mirror position by the scan velocity, which corresponds directly to any path difference.</a:t>
            </a:r>
          </a:p>
        </p:txBody>
      </p:sp>
      <p:graphicFrame>
        <p:nvGraphicFramePr>
          <p:cNvPr id="41988" name="Object 4"/>
          <p:cNvGraphicFramePr>
            <a:graphicFrameLocks noChangeAspect="1"/>
          </p:cNvGraphicFramePr>
          <p:nvPr>
            <p:extLst>
              <p:ext uri="{D42A27DB-BD31-4B8C-83A1-F6EECF244321}">
                <p14:modId xmlns:p14="http://schemas.microsoft.com/office/powerpoint/2010/main" val="3479491531"/>
              </p:ext>
            </p:extLst>
          </p:nvPr>
        </p:nvGraphicFramePr>
        <p:xfrm>
          <a:off x="1524000" y="4191000"/>
          <a:ext cx="6338888" cy="1295400"/>
        </p:xfrm>
        <a:graphic>
          <a:graphicData uri="http://schemas.openxmlformats.org/presentationml/2006/ole">
            <mc:AlternateContent xmlns:mc="http://schemas.openxmlformats.org/markup-compatibility/2006">
              <mc:Choice xmlns:v="urn:schemas-microsoft-com:vml" Requires="v">
                <p:oleObj spid="_x0000_s5133" name="Worksheet" r:id="rId3" imgW="6337300" imgH="1295400" progId="Excel.Sheet.8">
                  <p:embed/>
                </p:oleObj>
              </mc:Choice>
              <mc:Fallback>
                <p:oleObj name="Worksheet" r:id="rId3" imgW="6337300" imgH="1295400" progId="Excel.Sheet.8">
                  <p:embed/>
                  <p:pic>
                    <p:nvPicPr>
                      <p:cNvPr id="419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91000"/>
                        <a:ext cx="6338888"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9" name="Line 5"/>
          <p:cNvSpPr>
            <a:spLocks noChangeShapeType="1"/>
          </p:cNvSpPr>
          <p:nvPr/>
        </p:nvSpPr>
        <p:spPr bwMode="auto">
          <a:xfrm>
            <a:off x="1600200" y="38100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Line 6"/>
          <p:cNvSpPr>
            <a:spLocks noChangeShapeType="1"/>
          </p:cNvSpPr>
          <p:nvPr/>
        </p:nvSpPr>
        <p:spPr bwMode="auto">
          <a:xfrm>
            <a:off x="1600200" y="5257800"/>
            <a:ext cx="640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1" name="Text Box 7"/>
          <p:cNvSpPr txBox="1">
            <a:spLocks noChangeArrowheads="1"/>
          </p:cNvSpPr>
          <p:nvPr/>
        </p:nvSpPr>
        <p:spPr bwMode="auto">
          <a:xfrm>
            <a:off x="4267200" y="5410200"/>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time</a:t>
            </a:r>
          </a:p>
        </p:txBody>
      </p:sp>
      <p:sp>
        <p:nvSpPr>
          <p:cNvPr id="41992" name="Text Box 8"/>
          <p:cNvSpPr txBox="1">
            <a:spLocks noChangeArrowheads="1"/>
          </p:cNvSpPr>
          <p:nvPr/>
        </p:nvSpPr>
        <p:spPr bwMode="auto">
          <a:xfrm rot="16200000">
            <a:off x="551657" y="4325143"/>
            <a:ext cx="154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Signal (power)</a:t>
            </a:r>
          </a:p>
        </p:txBody>
      </p:sp>
      <p:sp>
        <p:nvSpPr>
          <p:cNvPr id="41993" name="Text Box 9"/>
          <p:cNvSpPr txBox="1">
            <a:spLocks noChangeArrowheads="1"/>
          </p:cNvSpPr>
          <p:nvPr/>
        </p:nvSpPr>
        <p:spPr bwMode="auto">
          <a:xfrm>
            <a:off x="3581400" y="5715000"/>
            <a:ext cx="533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N.B. Don’t confuse this wavelength with the wavelength of the light.</a:t>
            </a:r>
          </a:p>
        </p:txBody>
      </p:sp>
      <p:sp>
        <p:nvSpPr>
          <p:cNvPr id="41994" name="Line 10"/>
          <p:cNvSpPr>
            <a:spLocks noChangeShapeType="1"/>
          </p:cNvSpPr>
          <p:nvPr/>
        </p:nvSpPr>
        <p:spPr bwMode="auto">
          <a:xfrm flipH="1" flipV="1">
            <a:off x="5562600" y="5181600"/>
            <a:ext cx="76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Box 10"/>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38758667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7463"/>
            <a:ext cx="8229600" cy="1143000"/>
          </a:xfrm>
        </p:spPr>
        <p:txBody>
          <a:bodyPr/>
          <a:lstStyle/>
          <a:p>
            <a:r>
              <a:rPr lang="en-US" altLang="en-US" sz="4000" dirty="0"/>
              <a:t>FTIR is a Multiplex Experiment</a:t>
            </a:r>
          </a:p>
        </p:txBody>
      </p:sp>
      <p:sp>
        <p:nvSpPr>
          <p:cNvPr id="60419" name="Text Box 3"/>
          <p:cNvSpPr txBox="1">
            <a:spLocks noChangeArrowheads="1"/>
          </p:cNvSpPr>
          <p:nvPr/>
        </p:nvSpPr>
        <p:spPr bwMode="auto">
          <a:xfrm>
            <a:off x="762000" y="1219200"/>
            <a:ext cx="762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When a spectrometer uses an array detector, it has a large number of similar detectors functioning simultaneously.  It is a multichannel detection system.  By contrast, the FTIR encodes the many channels with different frequencies and they impinge upon the same detector simultaneously.  It is a multiplex experiment.</a:t>
            </a:r>
          </a:p>
        </p:txBody>
      </p:sp>
      <p:sp>
        <p:nvSpPr>
          <p:cNvPr id="60420" name="Rectangle 4"/>
          <p:cNvSpPr>
            <a:spLocks noChangeArrowheads="1"/>
          </p:cNvSpPr>
          <p:nvPr/>
        </p:nvSpPr>
        <p:spPr bwMode="auto">
          <a:xfrm>
            <a:off x="7391400" y="4648200"/>
            <a:ext cx="381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1" name="Rectangle 5"/>
          <p:cNvSpPr>
            <a:spLocks noChangeArrowheads="1"/>
          </p:cNvSpPr>
          <p:nvPr/>
        </p:nvSpPr>
        <p:spPr bwMode="auto">
          <a:xfrm>
            <a:off x="7391400" y="3962400"/>
            <a:ext cx="3810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5" name="Rectangle 9"/>
          <p:cNvSpPr>
            <a:spLocks noChangeArrowheads="1"/>
          </p:cNvSpPr>
          <p:nvPr/>
        </p:nvSpPr>
        <p:spPr bwMode="auto">
          <a:xfrm>
            <a:off x="7391400" y="3657600"/>
            <a:ext cx="3810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6" name="Rectangle 10"/>
          <p:cNvSpPr>
            <a:spLocks noChangeArrowheads="1"/>
          </p:cNvSpPr>
          <p:nvPr/>
        </p:nvSpPr>
        <p:spPr bwMode="auto">
          <a:xfrm>
            <a:off x="7391400" y="3352800"/>
            <a:ext cx="3810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7" name="Rectangle 11"/>
          <p:cNvSpPr>
            <a:spLocks noChangeArrowheads="1"/>
          </p:cNvSpPr>
          <p:nvPr/>
        </p:nvSpPr>
        <p:spPr bwMode="auto">
          <a:xfrm>
            <a:off x="7391400" y="3048000"/>
            <a:ext cx="3810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8" name="Rectangle 12"/>
          <p:cNvSpPr>
            <a:spLocks noChangeArrowheads="1"/>
          </p:cNvSpPr>
          <p:nvPr/>
        </p:nvSpPr>
        <p:spPr bwMode="auto">
          <a:xfrm>
            <a:off x="7391400" y="2743200"/>
            <a:ext cx="3810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9" name="Line 13"/>
          <p:cNvSpPr>
            <a:spLocks noChangeShapeType="1"/>
          </p:cNvSpPr>
          <p:nvPr/>
        </p:nvSpPr>
        <p:spPr bwMode="auto">
          <a:xfrm flipH="1">
            <a:off x="3657600" y="4071938"/>
            <a:ext cx="3733800" cy="0"/>
          </a:xfrm>
          <a:prstGeom prst="line">
            <a:avLst/>
          </a:prstGeom>
          <a:noFill/>
          <a:ln w="444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0" name="Line 14"/>
          <p:cNvSpPr>
            <a:spLocks noChangeShapeType="1"/>
          </p:cNvSpPr>
          <p:nvPr/>
        </p:nvSpPr>
        <p:spPr bwMode="auto">
          <a:xfrm flipH="1">
            <a:off x="3660775" y="3783013"/>
            <a:ext cx="3733800" cy="0"/>
          </a:xfrm>
          <a:prstGeom prst="line">
            <a:avLst/>
          </a:prstGeom>
          <a:noFill/>
          <a:ln w="4445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1" name="Line 15"/>
          <p:cNvSpPr>
            <a:spLocks noChangeShapeType="1"/>
          </p:cNvSpPr>
          <p:nvPr/>
        </p:nvSpPr>
        <p:spPr bwMode="auto">
          <a:xfrm flipH="1">
            <a:off x="3675063" y="3471863"/>
            <a:ext cx="3733800" cy="0"/>
          </a:xfrm>
          <a:prstGeom prst="line">
            <a:avLst/>
          </a:prstGeom>
          <a:noFill/>
          <a:ln w="444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2" name="Line 16"/>
          <p:cNvSpPr>
            <a:spLocks noChangeShapeType="1"/>
          </p:cNvSpPr>
          <p:nvPr/>
        </p:nvSpPr>
        <p:spPr bwMode="auto">
          <a:xfrm flipH="1">
            <a:off x="3667125" y="3162300"/>
            <a:ext cx="3733800" cy="0"/>
          </a:xfrm>
          <a:prstGeom prst="line">
            <a:avLst/>
          </a:prstGeom>
          <a:noFill/>
          <a:ln w="44450">
            <a:solidFill>
              <a:srgbClr val="FF8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3" name="Line 17"/>
          <p:cNvSpPr>
            <a:spLocks noChangeShapeType="1"/>
          </p:cNvSpPr>
          <p:nvPr/>
        </p:nvSpPr>
        <p:spPr bwMode="auto">
          <a:xfrm flipH="1">
            <a:off x="3670300" y="2852738"/>
            <a:ext cx="3733800" cy="0"/>
          </a:xfrm>
          <a:prstGeom prst="line">
            <a:avLst/>
          </a:prstGeom>
          <a:noFill/>
          <a:ln w="444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4" name="Rectangle 18"/>
          <p:cNvSpPr>
            <a:spLocks noChangeArrowheads="1"/>
          </p:cNvSpPr>
          <p:nvPr/>
        </p:nvSpPr>
        <p:spPr bwMode="auto">
          <a:xfrm>
            <a:off x="3657600" y="4724400"/>
            <a:ext cx="3733800" cy="914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5" name="Line 19"/>
          <p:cNvSpPr>
            <a:spLocks noChangeShapeType="1"/>
          </p:cNvSpPr>
          <p:nvPr/>
        </p:nvSpPr>
        <p:spPr bwMode="auto">
          <a:xfrm flipH="1">
            <a:off x="3657600" y="5191125"/>
            <a:ext cx="3733800" cy="0"/>
          </a:xfrm>
          <a:prstGeom prst="line">
            <a:avLst/>
          </a:prstGeom>
          <a:noFill/>
          <a:ln w="2540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7" name="Text Box 21"/>
          <p:cNvSpPr txBox="1">
            <a:spLocks noChangeArrowheads="1"/>
          </p:cNvSpPr>
          <p:nvPr/>
        </p:nvSpPr>
        <p:spPr bwMode="auto">
          <a:xfrm>
            <a:off x="838200" y="32004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multichannel</a:t>
            </a:r>
          </a:p>
        </p:txBody>
      </p:sp>
      <p:sp>
        <p:nvSpPr>
          <p:cNvPr id="60438" name="Text Box 22"/>
          <p:cNvSpPr txBox="1">
            <a:spLocks noChangeArrowheads="1"/>
          </p:cNvSpPr>
          <p:nvPr/>
        </p:nvSpPr>
        <p:spPr bwMode="auto">
          <a:xfrm>
            <a:off x="838200" y="48006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multiplex</a:t>
            </a:r>
          </a:p>
        </p:txBody>
      </p:sp>
      <p:sp>
        <p:nvSpPr>
          <p:cNvPr id="19" name="TextBox 18"/>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794552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7" name="Object 9"/>
          <p:cNvGraphicFramePr>
            <a:graphicFrameLocks noChangeAspect="1"/>
          </p:cNvGraphicFramePr>
          <p:nvPr>
            <p:extLst>
              <p:ext uri="{D42A27DB-BD31-4B8C-83A1-F6EECF244321}">
                <p14:modId xmlns:p14="http://schemas.microsoft.com/office/powerpoint/2010/main" val="3925966559"/>
              </p:ext>
            </p:extLst>
          </p:nvPr>
        </p:nvGraphicFramePr>
        <p:xfrm>
          <a:off x="1382713" y="3886200"/>
          <a:ext cx="6338887" cy="1295400"/>
        </p:xfrm>
        <a:graphic>
          <a:graphicData uri="http://schemas.openxmlformats.org/presentationml/2006/ole">
            <mc:AlternateContent xmlns:mc="http://schemas.openxmlformats.org/markup-compatibility/2006">
              <mc:Choice xmlns:v="urn:schemas-microsoft-com:vml" Requires="v">
                <p:oleObj spid="_x0000_s6168" name="Worksheet" r:id="rId3" imgW="6337300" imgH="1295400" progId="Excel.Sheet.8">
                  <p:embed/>
                </p:oleObj>
              </mc:Choice>
              <mc:Fallback>
                <p:oleObj name="Worksheet" r:id="rId3" imgW="6337300" imgH="1295400" progId="Excel.Sheet.8">
                  <p:embed/>
                  <p:pic>
                    <p:nvPicPr>
                      <p:cNvPr id="4301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713" y="3886200"/>
                        <a:ext cx="6338887"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0" name="Rectangle 2"/>
          <p:cNvSpPr>
            <a:spLocks noGrp="1" noChangeArrowheads="1"/>
          </p:cNvSpPr>
          <p:nvPr>
            <p:ph type="title"/>
          </p:nvPr>
        </p:nvSpPr>
        <p:spPr>
          <a:xfrm>
            <a:off x="457200" y="0"/>
            <a:ext cx="8229600" cy="1143000"/>
          </a:xfrm>
        </p:spPr>
        <p:txBody>
          <a:bodyPr/>
          <a:lstStyle/>
          <a:p>
            <a:r>
              <a:rPr lang="en-US" altLang="en-US" dirty="0" err="1"/>
              <a:t>Bichromatic</a:t>
            </a:r>
            <a:r>
              <a:rPr lang="en-US" altLang="en-US" dirty="0"/>
              <a:t> Light</a:t>
            </a:r>
          </a:p>
        </p:txBody>
      </p:sp>
      <p:sp>
        <p:nvSpPr>
          <p:cNvPr id="43011" name="Text Box 3"/>
          <p:cNvSpPr txBox="1">
            <a:spLocks noChangeArrowheads="1"/>
          </p:cNvSpPr>
          <p:nvPr/>
        </p:nvSpPr>
        <p:spPr bwMode="auto">
          <a:xfrm>
            <a:off x="762000" y="1219200"/>
            <a:ext cx="7696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when two light wavelengths traverse the interferometer, both come in and out of phase with themselves, but they do so at different times because of the different wavelengths involved.</a:t>
            </a:r>
          </a:p>
        </p:txBody>
      </p:sp>
      <p:graphicFrame>
        <p:nvGraphicFramePr>
          <p:cNvPr id="43012" name="Object 4"/>
          <p:cNvGraphicFramePr>
            <a:graphicFrameLocks noChangeAspect="1"/>
          </p:cNvGraphicFramePr>
          <p:nvPr>
            <p:extLst>
              <p:ext uri="{D42A27DB-BD31-4B8C-83A1-F6EECF244321}">
                <p14:modId xmlns:p14="http://schemas.microsoft.com/office/powerpoint/2010/main" val="1803084460"/>
              </p:ext>
            </p:extLst>
          </p:nvPr>
        </p:nvGraphicFramePr>
        <p:xfrm>
          <a:off x="1362075" y="2819400"/>
          <a:ext cx="6338888" cy="1295400"/>
        </p:xfrm>
        <a:graphic>
          <a:graphicData uri="http://schemas.openxmlformats.org/presentationml/2006/ole">
            <mc:AlternateContent xmlns:mc="http://schemas.openxmlformats.org/markup-compatibility/2006">
              <mc:Choice xmlns:v="urn:schemas-microsoft-com:vml" Requires="v">
                <p:oleObj spid="_x0000_s6169" name="Worksheet" r:id="rId5" imgW="6337300" imgH="1295400" progId="Excel.Sheet.8">
                  <p:embed/>
                </p:oleObj>
              </mc:Choice>
              <mc:Fallback>
                <p:oleObj name="Worksheet" r:id="rId5" imgW="6337300" imgH="1295400" progId="Excel.Sheet.8">
                  <p:embed/>
                  <p:pic>
                    <p:nvPicPr>
                      <p:cNvPr id="430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075" y="2819400"/>
                        <a:ext cx="6338888"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4" name="Text Box 6"/>
          <p:cNvSpPr txBox="1">
            <a:spLocks noChangeArrowheads="1"/>
          </p:cNvSpPr>
          <p:nvPr/>
        </p:nvSpPr>
        <p:spPr bwMode="auto">
          <a:xfrm>
            <a:off x="7086600" y="4800600"/>
            <a:ext cx="1739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higher frequency</a:t>
            </a:r>
          </a:p>
        </p:txBody>
      </p:sp>
      <p:sp>
        <p:nvSpPr>
          <p:cNvPr id="43015" name="Line 7"/>
          <p:cNvSpPr>
            <a:spLocks noChangeShapeType="1"/>
          </p:cNvSpPr>
          <p:nvPr/>
        </p:nvSpPr>
        <p:spPr bwMode="auto">
          <a:xfrm>
            <a:off x="5314950" y="2535238"/>
            <a:ext cx="0" cy="297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6" name="Line 8"/>
          <p:cNvSpPr>
            <a:spLocks noChangeShapeType="1"/>
          </p:cNvSpPr>
          <p:nvPr/>
        </p:nvSpPr>
        <p:spPr bwMode="auto">
          <a:xfrm>
            <a:off x="2551113" y="2570163"/>
            <a:ext cx="0" cy="297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8" name="Line 10"/>
          <p:cNvSpPr>
            <a:spLocks noChangeShapeType="1"/>
          </p:cNvSpPr>
          <p:nvPr/>
        </p:nvSpPr>
        <p:spPr bwMode="auto">
          <a:xfrm>
            <a:off x="1447800" y="5257800"/>
            <a:ext cx="655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9" name="Text Box 11"/>
          <p:cNvSpPr txBox="1">
            <a:spLocks noChangeArrowheads="1"/>
          </p:cNvSpPr>
          <p:nvPr/>
        </p:nvSpPr>
        <p:spPr bwMode="auto">
          <a:xfrm>
            <a:off x="4510088" y="5224463"/>
            <a:ext cx="500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time</a:t>
            </a:r>
          </a:p>
        </p:txBody>
      </p:sp>
      <p:sp>
        <p:nvSpPr>
          <p:cNvPr id="11" name="TextBox 10"/>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14477059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8" name="Object 6"/>
          <p:cNvGraphicFramePr>
            <a:graphicFrameLocks noChangeAspect="1"/>
          </p:cNvGraphicFramePr>
          <p:nvPr>
            <p:extLst>
              <p:ext uri="{D42A27DB-BD31-4B8C-83A1-F6EECF244321}">
                <p14:modId xmlns:p14="http://schemas.microsoft.com/office/powerpoint/2010/main" val="1594632501"/>
              </p:ext>
            </p:extLst>
          </p:nvPr>
        </p:nvGraphicFramePr>
        <p:xfrm>
          <a:off x="1185803" y="2208213"/>
          <a:ext cx="6338887" cy="2997200"/>
        </p:xfrm>
        <a:graphic>
          <a:graphicData uri="http://schemas.openxmlformats.org/presentationml/2006/ole">
            <mc:AlternateContent xmlns:mc="http://schemas.openxmlformats.org/markup-compatibility/2006">
              <mc:Choice xmlns:v="urn:schemas-microsoft-com:vml" Requires="v">
                <p:oleObj spid="_x0000_s7203" name="Worksheet" r:id="rId3" imgW="6337300" imgH="2997200" progId="Excel.Sheet.8">
                  <p:embed/>
                </p:oleObj>
              </mc:Choice>
              <mc:Fallback>
                <p:oleObj name="Worksheet" r:id="rId3" imgW="6337300" imgH="2997200" progId="Excel.Sheet.8">
                  <p:embed/>
                  <p:pic>
                    <p:nvPicPr>
                      <p:cNvPr id="4403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803" y="2208213"/>
                        <a:ext cx="6338887" cy="299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4" name="Rectangle 2"/>
          <p:cNvSpPr>
            <a:spLocks noGrp="1" noChangeArrowheads="1"/>
          </p:cNvSpPr>
          <p:nvPr>
            <p:ph type="title"/>
          </p:nvPr>
        </p:nvSpPr>
        <p:spPr>
          <a:xfrm>
            <a:off x="457200" y="23813"/>
            <a:ext cx="8229600" cy="1143000"/>
          </a:xfrm>
        </p:spPr>
        <p:txBody>
          <a:bodyPr/>
          <a:lstStyle/>
          <a:p>
            <a:r>
              <a:rPr lang="en-US" altLang="en-US" dirty="0"/>
              <a:t>Detector Sees the Sum</a:t>
            </a:r>
          </a:p>
        </p:txBody>
      </p:sp>
      <p:sp>
        <p:nvSpPr>
          <p:cNvPr id="44035" name="Text Box 3"/>
          <p:cNvSpPr txBox="1">
            <a:spLocks noChangeArrowheads="1"/>
          </p:cNvSpPr>
          <p:nvPr/>
        </p:nvSpPr>
        <p:spPr bwMode="auto">
          <a:xfrm>
            <a:off x="730190" y="1143000"/>
            <a:ext cx="7696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the detector sees the sum of the power delivered by the two beams.  When both have a maximum power, then the signal is doubled; when both are at a minimum, the signal is at a minimum.  When one is at a maximum and the other at a minimum, the power is in the middle.</a:t>
            </a:r>
          </a:p>
        </p:txBody>
      </p:sp>
      <p:graphicFrame>
        <p:nvGraphicFramePr>
          <p:cNvPr id="44036" name="Object 4"/>
          <p:cNvGraphicFramePr>
            <a:graphicFrameLocks noChangeAspect="1"/>
          </p:cNvGraphicFramePr>
          <p:nvPr>
            <p:extLst>
              <p:ext uri="{D42A27DB-BD31-4B8C-83A1-F6EECF244321}">
                <p14:modId xmlns:p14="http://schemas.microsoft.com/office/powerpoint/2010/main" val="332694042"/>
              </p:ext>
            </p:extLst>
          </p:nvPr>
        </p:nvGraphicFramePr>
        <p:xfrm>
          <a:off x="1187390" y="4724400"/>
          <a:ext cx="6338888" cy="1295400"/>
        </p:xfrm>
        <a:graphic>
          <a:graphicData uri="http://schemas.openxmlformats.org/presentationml/2006/ole">
            <mc:AlternateContent xmlns:mc="http://schemas.openxmlformats.org/markup-compatibility/2006">
              <mc:Choice xmlns:v="urn:schemas-microsoft-com:vml" Requires="v">
                <p:oleObj spid="_x0000_s7204" name="Worksheet" r:id="rId5" imgW="6337300" imgH="1295400" progId="Excel.Sheet.8">
                  <p:embed/>
                </p:oleObj>
              </mc:Choice>
              <mc:Fallback>
                <p:oleObj name="Worksheet" r:id="rId5" imgW="6337300" imgH="1295400" progId="Excel.Sheet.8">
                  <p:embed/>
                  <p:pic>
                    <p:nvPicPr>
                      <p:cNvPr id="440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390" y="4724400"/>
                        <a:ext cx="6338888" cy="1295400"/>
                      </a:xfrm>
                      <a:prstGeom prst="rect">
                        <a:avLst/>
                      </a:prstGeom>
                      <a:noFill/>
                      <a:ln>
                        <a:noFill/>
                      </a:ln>
                      <a:effectLst/>
                      <a:extLst>
                        <a:ext uri="{909E8E84-426E-40DD-AFC4-6F175D3DCCD1}">
                          <a14:hiddenFill xmlns:a14="http://schemas.microsoft.com/office/drawing/2010/main">
                            <a:solidFill>
                              <a:srgbClr val="FFFFFF">
                                <a:alpha val="23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037" name="Object 5"/>
          <p:cNvGraphicFramePr>
            <a:graphicFrameLocks noChangeAspect="1"/>
          </p:cNvGraphicFramePr>
          <p:nvPr>
            <p:extLst>
              <p:ext uri="{D42A27DB-BD31-4B8C-83A1-F6EECF244321}">
                <p14:modId xmlns:p14="http://schemas.microsoft.com/office/powerpoint/2010/main" val="504676231"/>
              </p:ext>
            </p:extLst>
          </p:nvPr>
        </p:nvGraphicFramePr>
        <p:xfrm>
          <a:off x="1154053" y="4713288"/>
          <a:ext cx="6338887" cy="1295400"/>
        </p:xfrm>
        <a:graphic>
          <a:graphicData uri="http://schemas.openxmlformats.org/presentationml/2006/ole">
            <mc:AlternateContent xmlns:mc="http://schemas.openxmlformats.org/markup-compatibility/2006">
              <mc:Choice xmlns:v="urn:schemas-microsoft-com:vml" Requires="v">
                <p:oleObj spid="_x0000_s7205" name="Worksheet" r:id="rId7" imgW="6337300" imgH="1295400" progId="Excel.Sheet.8">
                  <p:embed/>
                </p:oleObj>
              </mc:Choice>
              <mc:Fallback>
                <p:oleObj name="Worksheet" r:id="rId7" imgW="6337300" imgH="1295400" progId="Excel.Sheet.8">
                  <p:embed/>
                  <p:pic>
                    <p:nvPicPr>
                      <p:cNvPr id="4403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053" y="4713288"/>
                        <a:ext cx="6338887" cy="1295400"/>
                      </a:xfrm>
                      <a:prstGeom prst="rect">
                        <a:avLst/>
                      </a:prstGeom>
                      <a:noFill/>
                      <a:ln>
                        <a:noFill/>
                      </a:ln>
                      <a:effectLst/>
                      <a:extLst>
                        <a:ext uri="{909E8E84-426E-40DD-AFC4-6F175D3DCCD1}">
                          <a14:hiddenFill xmlns:a14="http://schemas.microsoft.com/office/drawing/2010/main">
                            <a:solidFill>
                              <a:srgbClr val="FFFFFF">
                                <a:alpha val="23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9" name="Line 7"/>
          <p:cNvSpPr>
            <a:spLocks noChangeShapeType="1"/>
          </p:cNvSpPr>
          <p:nvPr/>
        </p:nvSpPr>
        <p:spPr bwMode="auto">
          <a:xfrm>
            <a:off x="1187390" y="5867400"/>
            <a:ext cx="655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0" name="Text Box 8"/>
          <p:cNvSpPr txBox="1">
            <a:spLocks noChangeArrowheads="1"/>
          </p:cNvSpPr>
          <p:nvPr/>
        </p:nvSpPr>
        <p:spPr bwMode="auto">
          <a:xfrm>
            <a:off x="4249678" y="5834063"/>
            <a:ext cx="500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time</a:t>
            </a:r>
          </a:p>
        </p:txBody>
      </p:sp>
      <p:sp>
        <p:nvSpPr>
          <p:cNvPr id="44041" name="Line 9"/>
          <p:cNvSpPr>
            <a:spLocks noChangeShapeType="1"/>
          </p:cNvSpPr>
          <p:nvPr/>
        </p:nvSpPr>
        <p:spPr bwMode="auto">
          <a:xfrm>
            <a:off x="5118040" y="2362200"/>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Box 9"/>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301673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62" name="Object 6"/>
          <p:cNvGraphicFramePr>
            <a:graphicFrameLocks noChangeAspect="1"/>
          </p:cNvGraphicFramePr>
          <p:nvPr>
            <p:extLst>
              <p:ext uri="{D42A27DB-BD31-4B8C-83A1-F6EECF244321}">
                <p14:modId xmlns:p14="http://schemas.microsoft.com/office/powerpoint/2010/main" val="3824346296"/>
              </p:ext>
            </p:extLst>
          </p:nvPr>
        </p:nvGraphicFramePr>
        <p:xfrm>
          <a:off x="1490663" y="2327275"/>
          <a:ext cx="6338887" cy="2997200"/>
        </p:xfrm>
        <a:graphic>
          <a:graphicData uri="http://schemas.openxmlformats.org/presentationml/2006/ole">
            <mc:AlternateContent xmlns:mc="http://schemas.openxmlformats.org/markup-compatibility/2006">
              <mc:Choice xmlns:v="urn:schemas-microsoft-com:vml" Requires="v">
                <p:oleObj spid="_x0000_s8227" name="Worksheet" r:id="rId3" imgW="6337300" imgH="2997200" progId="Excel.Sheet.8">
                  <p:embed/>
                </p:oleObj>
              </mc:Choice>
              <mc:Fallback>
                <p:oleObj name="Worksheet" r:id="rId3" imgW="6337300" imgH="2997200" progId="Excel.Sheet.8">
                  <p:embed/>
                  <p:pic>
                    <p:nvPicPr>
                      <p:cNvPr id="4506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2327275"/>
                        <a:ext cx="6338887" cy="299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58" name="Rectangle 2"/>
          <p:cNvSpPr>
            <a:spLocks noGrp="1" noChangeArrowheads="1"/>
          </p:cNvSpPr>
          <p:nvPr>
            <p:ph type="title"/>
          </p:nvPr>
        </p:nvSpPr>
        <p:spPr>
          <a:xfrm>
            <a:off x="452231" y="11837"/>
            <a:ext cx="8229600" cy="1143000"/>
          </a:xfrm>
        </p:spPr>
        <p:txBody>
          <a:bodyPr/>
          <a:lstStyle/>
          <a:p>
            <a:r>
              <a:rPr lang="en-US" altLang="en-US" dirty="0"/>
              <a:t>Then One is Absorbed</a:t>
            </a:r>
          </a:p>
        </p:txBody>
      </p:sp>
      <p:sp>
        <p:nvSpPr>
          <p:cNvPr id="45059" name="Text Box 3"/>
          <p:cNvSpPr txBox="1">
            <a:spLocks noChangeArrowheads="1"/>
          </p:cNvSpPr>
          <p:nvPr/>
        </p:nvSpPr>
        <p:spPr bwMode="auto">
          <a:xfrm>
            <a:off x="762000" y="1143000"/>
            <a:ext cx="7696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then a sample is placed in the beam; it has the property that it has a certain probability (let’s say 50%) of absorption of the higher frequency photon.  The beat pattern changes due to the preferential absorption  of the one frequency.</a:t>
            </a:r>
          </a:p>
        </p:txBody>
      </p:sp>
      <p:graphicFrame>
        <p:nvGraphicFramePr>
          <p:cNvPr id="45060" name="Object 4"/>
          <p:cNvGraphicFramePr>
            <a:graphicFrameLocks noChangeAspect="1"/>
          </p:cNvGraphicFramePr>
          <p:nvPr>
            <p:extLst>
              <p:ext uri="{D42A27DB-BD31-4B8C-83A1-F6EECF244321}">
                <p14:modId xmlns:p14="http://schemas.microsoft.com/office/powerpoint/2010/main" val="3456539225"/>
              </p:ext>
            </p:extLst>
          </p:nvPr>
        </p:nvGraphicFramePr>
        <p:xfrm>
          <a:off x="1490663" y="4497388"/>
          <a:ext cx="6338887" cy="1295400"/>
        </p:xfrm>
        <a:graphic>
          <a:graphicData uri="http://schemas.openxmlformats.org/presentationml/2006/ole">
            <mc:AlternateContent xmlns:mc="http://schemas.openxmlformats.org/markup-compatibility/2006">
              <mc:Choice xmlns:v="urn:schemas-microsoft-com:vml" Requires="v">
                <p:oleObj spid="_x0000_s8228" name="Worksheet" r:id="rId5" imgW="6337300" imgH="1295400" progId="Excel.Sheet.8">
                  <p:embed/>
                </p:oleObj>
              </mc:Choice>
              <mc:Fallback>
                <p:oleObj name="Worksheet" r:id="rId5" imgW="6337300" imgH="1295400" progId="Excel.Sheet.8">
                  <p:embed/>
                  <p:pic>
                    <p:nvPicPr>
                      <p:cNvPr id="4506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663" y="4497388"/>
                        <a:ext cx="6338887" cy="1295400"/>
                      </a:xfrm>
                      <a:prstGeom prst="rect">
                        <a:avLst/>
                      </a:prstGeom>
                      <a:noFill/>
                      <a:ln>
                        <a:noFill/>
                      </a:ln>
                      <a:effectLst/>
                      <a:extLst>
                        <a:ext uri="{909E8E84-426E-40DD-AFC4-6F175D3DCCD1}">
                          <a14:hiddenFill xmlns:a14="http://schemas.microsoft.com/office/drawing/2010/main">
                            <a:solidFill>
                              <a:srgbClr val="FFFFFF">
                                <a:alpha val="23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61" name="Object 5"/>
          <p:cNvGraphicFramePr>
            <a:graphicFrameLocks noChangeAspect="1"/>
          </p:cNvGraphicFramePr>
          <p:nvPr>
            <p:extLst>
              <p:ext uri="{D42A27DB-BD31-4B8C-83A1-F6EECF244321}">
                <p14:modId xmlns:p14="http://schemas.microsoft.com/office/powerpoint/2010/main" val="1936807127"/>
              </p:ext>
            </p:extLst>
          </p:nvPr>
        </p:nvGraphicFramePr>
        <p:xfrm>
          <a:off x="1525588" y="4656138"/>
          <a:ext cx="6338887" cy="1295400"/>
        </p:xfrm>
        <a:graphic>
          <a:graphicData uri="http://schemas.openxmlformats.org/presentationml/2006/ole">
            <mc:AlternateContent xmlns:mc="http://schemas.openxmlformats.org/markup-compatibility/2006">
              <mc:Choice xmlns:v="urn:schemas-microsoft-com:vml" Requires="v">
                <p:oleObj spid="_x0000_s8229" name="Worksheet" r:id="rId7" imgW="6337300" imgH="1295400" progId="Excel.Sheet.8">
                  <p:embed/>
                </p:oleObj>
              </mc:Choice>
              <mc:Fallback>
                <p:oleObj name="Worksheet" r:id="rId7" imgW="6337300" imgH="1295400" progId="Excel.Sheet.8">
                  <p:embed/>
                  <p:pic>
                    <p:nvPicPr>
                      <p:cNvPr id="4506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5588" y="4656138"/>
                        <a:ext cx="6338887" cy="1295400"/>
                      </a:xfrm>
                      <a:prstGeom prst="rect">
                        <a:avLst/>
                      </a:prstGeom>
                      <a:noFill/>
                      <a:ln>
                        <a:noFill/>
                      </a:ln>
                      <a:effectLst/>
                      <a:extLst>
                        <a:ext uri="{909E8E84-426E-40DD-AFC4-6F175D3DCCD1}">
                          <a14:hiddenFill xmlns:a14="http://schemas.microsoft.com/office/drawing/2010/main">
                            <a:solidFill>
                              <a:srgbClr val="FFFFFF">
                                <a:alpha val="2300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3" name="Line 7"/>
          <p:cNvSpPr>
            <a:spLocks noChangeShapeType="1"/>
          </p:cNvSpPr>
          <p:nvPr/>
        </p:nvSpPr>
        <p:spPr bwMode="auto">
          <a:xfrm>
            <a:off x="5440363" y="2328863"/>
            <a:ext cx="0" cy="3429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4" name="Line 8"/>
          <p:cNvSpPr>
            <a:spLocks noChangeShapeType="1"/>
          </p:cNvSpPr>
          <p:nvPr/>
        </p:nvSpPr>
        <p:spPr bwMode="auto">
          <a:xfrm>
            <a:off x="1219200" y="5791200"/>
            <a:ext cx="655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5" name="Text Box 9"/>
          <p:cNvSpPr txBox="1">
            <a:spLocks noChangeArrowheads="1"/>
          </p:cNvSpPr>
          <p:nvPr/>
        </p:nvSpPr>
        <p:spPr bwMode="auto">
          <a:xfrm>
            <a:off x="4281488" y="5757863"/>
            <a:ext cx="500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time</a:t>
            </a:r>
          </a:p>
        </p:txBody>
      </p:sp>
      <p:sp>
        <p:nvSpPr>
          <p:cNvPr id="10" name="TextBox 9"/>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557030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68666" y="16453"/>
            <a:ext cx="8229600" cy="1143000"/>
          </a:xfrm>
        </p:spPr>
        <p:txBody>
          <a:bodyPr/>
          <a:lstStyle/>
          <a:p>
            <a:r>
              <a:rPr lang="en-US" altLang="en-US" dirty="0"/>
              <a:t>The Frequency Domain</a:t>
            </a:r>
          </a:p>
        </p:txBody>
      </p:sp>
      <p:sp>
        <p:nvSpPr>
          <p:cNvPr id="46083" name="Text Box 3"/>
          <p:cNvSpPr txBox="1">
            <a:spLocks noChangeArrowheads="1"/>
          </p:cNvSpPr>
          <p:nvPr/>
        </p:nvSpPr>
        <p:spPr bwMode="auto">
          <a:xfrm>
            <a:off x="762000" y="1295400"/>
            <a:ext cx="76962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 the detector observes and reports the variation of photon power in time arriving at the detector.  Such a graph of time vs. power is said to be a time domain representation of the data.</a:t>
            </a:r>
          </a:p>
          <a:p>
            <a:pPr>
              <a:spcBef>
                <a:spcPct val="50000"/>
              </a:spcBef>
            </a:pPr>
            <a:r>
              <a:rPr lang="en-US" altLang="en-US"/>
              <a:t>• the spectrum with which we are more familiar is that which reports the relative amplitude of each contributing signal.</a:t>
            </a:r>
          </a:p>
        </p:txBody>
      </p:sp>
      <p:sp>
        <p:nvSpPr>
          <p:cNvPr id="46084" name="Line 4"/>
          <p:cNvSpPr>
            <a:spLocks noChangeShapeType="1"/>
          </p:cNvSpPr>
          <p:nvPr/>
        </p:nvSpPr>
        <p:spPr bwMode="auto">
          <a:xfrm>
            <a:off x="1219200" y="3276600"/>
            <a:ext cx="0" cy="21336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Line 5"/>
          <p:cNvSpPr>
            <a:spLocks noChangeShapeType="1"/>
          </p:cNvSpPr>
          <p:nvPr/>
        </p:nvSpPr>
        <p:spPr bwMode="auto">
          <a:xfrm>
            <a:off x="1219200" y="54102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6" name="Line 6"/>
          <p:cNvSpPr>
            <a:spLocks noChangeShapeType="1"/>
          </p:cNvSpPr>
          <p:nvPr/>
        </p:nvSpPr>
        <p:spPr bwMode="auto">
          <a:xfrm flipV="1">
            <a:off x="2438400" y="3810000"/>
            <a:ext cx="0" cy="1600200"/>
          </a:xfrm>
          <a:prstGeom prst="line">
            <a:avLst/>
          </a:prstGeom>
          <a:noFill/>
          <a:ln w="25400">
            <a:solidFill>
              <a:srgbClr val="0202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7" name="Line 7"/>
          <p:cNvSpPr>
            <a:spLocks noChangeShapeType="1"/>
          </p:cNvSpPr>
          <p:nvPr/>
        </p:nvSpPr>
        <p:spPr bwMode="auto">
          <a:xfrm flipV="1">
            <a:off x="2730500" y="3821113"/>
            <a:ext cx="0" cy="1600200"/>
          </a:xfrm>
          <a:prstGeom prst="line">
            <a:avLst/>
          </a:prstGeom>
          <a:noFill/>
          <a:ln w="25400">
            <a:solidFill>
              <a:srgbClr val="E171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8" name="Text Box 8"/>
          <p:cNvSpPr txBox="1">
            <a:spLocks noChangeArrowheads="1"/>
          </p:cNvSpPr>
          <p:nvPr/>
        </p:nvSpPr>
        <p:spPr bwMode="auto">
          <a:xfrm>
            <a:off x="1371600" y="5508625"/>
            <a:ext cx="1824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frequency or energy</a:t>
            </a:r>
          </a:p>
        </p:txBody>
      </p:sp>
      <p:sp>
        <p:nvSpPr>
          <p:cNvPr id="46089" name="Text Box 9"/>
          <p:cNvSpPr txBox="1">
            <a:spLocks noChangeArrowheads="1"/>
          </p:cNvSpPr>
          <p:nvPr/>
        </p:nvSpPr>
        <p:spPr bwMode="auto">
          <a:xfrm rot="-5400000">
            <a:off x="196057" y="4147343"/>
            <a:ext cx="149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relative power</a:t>
            </a:r>
          </a:p>
        </p:txBody>
      </p:sp>
      <p:sp>
        <p:nvSpPr>
          <p:cNvPr id="46090" name="Line 10"/>
          <p:cNvSpPr>
            <a:spLocks noChangeShapeType="1"/>
          </p:cNvSpPr>
          <p:nvPr/>
        </p:nvSpPr>
        <p:spPr bwMode="auto">
          <a:xfrm>
            <a:off x="5346700" y="3265488"/>
            <a:ext cx="0" cy="21336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Line 11"/>
          <p:cNvSpPr>
            <a:spLocks noChangeShapeType="1"/>
          </p:cNvSpPr>
          <p:nvPr/>
        </p:nvSpPr>
        <p:spPr bwMode="auto">
          <a:xfrm>
            <a:off x="5346700" y="5399088"/>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Line 12"/>
          <p:cNvSpPr>
            <a:spLocks noChangeShapeType="1"/>
          </p:cNvSpPr>
          <p:nvPr/>
        </p:nvSpPr>
        <p:spPr bwMode="auto">
          <a:xfrm flipV="1">
            <a:off x="6565900" y="3798888"/>
            <a:ext cx="0" cy="1600200"/>
          </a:xfrm>
          <a:prstGeom prst="line">
            <a:avLst/>
          </a:prstGeom>
          <a:noFill/>
          <a:ln w="25400">
            <a:solidFill>
              <a:srgbClr val="0202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3" name="Line 13"/>
          <p:cNvSpPr>
            <a:spLocks noChangeShapeType="1"/>
          </p:cNvSpPr>
          <p:nvPr/>
        </p:nvSpPr>
        <p:spPr bwMode="auto">
          <a:xfrm flipH="1" flipV="1">
            <a:off x="6856413" y="4598988"/>
            <a:ext cx="1587" cy="811212"/>
          </a:xfrm>
          <a:prstGeom prst="line">
            <a:avLst/>
          </a:prstGeom>
          <a:noFill/>
          <a:ln w="25400">
            <a:solidFill>
              <a:srgbClr val="E171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4" name="Text Box 14"/>
          <p:cNvSpPr txBox="1">
            <a:spLocks noChangeArrowheads="1"/>
          </p:cNvSpPr>
          <p:nvPr/>
        </p:nvSpPr>
        <p:spPr bwMode="auto">
          <a:xfrm>
            <a:off x="5499100" y="5497513"/>
            <a:ext cx="1824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frequency or energy</a:t>
            </a:r>
          </a:p>
        </p:txBody>
      </p:sp>
      <p:sp>
        <p:nvSpPr>
          <p:cNvPr id="46097" name="Text Box 17"/>
          <p:cNvSpPr txBox="1">
            <a:spLocks noChangeArrowheads="1"/>
          </p:cNvSpPr>
          <p:nvPr/>
        </p:nvSpPr>
        <p:spPr bwMode="auto">
          <a:xfrm>
            <a:off x="1584325" y="3328988"/>
            <a:ext cx="1117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no sample</a:t>
            </a:r>
          </a:p>
        </p:txBody>
      </p:sp>
      <p:sp>
        <p:nvSpPr>
          <p:cNvPr id="46098" name="Text Box 18"/>
          <p:cNvSpPr txBox="1">
            <a:spLocks noChangeArrowheads="1"/>
          </p:cNvSpPr>
          <p:nvPr/>
        </p:nvSpPr>
        <p:spPr bwMode="auto">
          <a:xfrm>
            <a:off x="5622925" y="3252788"/>
            <a:ext cx="1790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absorbing sample</a:t>
            </a:r>
          </a:p>
        </p:txBody>
      </p:sp>
      <p:sp>
        <p:nvSpPr>
          <p:cNvPr id="17" name="TextBox 16"/>
          <p:cNvSpPr txBox="1"/>
          <p:nvPr/>
        </p:nvSpPr>
        <p:spPr>
          <a:xfrm>
            <a:off x="1480" y="6570956"/>
            <a:ext cx="3505200" cy="276999"/>
          </a:xfrm>
          <a:prstGeom prst="rect">
            <a:avLst/>
          </a:prstGeom>
          <a:noFill/>
        </p:spPr>
        <p:txBody>
          <a:bodyPr wrap="square" rtlCol="0">
            <a:spAutoFit/>
          </a:bodyPr>
          <a:lstStyle/>
          <a:p>
            <a:r>
              <a:rPr lang="en-US" sz="1200" dirty="0" smtClean="0"/>
              <a:t>Slide courtesy of S. Asher, U Pitt</a:t>
            </a:r>
            <a:endParaRPr lang="en-US" sz="1200" dirty="0"/>
          </a:p>
        </p:txBody>
      </p:sp>
    </p:spTree>
    <p:extLst>
      <p:ext uri="{BB962C8B-B14F-4D97-AF65-F5344CB8AC3E}">
        <p14:creationId xmlns:p14="http://schemas.microsoft.com/office/powerpoint/2010/main" val="3286036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500" y="32658"/>
            <a:ext cx="8763000" cy="6540252"/>
          </a:xfrm>
          <a:prstGeom prst="rect">
            <a:avLst/>
          </a:prstGeom>
          <a:noFill/>
        </p:spPr>
        <p:txBody>
          <a:bodyPr wrap="square" rtlCol="0">
            <a:spAutoFit/>
          </a:bodyPr>
          <a:lstStyle/>
          <a:p>
            <a:pPr>
              <a:spcAft>
                <a:spcPts val="600"/>
              </a:spcAft>
            </a:pPr>
            <a:r>
              <a:rPr lang="en-US" sz="2400" b="1" dirty="0" smtClean="0"/>
              <a:t>Some objectives for our study of electronics and signal processing…</a:t>
            </a:r>
          </a:p>
          <a:p>
            <a:pPr marL="342900" indent="-342900">
              <a:spcAft>
                <a:spcPts val="600"/>
              </a:spcAft>
              <a:buFont typeface="+mj-lt"/>
              <a:buAutoNum type="arabicPeriod"/>
            </a:pPr>
            <a:r>
              <a:rPr lang="en-US" sz="2000" dirty="0" smtClean="0"/>
              <a:t>Be able to define ‘the four laws’ and apply them to explain the behavior of an electrical circuit (Power Law, Ohm’s Law, and </a:t>
            </a:r>
            <a:r>
              <a:rPr lang="en-US" sz="2000" dirty="0" err="1" smtClean="0"/>
              <a:t>Kirchoff’s</a:t>
            </a:r>
            <a:r>
              <a:rPr lang="en-US" sz="2000" dirty="0" smtClean="0"/>
              <a:t> Current and Voltage Laws)</a:t>
            </a:r>
          </a:p>
          <a:p>
            <a:pPr marL="342900" indent="-342900">
              <a:spcAft>
                <a:spcPts val="600"/>
              </a:spcAft>
              <a:buFont typeface="+mj-lt"/>
              <a:buAutoNum type="arabicPeriod"/>
            </a:pPr>
            <a:r>
              <a:rPr lang="en-US" sz="2000" dirty="0" smtClean="0"/>
              <a:t>Be able to explain, in quantitative terms, the problems that arise in measuring small currents and voltages in instrumentation</a:t>
            </a:r>
          </a:p>
          <a:p>
            <a:pPr marL="342900" indent="-342900">
              <a:spcAft>
                <a:spcPts val="600"/>
              </a:spcAft>
              <a:buFont typeface="+mj-lt"/>
              <a:buAutoNum type="arabicPeriod"/>
            </a:pPr>
            <a:r>
              <a:rPr lang="en-US" sz="2000" dirty="0" smtClean="0"/>
              <a:t>Be able to explain the valuable characteristics of operational amplifiers for use in instrumentation, and describe the specific circuits used for current and voltage measurements</a:t>
            </a:r>
          </a:p>
          <a:p>
            <a:pPr marL="342900" indent="-342900">
              <a:spcAft>
                <a:spcPts val="600"/>
              </a:spcAft>
              <a:buFont typeface="+mj-lt"/>
              <a:buAutoNum type="arabicPeriod"/>
            </a:pPr>
            <a:r>
              <a:rPr lang="en-US" sz="2000" dirty="0" smtClean="0"/>
              <a:t>Be able to describe circuits used for signal processing in the analog domain, and predict their behavior in quantitative terms</a:t>
            </a:r>
          </a:p>
          <a:p>
            <a:pPr marL="342900" indent="-342900">
              <a:spcAft>
                <a:spcPts val="600"/>
              </a:spcAft>
              <a:buFont typeface="+mj-lt"/>
              <a:buAutoNum type="arabicPeriod"/>
            </a:pPr>
            <a:r>
              <a:rPr lang="en-US" sz="2000" dirty="0" smtClean="0"/>
              <a:t>Be able to describe approaches used for signal processing in the digital domain, and prescribe a particular approach when presented with a real instrument signal</a:t>
            </a:r>
          </a:p>
          <a:p>
            <a:pPr marL="342900" indent="-342900">
              <a:spcAft>
                <a:spcPts val="600"/>
              </a:spcAft>
              <a:buFont typeface="+mj-lt"/>
              <a:buAutoNum type="arabicPeriod"/>
            </a:pPr>
            <a:r>
              <a:rPr lang="en-US" sz="2000" dirty="0" smtClean="0"/>
              <a:t>Be able to describe the characteristics of an analog-to-digital converter, in quantitative terms</a:t>
            </a:r>
          </a:p>
          <a:p>
            <a:pPr marL="342900" indent="-342900">
              <a:spcAft>
                <a:spcPts val="600"/>
              </a:spcAft>
              <a:buFont typeface="+mj-lt"/>
              <a:buAutoNum type="arabicPeriod"/>
            </a:pPr>
            <a:r>
              <a:rPr lang="en-US" sz="2000" dirty="0" smtClean="0"/>
              <a:t>Be able to describe the concept of Fourier analysis, by showing the relationships between a raw analog signal, a power spectrum, and a reconstructed signal produced using an inverse Fourier transform</a:t>
            </a:r>
          </a:p>
        </p:txBody>
      </p:sp>
    </p:spTree>
    <p:extLst>
      <p:ext uri="{BB962C8B-B14F-4D97-AF65-F5344CB8AC3E}">
        <p14:creationId xmlns:p14="http://schemas.microsoft.com/office/powerpoint/2010/main" val="906701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3401" y="375919"/>
            <a:ext cx="4529455" cy="369332"/>
          </a:xfrm>
          <a:prstGeom prst="rect">
            <a:avLst/>
          </a:prstGeom>
        </p:spPr>
        <p:txBody>
          <a:bodyPr wrap="none">
            <a:spAutoFit/>
          </a:bodyPr>
          <a:lstStyle/>
          <a:p>
            <a:r>
              <a:rPr lang="en-US" dirty="0"/>
              <a:t>Complete the following table (including units):</a:t>
            </a:r>
            <a:r>
              <a:rPr lang="en-US" dirty="0" smtClean="0">
                <a:effectLst/>
              </a:rPr>
              <a:t> </a:t>
            </a:r>
            <a:endParaRPr lang="en-US" dirty="0"/>
          </a:p>
        </p:txBody>
      </p:sp>
      <p:pic>
        <p:nvPicPr>
          <p:cNvPr id="7" name="Picture 6"/>
          <p:cNvPicPr>
            <a:picLocks noChangeAspect="1"/>
          </p:cNvPicPr>
          <p:nvPr/>
        </p:nvPicPr>
        <p:blipFill>
          <a:blip r:embed="rId2"/>
          <a:stretch>
            <a:fillRect/>
          </a:stretch>
        </p:blipFill>
        <p:spPr>
          <a:xfrm>
            <a:off x="1039298" y="1270000"/>
            <a:ext cx="10517990" cy="6010280"/>
          </a:xfrm>
          <a:prstGeom prst="rect">
            <a:avLst/>
          </a:prstGeom>
        </p:spPr>
      </p:pic>
    </p:spTree>
    <p:extLst>
      <p:ext uri="{BB962C8B-B14F-4D97-AF65-F5344CB8AC3E}">
        <p14:creationId xmlns:p14="http://schemas.microsoft.com/office/powerpoint/2010/main" val="2918460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925" y="481123"/>
            <a:ext cx="8391070" cy="4524316"/>
          </a:xfrm>
          <a:prstGeom prst="rect">
            <a:avLst/>
          </a:prstGeom>
        </p:spPr>
        <p:txBody>
          <a:bodyPr wrap="square">
            <a:spAutoFit/>
          </a:bodyPr>
          <a:lstStyle/>
          <a:p>
            <a:pPr lvl="0"/>
            <a:r>
              <a:rPr lang="en-US" dirty="0"/>
              <a:t>For each of the following, write down both an equation and a statement that describes the meaning of the law.</a:t>
            </a:r>
          </a:p>
          <a:p>
            <a:pPr marL="800100" lvl="1" indent="-342900">
              <a:buFont typeface="+mj-lt"/>
              <a:buAutoNum type="arabicPeriod"/>
            </a:pPr>
            <a:r>
              <a:rPr lang="en-US" dirty="0"/>
              <a:t>Power </a:t>
            </a:r>
            <a:r>
              <a:rPr lang="en-US" dirty="0" smtClean="0"/>
              <a:t>Law</a:t>
            </a:r>
          </a:p>
          <a:p>
            <a:pPr marL="800100" lvl="1" indent="-342900">
              <a:buFont typeface="+mj-lt"/>
              <a:buAutoNum type="arabicPeriod"/>
            </a:pPr>
            <a:endParaRPr lang="en-US" dirty="0"/>
          </a:p>
          <a:p>
            <a:pPr marL="800100" lvl="1" indent="-342900">
              <a:buFont typeface="+mj-lt"/>
              <a:buAutoNum type="arabicPeriod"/>
            </a:pPr>
            <a:endParaRPr lang="en-US" dirty="0" smtClean="0"/>
          </a:p>
          <a:p>
            <a:pPr marL="800100" lvl="1" indent="-342900">
              <a:buFont typeface="+mj-lt"/>
              <a:buAutoNum type="arabicPeriod"/>
            </a:pPr>
            <a:endParaRPr lang="en-US" dirty="0"/>
          </a:p>
          <a:p>
            <a:pPr marL="800100" lvl="1" indent="-342900">
              <a:buFont typeface="+mj-lt"/>
              <a:buAutoNum type="arabicPeriod"/>
            </a:pPr>
            <a:r>
              <a:rPr lang="en-US" dirty="0"/>
              <a:t>Ohm’s </a:t>
            </a:r>
            <a:r>
              <a:rPr lang="en-US" dirty="0" smtClean="0"/>
              <a:t>Law</a:t>
            </a:r>
          </a:p>
          <a:p>
            <a:pPr marL="800100" lvl="1" indent="-342900">
              <a:buFont typeface="+mj-lt"/>
              <a:buAutoNum type="arabicPeriod"/>
            </a:pPr>
            <a:endParaRPr lang="en-US" dirty="0" smtClean="0"/>
          </a:p>
          <a:p>
            <a:pPr marL="800100" lvl="1" indent="-342900">
              <a:buFont typeface="+mj-lt"/>
              <a:buAutoNum type="arabicPeriod"/>
            </a:pPr>
            <a:endParaRPr lang="en-US" dirty="0"/>
          </a:p>
          <a:p>
            <a:pPr marL="800100" lvl="1" indent="-342900">
              <a:buFont typeface="+mj-lt"/>
              <a:buAutoNum type="arabicPeriod"/>
            </a:pPr>
            <a:endParaRPr lang="en-US" dirty="0"/>
          </a:p>
          <a:p>
            <a:pPr marL="800100" lvl="1" indent="-342900">
              <a:buFont typeface="+mj-lt"/>
              <a:buAutoNum type="arabicPeriod"/>
            </a:pPr>
            <a:r>
              <a:rPr lang="en-US" dirty="0" err="1"/>
              <a:t>Kirchoff’s</a:t>
            </a:r>
            <a:r>
              <a:rPr lang="en-US" dirty="0"/>
              <a:t>  First </a:t>
            </a:r>
            <a:r>
              <a:rPr lang="en-US" dirty="0" smtClean="0"/>
              <a:t>Law</a:t>
            </a:r>
          </a:p>
          <a:p>
            <a:pPr marL="800100" lvl="1" indent="-342900">
              <a:buFont typeface="+mj-lt"/>
              <a:buAutoNum type="arabicPeriod"/>
            </a:pPr>
            <a:endParaRPr lang="en-US" dirty="0"/>
          </a:p>
          <a:p>
            <a:pPr marL="800100" lvl="1" indent="-342900">
              <a:buFont typeface="+mj-lt"/>
              <a:buAutoNum type="arabicPeriod"/>
            </a:pPr>
            <a:endParaRPr lang="en-US" dirty="0" smtClean="0"/>
          </a:p>
          <a:p>
            <a:pPr marL="800100" lvl="1" indent="-342900">
              <a:buFont typeface="+mj-lt"/>
              <a:buAutoNum type="arabicPeriod"/>
            </a:pPr>
            <a:endParaRPr lang="en-US" dirty="0"/>
          </a:p>
          <a:p>
            <a:pPr marL="800100" lvl="1" indent="-342900">
              <a:buFont typeface="+mj-lt"/>
              <a:buAutoNum type="arabicPeriod"/>
            </a:pPr>
            <a:endParaRPr lang="en-US" dirty="0"/>
          </a:p>
          <a:p>
            <a:pPr marL="800100" lvl="1" indent="-342900">
              <a:buFont typeface="+mj-lt"/>
              <a:buAutoNum type="arabicPeriod"/>
            </a:pPr>
            <a:r>
              <a:rPr lang="en-US" dirty="0" err="1"/>
              <a:t>Kirchoff’s</a:t>
            </a:r>
            <a:r>
              <a:rPr lang="en-US" dirty="0"/>
              <a:t> Second Law</a:t>
            </a:r>
          </a:p>
        </p:txBody>
      </p:sp>
    </p:spTree>
    <p:extLst>
      <p:ext uri="{BB962C8B-B14F-4D97-AF65-F5344CB8AC3E}">
        <p14:creationId xmlns:p14="http://schemas.microsoft.com/office/powerpoint/2010/main" val="1467657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642" y="247053"/>
            <a:ext cx="8454572" cy="5078314"/>
          </a:xfrm>
          <a:prstGeom prst="rect">
            <a:avLst/>
          </a:prstGeom>
        </p:spPr>
        <p:txBody>
          <a:bodyPr wrap="square">
            <a:spAutoFit/>
          </a:bodyPr>
          <a:lstStyle/>
          <a:p>
            <a:pPr lvl="0"/>
            <a:r>
              <a:rPr lang="en-US" dirty="0"/>
              <a:t>What is the equivalent property of each of the following?</a:t>
            </a:r>
          </a:p>
          <a:p>
            <a:pPr marL="800100" lvl="1" indent="-342900">
              <a:buFont typeface="+mj-lt"/>
              <a:buAutoNum type="arabicPeriod"/>
            </a:pPr>
            <a:r>
              <a:rPr lang="en-US" dirty="0"/>
              <a:t>Two voltage sources connected in series; in other words what is the equivalent voltage if these two elements were replaced by a single voltage source</a:t>
            </a:r>
            <a:r>
              <a:rPr lang="en-US" dirty="0" smtClean="0"/>
              <a:t>?</a:t>
            </a:r>
          </a:p>
          <a:p>
            <a:pPr marL="800100" lvl="1" indent="-342900">
              <a:buFont typeface="+mj-lt"/>
              <a:buAutoNum type="arabicPeriod"/>
            </a:pPr>
            <a:endParaRPr lang="en-US" dirty="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a:p>
          <a:p>
            <a:pPr marL="800100" lvl="1" indent="-342900">
              <a:buFont typeface="+mj-lt"/>
              <a:buAutoNum type="arabicPeriod"/>
            </a:pPr>
            <a:r>
              <a:rPr lang="en-US" dirty="0"/>
              <a:t>Two resistors connected in series</a:t>
            </a:r>
            <a:r>
              <a:rPr lang="en-US" dirty="0" smtClean="0"/>
              <a:t>.</a:t>
            </a:r>
          </a:p>
          <a:p>
            <a:pPr marL="800100" lvl="1" indent="-342900">
              <a:buFont typeface="+mj-lt"/>
              <a:buAutoNum type="arabicPeriod"/>
            </a:pPr>
            <a:endParaRPr lang="en-US" dirty="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a:p>
          <a:p>
            <a:pPr marL="800100" lvl="1" indent="-342900">
              <a:buFont typeface="+mj-lt"/>
              <a:buAutoNum type="arabicPeriod"/>
            </a:pPr>
            <a:r>
              <a:rPr lang="en-US" dirty="0"/>
              <a:t>Two resistors connected in parallel</a:t>
            </a:r>
            <a:r>
              <a:rPr lang="en-US" dirty="0" smtClean="0"/>
              <a:t>.</a:t>
            </a:r>
          </a:p>
          <a:p>
            <a:pPr marL="800100" lvl="1" indent="-342900">
              <a:buFont typeface="+mj-lt"/>
              <a:buAutoNum type="arabicPeriod"/>
            </a:pPr>
            <a:endParaRPr lang="en-US" dirty="0"/>
          </a:p>
          <a:p>
            <a:pPr marL="800100" lvl="1" indent="-342900">
              <a:buFont typeface="+mj-lt"/>
              <a:buAutoNum type="arabicPeriod"/>
            </a:pPr>
            <a:endParaRPr lang="en-US" dirty="0" smtClean="0"/>
          </a:p>
          <a:p>
            <a:pPr marL="800100" lvl="1" indent="-342900">
              <a:buFont typeface="+mj-lt"/>
              <a:buAutoNum type="arabicPeriod"/>
            </a:pPr>
            <a:endParaRPr lang="en-US" dirty="0" smtClean="0"/>
          </a:p>
          <a:p>
            <a:pPr marL="800100" lvl="1" indent="-342900">
              <a:buFont typeface="+mj-lt"/>
              <a:buAutoNum type="arabicPeriod"/>
            </a:pPr>
            <a:endParaRPr lang="en-US" dirty="0"/>
          </a:p>
          <a:p>
            <a:pPr marL="800100" lvl="1" indent="-342900">
              <a:buFont typeface="+mj-lt"/>
              <a:buAutoNum type="arabicPeriod"/>
            </a:pPr>
            <a:r>
              <a:rPr lang="en-US" dirty="0"/>
              <a:t>Two </a:t>
            </a:r>
            <a:r>
              <a:rPr lang="en-US" dirty="0" smtClean="0"/>
              <a:t>voltage </a:t>
            </a:r>
            <a:r>
              <a:rPr lang="en-US" dirty="0"/>
              <a:t>sources connected in parallel.</a:t>
            </a:r>
          </a:p>
        </p:txBody>
      </p:sp>
    </p:spTree>
    <p:extLst>
      <p:ext uri="{BB962C8B-B14F-4D97-AF65-F5344CB8AC3E}">
        <p14:creationId xmlns:p14="http://schemas.microsoft.com/office/powerpoint/2010/main" val="3885150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12208</TotalTime>
  <Words>1814</Words>
  <Application>Microsoft Office PowerPoint</Application>
  <PresentationFormat>On-screen Show (4:3)</PresentationFormat>
  <Paragraphs>307</Paragraphs>
  <Slides>57</Slides>
  <Notes>32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4" baseType="lpstr">
      <vt:lpstr>Arial</vt:lpstr>
      <vt:lpstr>Calibri</vt:lpstr>
      <vt:lpstr>Symbol</vt:lpstr>
      <vt:lpstr>Trebuchet MS</vt:lpstr>
      <vt:lpstr>Office Theme</vt:lpstr>
      <vt:lpstr>Equation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H2O vs. e- analogy…</vt:lpstr>
      <vt:lpstr>PowerPoint Presentation</vt:lpstr>
      <vt:lpstr>PowerPoint Presentation</vt:lpstr>
      <vt:lpstr>PowerPoint Presentation</vt:lpstr>
      <vt:lpstr>PowerPoint Presentation</vt:lpstr>
      <vt:lpstr>Wiring of “Simple” 741 Op-Amp</vt:lpstr>
      <vt:lpstr>PowerPoint Presentation</vt:lpstr>
      <vt:lpstr>PowerPoint Presentation</vt:lpstr>
      <vt:lpstr>PowerPoint Presentation</vt:lpstr>
      <vt:lpstr>PowerPoint Presentation</vt:lpstr>
      <vt:lpstr>PowerPoint Presentation</vt:lpstr>
      <vt:lpstr>PowerPoint Presentation</vt:lpstr>
      <vt:lpstr>Signal vs. Noise-Welcome to the Real World!</vt:lpstr>
      <vt:lpstr>What you want an IDEAL  “noise reducer” to do.</vt:lpstr>
      <vt:lpstr>PowerPoint Presentation</vt:lpstr>
      <vt:lpstr>PowerPoint Presentation</vt:lpstr>
      <vt:lpstr>Gaussian Peak + Random Short-Term Noise +  Low-Pass RC Filter with RC TOO SMALL</vt:lpstr>
      <vt:lpstr>PowerPoint Presentation</vt:lpstr>
      <vt:lpstr>Signal vs. Noise-Welcome to the Real World!</vt:lpstr>
      <vt:lpstr>What you want an IDEAL  “noise reducer” to do.</vt:lpstr>
      <vt:lpstr>Gaussian Peak + Random Short-Term Noise +  Low-Pass RC Filter with RC TOO SMALL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Noisey Input</vt:lpstr>
      <vt:lpstr>5 Point Moving Average  Smooth Output</vt:lpstr>
      <vt:lpstr>11 Point Moving Average Smooth Output</vt:lpstr>
      <vt:lpstr>PowerPoint Presentation</vt:lpstr>
      <vt:lpstr>PowerPoint Presentation</vt:lpstr>
      <vt:lpstr>PowerPoint Presentation</vt:lpstr>
      <vt:lpstr>PowerPoint Presentation</vt:lpstr>
      <vt:lpstr>The Interferometer</vt:lpstr>
      <vt:lpstr>Photon Interference</vt:lpstr>
      <vt:lpstr>Monochromatic Light</vt:lpstr>
      <vt:lpstr>FTIR is a Multiplex Experiment</vt:lpstr>
      <vt:lpstr>Bichromatic Light</vt:lpstr>
      <vt:lpstr>Detector Sees the Sum</vt:lpstr>
      <vt:lpstr>Then One is Absorbed</vt:lpstr>
      <vt:lpstr>The Frequency Domain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Dwight Stoll</dc:creator>
  <cp:lastModifiedBy>Dwight Stoll</cp:lastModifiedBy>
  <cp:revision>569</cp:revision>
  <cp:lastPrinted>2018-12-10T14:37:07Z</cp:lastPrinted>
  <dcterms:created xsi:type="dcterms:W3CDTF">2008-09-03T03:52:27Z</dcterms:created>
  <dcterms:modified xsi:type="dcterms:W3CDTF">2018-12-10T14:38:00Z</dcterms:modified>
</cp:coreProperties>
</file>