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4314" r:id="rId1"/>
  </p:sldMasterIdLst>
  <p:notesMasterIdLst>
    <p:notesMasterId r:id="rId21"/>
  </p:notesMasterIdLst>
  <p:handoutMasterIdLst>
    <p:handoutMasterId r:id="rId22"/>
  </p:handoutMasterIdLst>
  <p:sldIdLst>
    <p:sldId id="256" r:id="rId2"/>
    <p:sldId id="479" r:id="rId3"/>
    <p:sldId id="466" r:id="rId4"/>
    <p:sldId id="493" r:id="rId5"/>
    <p:sldId id="478" r:id="rId6"/>
    <p:sldId id="545" r:id="rId7"/>
    <p:sldId id="535" r:id="rId8"/>
    <p:sldId id="546" r:id="rId9"/>
    <p:sldId id="548" r:id="rId10"/>
    <p:sldId id="550" r:id="rId11"/>
    <p:sldId id="542" r:id="rId12"/>
    <p:sldId id="543" r:id="rId13"/>
    <p:sldId id="544" r:id="rId14"/>
    <p:sldId id="551" r:id="rId15"/>
    <p:sldId id="554" r:id="rId16"/>
    <p:sldId id="552" r:id="rId17"/>
    <p:sldId id="553" r:id="rId18"/>
    <p:sldId id="527" r:id="rId19"/>
    <p:sldId id="481" r:id="rId20"/>
  </p:sldIdLst>
  <p:sldSz cx="12192000" cy="6858000"/>
  <p:notesSz cx="9240838" cy="6954838"/>
  <p:embeddedFontLs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Tahoma" panose="020B0604030504040204" pitchFamily="34" charset="0"/>
      <p:regular r:id="rId27"/>
      <p:bold r:id="rId28"/>
    </p:embeddedFont>
    <p:embeddedFont>
      <p:font typeface="Helvetica" panose="020B0604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ber@gac.edu" initials="h" lastIdx="1" clrIdx="0">
    <p:extLst>
      <p:ext uri="{19B8F6BF-5375-455C-9EA6-DF929625EA0E}">
        <p15:presenceInfo xmlns:p15="http://schemas.microsoft.com/office/powerpoint/2012/main" userId="f0abcba669f422a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3333FF"/>
    <a:srgbClr val="A50021"/>
    <a:srgbClr val="CC0000"/>
    <a:srgbClr val="0066CC"/>
    <a:srgbClr val="FF9900"/>
    <a:srgbClr val="6600CC"/>
    <a:srgbClr val="663300"/>
    <a:srgbClr val="0000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99" autoAdjust="0"/>
    <p:restoredTop sz="86155" autoAdjust="0"/>
  </p:normalViewPr>
  <p:slideViewPr>
    <p:cSldViewPr showGuides="1">
      <p:cViewPr varScale="1">
        <p:scale>
          <a:sx n="55" d="100"/>
          <a:sy n="55" d="100"/>
        </p:scale>
        <p:origin x="104" y="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rchive.gustie.gac.edu\public\huber\Ultrasound\data\2015\2015_07\22\LanczosLineSprea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Line Spread</a:t>
            </a:r>
            <a:r>
              <a:rPr lang="en-US" baseline="0"/>
              <a:t> Function</a:t>
            </a:r>
            <a:endParaRPr lang="en-US"/>
          </a:p>
        </c:rich>
      </c:tx>
      <c:layout>
        <c:manualLayout>
          <c:xMode val="edge"/>
          <c:yMode val="edge"/>
          <c:x val="0.32822083952862147"/>
          <c:y val="2.5013146673546923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circle"/>
            <c:size val="4"/>
            <c:spPr>
              <a:solidFill>
                <a:srgbClr val="3333FF"/>
              </a:solidFill>
              <a:ln>
                <a:solidFill>
                  <a:srgbClr val="3333FF"/>
                </a:solidFill>
              </a:ln>
            </c:spPr>
          </c:marker>
          <c:xVal>
            <c:numRef>
              <c:f>[LanczosLineSpread.xlsx]Sheet1!$3:$3</c:f>
              <c:numCache>
                <c:formatCode>General</c:formatCode>
                <c:ptCount val="16384"/>
                <c:pt idx="0">
                  <c:v>6.2</c:v>
                </c:pt>
                <c:pt idx="1">
                  <c:v>6.2249999999999996</c:v>
                </c:pt>
                <c:pt idx="2">
                  <c:v>6.25</c:v>
                </c:pt>
                <c:pt idx="3">
                  <c:v>6.2750000000000004</c:v>
                </c:pt>
                <c:pt idx="4">
                  <c:v>6.3</c:v>
                </c:pt>
                <c:pt idx="5">
                  <c:v>6.3250000000000002</c:v>
                </c:pt>
                <c:pt idx="6">
                  <c:v>6.35</c:v>
                </c:pt>
                <c:pt idx="7">
                  <c:v>6.375</c:v>
                </c:pt>
                <c:pt idx="8">
                  <c:v>6.4</c:v>
                </c:pt>
                <c:pt idx="9">
                  <c:v>6.4249999999999998</c:v>
                </c:pt>
                <c:pt idx="10">
                  <c:v>6.45</c:v>
                </c:pt>
                <c:pt idx="11">
                  <c:v>6.4749999999999996</c:v>
                </c:pt>
                <c:pt idx="12">
                  <c:v>6.5</c:v>
                </c:pt>
                <c:pt idx="13">
                  <c:v>6.5250000000000004</c:v>
                </c:pt>
                <c:pt idx="14">
                  <c:v>6.55</c:v>
                </c:pt>
                <c:pt idx="15">
                  <c:v>6.5750000000000002</c:v>
                </c:pt>
                <c:pt idx="16">
                  <c:v>6.6</c:v>
                </c:pt>
                <c:pt idx="17">
                  <c:v>6.625</c:v>
                </c:pt>
                <c:pt idx="18">
                  <c:v>6.65</c:v>
                </c:pt>
                <c:pt idx="19">
                  <c:v>6.6749999999999998</c:v>
                </c:pt>
                <c:pt idx="20">
                  <c:v>6.7</c:v>
                </c:pt>
                <c:pt idx="21">
                  <c:v>6.7249999999999996</c:v>
                </c:pt>
                <c:pt idx="22">
                  <c:v>6.75</c:v>
                </c:pt>
                <c:pt idx="23">
                  <c:v>6.7750000000000004</c:v>
                </c:pt>
                <c:pt idx="24">
                  <c:v>6.8</c:v>
                </c:pt>
                <c:pt idx="25">
                  <c:v>6.8250000000000002</c:v>
                </c:pt>
                <c:pt idx="26">
                  <c:v>6.85</c:v>
                </c:pt>
                <c:pt idx="27">
                  <c:v>6.875</c:v>
                </c:pt>
                <c:pt idx="28">
                  <c:v>6.9</c:v>
                </c:pt>
                <c:pt idx="29">
                  <c:v>6.9249999999999998</c:v>
                </c:pt>
                <c:pt idx="30">
                  <c:v>6.95</c:v>
                </c:pt>
                <c:pt idx="31">
                  <c:v>6.9749999999999996</c:v>
                </c:pt>
                <c:pt idx="32">
                  <c:v>7</c:v>
                </c:pt>
                <c:pt idx="33">
                  <c:v>7.0250000000000004</c:v>
                </c:pt>
                <c:pt idx="34">
                  <c:v>7.05</c:v>
                </c:pt>
                <c:pt idx="35">
                  <c:v>7.0750000000000002</c:v>
                </c:pt>
                <c:pt idx="36">
                  <c:v>7.1</c:v>
                </c:pt>
                <c:pt idx="37">
                  <c:v>7.125</c:v>
                </c:pt>
                <c:pt idx="38">
                  <c:v>7.15</c:v>
                </c:pt>
                <c:pt idx="39">
                  <c:v>7.1749999999999998</c:v>
                </c:pt>
                <c:pt idx="40">
                  <c:v>7.2</c:v>
                </c:pt>
                <c:pt idx="41">
                  <c:v>7.2249999999999996</c:v>
                </c:pt>
                <c:pt idx="42">
                  <c:v>7.25</c:v>
                </c:pt>
                <c:pt idx="43">
                  <c:v>7.2750000000000004</c:v>
                </c:pt>
                <c:pt idx="44">
                  <c:v>7.3</c:v>
                </c:pt>
                <c:pt idx="45">
                  <c:v>7.3250000000000002</c:v>
                </c:pt>
                <c:pt idx="46">
                  <c:v>7.35</c:v>
                </c:pt>
                <c:pt idx="47">
                  <c:v>7.375</c:v>
                </c:pt>
                <c:pt idx="48">
                  <c:v>7.4</c:v>
                </c:pt>
                <c:pt idx="49">
                  <c:v>7.4249999999999998</c:v>
                </c:pt>
                <c:pt idx="50">
                  <c:v>7.45</c:v>
                </c:pt>
                <c:pt idx="51">
                  <c:v>7.4749999999999996</c:v>
                </c:pt>
                <c:pt idx="52">
                  <c:v>7.5</c:v>
                </c:pt>
                <c:pt idx="53">
                  <c:v>7.5250000000000004</c:v>
                </c:pt>
                <c:pt idx="54">
                  <c:v>7.55</c:v>
                </c:pt>
                <c:pt idx="55">
                  <c:v>7.5750000000000002</c:v>
                </c:pt>
                <c:pt idx="56">
                  <c:v>7.6</c:v>
                </c:pt>
                <c:pt idx="57">
                  <c:v>7.625</c:v>
                </c:pt>
                <c:pt idx="58">
                  <c:v>7.65</c:v>
                </c:pt>
                <c:pt idx="59">
                  <c:v>7.6749999999999998</c:v>
                </c:pt>
                <c:pt idx="60">
                  <c:v>7.7</c:v>
                </c:pt>
                <c:pt idx="61">
                  <c:v>7.7249999999999996</c:v>
                </c:pt>
                <c:pt idx="62">
                  <c:v>7.75</c:v>
                </c:pt>
                <c:pt idx="63">
                  <c:v>7.7750000000000004</c:v>
                </c:pt>
                <c:pt idx="64">
                  <c:v>7.8</c:v>
                </c:pt>
                <c:pt idx="65">
                  <c:v>7.8250000000000002</c:v>
                </c:pt>
                <c:pt idx="66">
                  <c:v>7.85</c:v>
                </c:pt>
                <c:pt idx="67">
                  <c:v>7.875</c:v>
                </c:pt>
                <c:pt idx="68">
                  <c:v>7.9</c:v>
                </c:pt>
                <c:pt idx="69">
                  <c:v>7.9249999999999998</c:v>
                </c:pt>
                <c:pt idx="70">
                  <c:v>7.95</c:v>
                </c:pt>
                <c:pt idx="71">
                  <c:v>7.9749999999999996</c:v>
                </c:pt>
                <c:pt idx="72">
                  <c:v>8</c:v>
                </c:pt>
                <c:pt idx="73">
                  <c:v>8.0250000000000004</c:v>
                </c:pt>
                <c:pt idx="74">
                  <c:v>8.0500000000000007</c:v>
                </c:pt>
                <c:pt idx="75">
                  <c:v>8.0749999999999993</c:v>
                </c:pt>
                <c:pt idx="76">
                  <c:v>8.1</c:v>
                </c:pt>
                <c:pt idx="77">
                  <c:v>8.125</c:v>
                </c:pt>
                <c:pt idx="78">
                  <c:v>8.15</c:v>
                </c:pt>
                <c:pt idx="79">
                  <c:v>8.1750000000000007</c:v>
                </c:pt>
                <c:pt idx="80">
                  <c:v>8.1999999999999993</c:v>
                </c:pt>
                <c:pt idx="81">
                  <c:v>8.2249999999999996</c:v>
                </c:pt>
                <c:pt idx="82">
                  <c:v>8.25</c:v>
                </c:pt>
                <c:pt idx="83">
                  <c:v>8.2750000000000004</c:v>
                </c:pt>
                <c:pt idx="84">
                  <c:v>8.3000000000000007</c:v>
                </c:pt>
                <c:pt idx="85">
                  <c:v>8.3249999999999993</c:v>
                </c:pt>
                <c:pt idx="86">
                  <c:v>8.35</c:v>
                </c:pt>
                <c:pt idx="87">
                  <c:v>8.375</c:v>
                </c:pt>
                <c:pt idx="88">
                  <c:v>8.4</c:v>
                </c:pt>
                <c:pt idx="89">
                  <c:v>8.4250000000000007</c:v>
                </c:pt>
                <c:pt idx="90">
                  <c:v>8.4499999999999993</c:v>
                </c:pt>
                <c:pt idx="91">
                  <c:v>8.4749999999999996</c:v>
                </c:pt>
                <c:pt idx="92">
                  <c:v>8.5</c:v>
                </c:pt>
                <c:pt idx="93">
                  <c:v>8.5250000000000004</c:v>
                </c:pt>
                <c:pt idx="94">
                  <c:v>8.5500000000000007</c:v>
                </c:pt>
                <c:pt idx="95">
                  <c:v>8.5749999999999993</c:v>
                </c:pt>
                <c:pt idx="96">
                  <c:v>8.6</c:v>
                </c:pt>
                <c:pt idx="97">
                  <c:v>8.625</c:v>
                </c:pt>
                <c:pt idx="98">
                  <c:v>8.65</c:v>
                </c:pt>
                <c:pt idx="99">
                  <c:v>8.6750000000000007</c:v>
                </c:pt>
                <c:pt idx="100">
                  <c:v>8.6999999999999993</c:v>
                </c:pt>
                <c:pt idx="101">
                  <c:v>8.7249999999999996</c:v>
                </c:pt>
                <c:pt idx="102">
                  <c:v>8.75</c:v>
                </c:pt>
                <c:pt idx="103">
                  <c:v>8.7750000000000004</c:v>
                </c:pt>
                <c:pt idx="104">
                  <c:v>8.8000000000000007</c:v>
                </c:pt>
                <c:pt idx="105">
                  <c:v>8.8249999999999993</c:v>
                </c:pt>
                <c:pt idx="106">
                  <c:v>8.85</c:v>
                </c:pt>
                <c:pt idx="107">
                  <c:v>8.875</c:v>
                </c:pt>
                <c:pt idx="108">
                  <c:v>8.9</c:v>
                </c:pt>
                <c:pt idx="109">
                  <c:v>8.9250000000000007</c:v>
                </c:pt>
                <c:pt idx="110">
                  <c:v>8.9499999999999993</c:v>
                </c:pt>
                <c:pt idx="111">
                  <c:v>8.9749999999999996</c:v>
                </c:pt>
                <c:pt idx="112">
                  <c:v>9</c:v>
                </c:pt>
                <c:pt idx="113">
                  <c:v>9.0250000000000004</c:v>
                </c:pt>
                <c:pt idx="114">
                  <c:v>9.0500000000000007</c:v>
                </c:pt>
                <c:pt idx="115">
                  <c:v>9.0749999999999993</c:v>
                </c:pt>
                <c:pt idx="116">
                  <c:v>9.1</c:v>
                </c:pt>
                <c:pt idx="117">
                  <c:v>9.125</c:v>
                </c:pt>
                <c:pt idx="118">
                  <c:v>9.15</c:v>
                </c:pt>
                <c:pt idx="119">
                  <c:v>9.1750000000000007</c:v>
                </c:pt>
                <c:pt idx="120">
                  <c:v>9.1999999999999993</c:v>
                </c:pt>
                <c:pt idx="121">
                  <c:v>9.2249999999999996</c:v>
                </c:pt>
                <c:pt idx="122">
                  <c:v>9.25</c:v>
                </c:pt>
                <c:pt idx="123">
                  <c:v>9.2750000000000004</c:v>
                </c:pt>
                <c:pt idx="124">
                  <c:v>9.3000000000000007</c:v>
                </c:pt>
                <c:pt idx="125">
                  <c:v>9.3249999999999993</c:v>
                </c:pt>
                <c:pt idx="126">
                  <c:v>9.35</c:v>
                </c:pt>
                <c:pt idx="127">
                  <c:v>9.375</c:v>
                </c:pt>
                <c:pt idx="128">
                  <c:v>9.4</c:v>
                </c:pt>
                <c:pt idx="129">
                  <c:v>9.4250000000000007</c:v>
                </c:pt>
                <c:pt idx="130">
                  <c:v>9.4499999999999993</c:v>
                </c:pt>
                <c:pt idx="131">
                  <c:v>9.4749999999999996</c:v>
                </c:pt>
                <c:pt idx="132">
                  <c:v>9.5</c:v>
                </c:pt>
                <c:pt idx="133">
                  <c:v>9.5250000000000004</c:v>
                </c:pt>
                <c:pt idx="134">
                  <c:v>9.5500000000000007</c:v>
                </c:pt>
                <c:pt idx="135">
                  <c:v>9.5749999999999993</c:v>
                </c:pt>
                <c:pt idx="136">
                  <c:v>9.6</c:v>
                </c:pt>
                <c:pt idx="137">
                  <c:v>9.625</c:v>
                </c:pt>
                <c:pt idx="138">
                  <c:v>9.65</c:v>
                </c:pt>
                <c:pt idx="139">
                  <c:v>9.6750000000000007</c:v>
                </c:pt>
                <c:pt idx="140">
                  <c:v>9.6999999999999993</c:v>
                </c:pt>
                <c:pt idx="141">
                  <c:v>9.7249999999999996</c:v>
                </c:pt>
                <c:pt idx="142">
                  <c:v>9.75</c:v>
                </c:pt>
                <c:pt idx="143">
                  <c:v>9.7750000000000004</c:v>
                </c:pt>
                <c:pt idx="144">
                  <c:v>9.8000000000000007</c:v>
                </c:pt>
                <c:pt idx="145">
                  <c:v>9.8249999999999993</c:v>
                </c:pt>
                <c:pt idx="146">
                  <c:v>9.85</c:v>
                </c:pt>
                <c:pt idx="147">
                  <c:v>9.875</c:v>
                </c:pt>
                <c:pt idx="148">
                  <c:v>9.9</c:v>
                </c:pt>
                <c:pt idx="149">
                  <c:v>9.9250000000000007</c:v>
                </c:pt>
                <c:pt idx="150">
                  <c:v>9.9499999999999993</c:v>
                </c:pt>
                <c:pt idx="151">
                  <c:v>9.9749999999999996</c:v>
                </c:pt>
                <c:pt idx="152">
                  <c:v>10</c:v>
                </c:pt>
                <c:pt idx="153">
                  <c:v>10.025</c:v>
                </c:pt>
                <c:pt idx="154">
                  <c:v>10.050000000000001</c:v>
                </c:pt>
                <c:pt idx="155">
                  <c:v>10.074999999999999</c:v>
                </c:pt>
                <c:pt idx="156">
                  <c:v>10.1</c:v>
                </c:pt>
                <c:pt idx="157">
                  <c:v>10.125</c:v>
                </c:pt>
                <c:pt idx="158">
                  <c:v>10.15</c:v>
                </c:pt>
                <c:pt idx="159">
                  <c:v>10.175000000000001</c:v>
                </c:pt>
                <c:pt idx="160">
                  <c:v>10.199999999999999</c:v>
                </c:pt>
                <c:pt idx="161">
                  <c:v>10.225</c:v>
                </c:pt>
                <c:pt idx="162">
                  <c:v>10.25</c:v>
                </c:pt>
                <c:pt idx="163">
                  <c:v>10.275</c:v>
                </c:pt>
                <c:pt idx="164">
                  <c:v>10.3</c:v>
                </c:pt>
                <c:pt idx="165">
                  <c:v>10.324999999999999</c:v>
                </c:pt>
                <c:pt idx="166">
                  <c:v>10.35</c:v>
                </c:pt>
                <c:pt idx="167">
                  <c:v>10.375</c:v>
                </c:pt>
                <c:pt idx="168">
                  <c:v>10.4</c:v>
                </c:pt>
                <c:pt idx="169">
                  <c:v>10.425000000000001</c:v>
                </c:pt>
                <c:pt idx="170">
                  <c:v>10.45</c:v>
                </c:pt>
                <c:pt idx="171">
                  <c:v>10.475</c:v>
                </c:pt>
                <c:pt idx="172">
                  <c:v>10.5</c:v>
                </c:pt>
                <c:pt idx="173">
                  <c:v>10.525</c:v>
                </c:pt>
                <c:pt idx="174">
                  <c:v>10.55</c:v>
                </c:pt>
                <c:pt idx="175">
                  <c:v>10.574999999999999</c:v>
                </c:pt>
                <c:pt idx="176">
                  <c:v>10.6</c:v>
                </c:pt>
                <c:pt idx="177">
                  <c:v>10.625</c:v>
                </c:pt>
                <c:pt idx="178">
                  <c:v>10.65</c:v>
                </c:pt>
                <c:pt idx="179">
                  <c:v>10.675000000000001</c:v>
                </c:pt>
                <c:pt idx="180">
                  <c:v>10.7</c:v>
                </c:pt>
                <c:pt idx="181">
                  <c:v>10.725</c:v>
                </c:pt>
                <c:pt idx="182">
                  <c:v>10.75</c:v>
                </c:pt>
                <c:pt idx="183">
                  <c:v>10.775</c:v>
                </c:pt>
                <c:pt idx="184">
                  <c:v>10.8</c:v>
                </c:pt>
                <c:pt idx="185">
                  <c:v>10.824999999999999</c:v>
                </c:pt>
                <c:pt idx="186">
                  <c:v>10.85</c:v>
                </c:pt>
                <c:pt idx="187">
                  <c:v>10.875</c:v>
                </c:pt>
                <c:pt idx="188">
                  <c:v>10.9</c:v>
                </c:pt>
                <c:pt idx="189">
                  <c:v>10.925000000000001</c:v>
                </c:pt>
                <c:pt idx="190">
                  <c:v>10.95</c:v>
                </c:pt>
                <c:pt idx="191">
                  <c:v>10.975</c:v>
                </c:pt>
                <c:pt idx="192">
                  <c:v>11</c:v>
                </c:pt>
                <c:pt idx="193">
                  <c:v>11.025</c:v>
                </c:pt>
                <c:pt idx="194">
                  <c:v>11.05</c:v>
                </c:pt>
                <c:pt idx="195">
                  <c:v>11.074999999999999</c:v>
                </c:pt>
                <c:pt idx="196">
                  <c:v>11.1</c:v>
                </c:pt>
                <c:pt idx="197">
                  <c:v>11.125</c:v>
                </c:pt>
                <c:pt idx="198">
                  <c:v>11.15</c:v>
                </c:pt>
                <c:pt idx="199">
                  <c:v>11.175000000000001</c:v>
                </c:pt>
                <c:pt idx="200">
                  <c:v>11.2</c:v>
                </c:pt>
                <c:pt idx="201">
                  <c:v>11.225</c:v>
                </c:pt>
                <c:pt idx="202">
                  <c:v>11.25</c:v>
                </c:pt>
                <c:pt idx="203">
                  <c:v>11.275</c:v>
                </c:pt>
                <c:pt idx="204">
                  <c:v>11.3</c:v>
                </c:pt>
                <c:pt idx="205">
                  <c:v>11.324999999999999</c:v>
                </c:pt>
                <c:pt idx="206">
                  <c:v>11.35</c:v>
                </c:pt>
                <c:pt idx="207">
                  <c:v>11.375</c:v>
                </c:pt>
                <c:pt idx="208">
                  <c:v>11.4</c:v>
                </c:pt>
                <c:pt idx="209">
                  <c:v>11.425000000000001</c:v>
                </c:pt>
                <c:pt idx="210">
                  <c:v>11.45</c:v>
                </c:pt>
                <c:pt idx="211">
                  <c:v>11.475</c:v>
                </c:pt>
                <c:pt idx="212">
                  <c:v>11.5</c:v>
                </c:pt>
                <c:pt idx="213">
                  <c:v>11.525</c:v>
                </c:pt>
                <c:pt idx="214">
                  <c:v>11.55</c:v>
                </c:pt>
                <c:pt idx="215">
                  <c:v>11.574999999999999</c:v>
                </c:pt>
                <c:pt idx="216">
                  <c:v>11.6</c:v>
                </c:pt>
                <c:pt idx="217">
                  <c:v>11.625</c:v>
                </c:pt>
                <c:pt idx="218">
                  <c:v>11.65</c:v>
                </c:pt>
                <c:pt idx="219">
                  <c:v>11.675000000000001</c:v>
                </c:pt>
                <c:pt idx="220">
                  <c:v>11.7</c:v>
                </c:pt>
                <c:pt idx="221">
                  <c:v>11.725</c:v>
                </c:pt>
                <c:pt idx="222">
                  <c:v>11.75</c:v>
                </c:pt>
                <c:pt idx="223">
                  <c:v>11.775</c:v>
                </c:pt>
                <c:pt idx="224">
                  <c:v>11.8</c:v>
                </c:pt>
                <c:pt idx="225">
                  <c:v>11.824999999999999</c:v>
                </c:pt>
                <c:pt idx="226">
                  <c:v>11.85</c:v>
                </c:pt>
                <c:pt idx="227">
                  <c:v>11.875</c:v>
                </c:pt>
                <c:pt idx="228">
                  <c:v>11.9</c:v>
                </c:pt>
                <c:pt idx="229">
                  <c:v>11.925000000000001</c:v>
                </c:pt>
                <c:pt idx="230">
                  <c:v>11.95</c:v>
                </c:pt>
                <c:pt idx="231">
                  <c:v>11.975</c:v>
                </c:pt>
                <c:pt idx="232">
                  <c:v>12</c:v>
                </c:pt>
                <c:pt idx="233">
                  <c:v>12.025</c:v>
                </c:pt>
                <c:pt idx="234">
                  <c:v>12.05</c:v>
                </c:pt>
                <c:pt idx="235">
                  <c:v>12.074999999999999</c:v>
                </c:pt>
                <c:pt idx="236">
                  <c:v>12.1</c:v>
                </c:pt>
                <c:pt idx="237">
                  <c:v>12.125</c:v>
                </c:pt>
                <c:pt idx="238">
                  <c:v>12.15</c:v>
                </c:pt>
                <c:pt idx="239">
                  <c:v>12.175000000000001</c:v>
                </c:pt>
                <c:pt idx="240">
                  <c:v>12.2</c:v>
                </c:pt>
                <c:pt idx="241">
                  <c:v>12.225</c:v>
                </c:pt>
                <c:pt idx="242">
                  <c:v>12.25</c:v>
                </c:pt>
                <c:pt idx="243">
                  <c:v>12.275</c:v>
                </c:pt>
                <c:pt idx="244">
                  <c:v>12.3</c:v>
                </c:pt>
                <c:pt idx="245">
                  <c:v>12.324999999999999</c:v>
                </c:pt>
                <c:pt idx="246">
                  <c:v>12.35</c:v>
                </c:pt>
                <c:pt idx="247">
                  <c:v>12.375</c:v>
                </c:pt>
                <c:pt idx="248">
                  <c:v>12.4</c:v>
                </c:pt>
                <c:pt idx="249">
                  <c:v>12.425000000000001</c:v>
                </c:pt>
                <c:pt idx="250">
                  <c:v>12.45</c:v>
                </c:pt>
                <c:pt idx="251">
                  <c:v>12.475</c:v>
                </c:pt>
                <c:pt idx="252">
                  <c:v>12.5</c:v>
                </c:pt>
                <c:pt idx="253">
                  <c:v>12.525</c:v>
                </c:pt>
                <c:pt idx="254">
                  <c:v>12.55</c:v>
                </c:pt>
                <c:pt idx="255">
                  <c:v>12.574999999999999</c:v>
                </c:pt>
                <c:pt idx="256">
                  <c:v>12.6</c:v>
                </c:pt>
                <c:pt idx="257">
                  <c:v>12.625</c:v>
                </c:pt>
                <c:pt idx="258">
                  <c:v>12.65</c:v>
                </c:pt>
                <c:pt idx="259">
                  <c:v>12.675000000000001</c:v>
                </c:pt>
                <c:pt idx="260">
                  <c:v>12.7</c:v>
                </c:pt>
                <c:pt idx="261">
                  <c:v>12.725</c:v>
                </c:pt>
                <c:pt idx="262">
                  <c:v>12.75</c:v>
                </c:pt>
                <c:pt idx="263">
                  <c:v>12.775</c:v>
                </c:pt>
                <c:pt idx="264">
                  <c:v>12.8</c:v>
                </c:pt>
                <c:pt idx="265">
                  <c:v>12.824999999999999</c:v>
                </c:pt>
                <c:pt idx="266">
                  <c:v>12.85</c:v>
                </c:pt>
                <c:pt idx="267">
                  <c:v>12.875</c:v>
                </c:pt>
                <c:pt idx="268">
                  <c:v>12.9</c:v>
                </c:pt>
                <c:pt idx="269">
                  <c:v>12.925000000000001</c:v>
                </c:pt>
                <c:pt idx="270">
                  <c:v>12.95</c:v>
                </c:pt>
                <c:pt idx="271">
                  <c:v>12.975</c:v>
                </c:pt>
                <c:pt idx="272">
                  <c:v>13</c:v>
                </c:pt>
                <c:pt idx="273">
                  <c:v>13.025</c:v>
                </c:pt>
                <c:pt idx="274">
                  <c:v>13.05</c:v>
                </c:pt>
                <c:pt idx="275">
                  <c:v>13.074999999999999</c:v>
                </c:pt>
                <c:pt idx="276">
                  <c:v>13.1</c:v>
                </c:pt>
                <c:pt idx="277">
                  <c:v>13.125</c:v>
                </c:pt>
                <c:pt idx="278">
                  <c:v>13.15</c:v>
                </c:pt>
                <c:pt idx="279">
                  <c:v>13.175000000000001</c:v>
                </c:pt>
                <c:pt idx="280">
                  <c:v>13.2</c:v>
                </c:pt>
                <c:pt idx="281">
                  <c:v>13.225</c:v>
                </c:pt>
                <c:pt idx="282">
                  <c:v>13.25</c:v>
                </c:pt>
                <c:pt idx="283">
                  <c:v>13.275</c:v>
                </c:pt>
                <c:pt idx="284">
                  <c:v>13.3</c:v>
                </c:pt>
                <c:pt idx="285">
                  <c:v>13.324999999999999</c:v>
                </c:pt>
                <c:pt idx="286">
                  <c:v>13.35</c:v>
                </c:pt>
                <c:pt idx="287">
                  <c:v>13.375</c:v>
                </c:pt>
                <c:pt idx="288">
                  <c:v>13.4</c:v>
                </c:pt>
                <c:pt idx="289">
                  <c:v>13.425000000000001</c:v>
                </c:pt>
                <c:pt idx="290">
                  <c:v>13.45</c:v>
                </c:pt>
                <c:pt idx="291">
                  <c:v>13.475</c:v>
                </c:pt>
                <c:pt idx="292">
                  <c:v>13.5</c:v>
                </c:pt>
                <c:pt idx="293">
                  <c:v>13.525</c:v>
                </c:pt>
                <c:pt idx="294">
                  <c:v>13.55</c:v>
                </c:pt>
                <c:pt idx="295">
                  <c:v>13.574999999999999</c:v>
                </c:pt>
                <c:pt idx="296">
                  <c:v>13.6</c:v>
                </c:pt>
                <c:pt idx="297">
                  <c:v>13.625</c:v>
                </c:pt>
                <c:pt idx="298">
                  <c:v>13.65</c:v>
                </c:pt>
                <c:pt idx="299">
                  <c:v>13.675000000000001</c:v>
                </c:pt>
                <c:pt idx="300">
                  <c:v>13.7</c:v>
                </c:pt>
                <c:pt idx="301">
                  <c:v>13.725</c:v>
                </c:pt>
                <c:pt idx="302">
                  <c:v>13.75</c:v>
                </c:pt>
                <c:pt idx="303">
                  <c:v>13.775</c:v>
                </c:pt>
                <c:pt idx="304">
                  <c:v>13.8</c:v>
                </c:pt>
                <c:pt idx="305">
                  <c:v>13.824999999999999</c:v>
                </c:pt>
                <c:pt idx="306">
                  <c:v>13.85</c:v>
                </c:pt>
                <c:pt idx="307">
                  <c:v>13.875</c:v>
                </c:pt>
                <c:pt idx="308">
                  <c:v>13.9</c:v>
                </c:pt>
                <c:pt idx="309">
                  <c:v>13.925000000000001</c:v>
                </c:pt>
                <c:pt idx="310">
                  <c:v>13.95</c:v>
                </c:pt>
                <c:pt idx="311">
                  <c:v>13.975</c:v>
                </c:pt>
                <c:pt idx="312">
                  <c:v>14</c:v>
                </c:pt>
                <c:pt idx="313">
                  <c:v>14.025</c:v>
                </c:pt>
                <c:pt idx="314">
                  <c:v>14.05</c:v>
                </c:pt>
                <c:pt idx="315">
                  <c:v>14.074999999999999</c:v>
                </c:pt>
                <c:pt idx="316">
                  <c:v>14.1</c:v>
                </c:pt>
                <c:pt idx="317">
                  <c:v>14.125</c:v>
                </c:pt>
                <c:pt idx="318">
                  <c:v>14.15</c:v>
                </c:pt>
                <c:pt idx="319">
                  <c:v>14.175000000000001</c:v>
                </c:pt>
                <c:pt idx="320">
                  <c:v>14.2</c:v>
                </c:pt>
                <c:pt idx="321">
                  <c:v>14.225</c:v>
                </c:pt>
                <c:pt idx="322">
                  <c:v>14.25</c:v>
                </c:pt>
                <c:pt idx="323">
                  <c:v>14.275</c:v>
                </c:pt>
                <c:pt idx="324">
                  <c:v>14.3</c:v>
                </c:pt>
                <c:pt idx="325">
                  <c:v>14.324999999999999</c:v>
                </c:pt>
                <c:pt idx="326">
                  <c:v>14.35</c:v>
                </c:pt>
                <c:pt idx="327">
                  <c:v>14.375</c:v>
                </c:pt>
                <c:pt idx="328">
                  <c:v>14.4</c:v>
                </c:pt>
                <c:pt idx="329">
                  <c:v>14.425000000000001</c:v>
                </c:pt>
                <c:pt idx="330">
                  <c:v>14.45</c:v>
                </c:pt>
                <c:pt idx="331">
                  <c:v>14.475</c:v>
                </c:pt>
                <c:pt idx="332">
                  <c:v>14.5</c:v>
                </c:pt>
                <c:pt idx="333">
                  <c:v>14.525</c:v>
                </c:pt>
                <c:pt idx="334">
                  <c:v>14.55</c:v>
                </c:pt>
                <c:pt idx="335">
                  <c:v>14.574999999999999</c:v>
                </c:pt>
                <c:pt idx="336">
                  <c:v>14.6</c:v>
                </c:pt>
                <c:pt idx="337">
                  <c:v>14.625</c:v>
                </c:pt>
                <c:pt idx="338">
                  <c:v>14.65</c:v>
                </c:pt>
                <c:pt idx="339">
                  <c:v>14.675000000000001</c:v>
                </c:pt>
                <c:pt idx="340">
                  <c:v>14.7</c:v>
                </c:pt>
                <c:pt idx="341">
                  <c:v>14.725</c:v>
                </c:pt>
                <c:pt idx="342">
                  <c:v>14.75</c:v>
                </c:pt>
                <c:pt idx="343">
                  <c:v>14.775</c:v>
                </c:pt>
                <c:pt idx="344">
                  <c:v>14.8</c:v>
                </c:pt>
                <c:pt idx="345">
                  <c:v>14.824999999999999</c:v>
                </c:pt>
                <c:pt idx="346">
                  <c:v>14.85</c:v>
                </c:pt>
                <c:pt idx="347">
                  <c:v>14.875</c:v>
                </c:pt>
                <c:pt idx="348">
                  <c:v>14.9</c:v>
                </c:pt>
                <c:pt idx="349">
                  <c:v>14.925000000000001</c:v>
                </c:pt>
                <c:pt idx="350">
                  <c:v>14.95</c:v>
                </c:pt>
                <c:pt idx="351">
                  <c:v>14.975</c:v>
                </c:pt>
                <c:pt idx="352">
                  <c:v>15</c:v>
                </c:pt>
                <c:pt idx="353">
                  <c:v>15.025</c:v>
                </c:pt>
                <c:pt idx="354">
                  <c:v>15.05</c:v>
                </c:pt>
                <c:pt idx="355">
                  <c:v>15.074999999999999</c:v>
                </c:pt>
                <c:pt idx="356">
                  <c:v>15.1</c:v>
                </c:pt>
                <c:pt idx="357">
                  <c:v>15.125</c:v>
                </c:pt>
                <c:pt idx="358">
                  <c:v>15.15</c:v>
                </c:pt>
                <c:pt idx="359">
                  <c:v>15.175000000000001</c:v>
                </c:pt>
                <c:pt idx="360">
                  <c:v>15.2</c:v>
                </c:pt>
                <c:pt idx="361">
                  <c:v>15.225</c:v>
                </c:pt>
                <c:pt idx="362">
                  <c:v>15.25</c:v>
                </c:pt>
                <c:pt idx="363">
                  <c:v>15.275</c:v>
                </c:pt>
                <c:pt idx="364">
                  <c:v>15.3</c:v>
                </c:pt>
                <c:pt idx="365">
                  <c:v>15.324999999999999</c:v>
                </c:pt>
                <c:pt idx="366">
                  <c:v>15.35</c:v>
                </c:pt>
                <c:pt idx="367">
                  <c:v>15.375</c:v>
                </c:pt>
                <c:pt idx="368">
                  <c:v>15.4</c:v>
                </c:pt>
                <c:pt idx="369">
                  <c:v>15.425000000000001</c:v>
                </c:pt>
                <c:pt idx="370">
                  <c:v>15.45</c:v>
                </c:pt>
                <c:pt idx="371">
                  <c:v>15.475</c:v>
                </c:pt>
              </c:numCache>
            </c:numRef>
          </c:xVal>
          <c:yVal>
            <c:numRef>
              <c:f>[LanczosLineSpread.xlsx]Sheet1!$2:$2</c:f>
              <c:numCache>
                <c:formatCode>General</c:formatCode>
                <c:ptCount val="1638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2.3227383890251098E-3</c:v>
                </c:pt>
                <c:pt idx="8">
                  <c:v>2.7757899759353602E-3</c:v>
                </c:pt>
                <c:pt idx="9">
                  <c:v>1.2440427606438299E-3</c:v>
                </c:pt>
                <c:pt idx="10">
                  <c:v>1.9455813555146601E-3</c:v>
                </c:pt>
                <c:pt idx="11">
                  <c:v>2.2937944986270099E-3</c:v>
                </c:pt>
                <c:pt idx="12">
                  <c:v>4.3384016701128996E-3</c:v>
                </c:pt>
                <c:pt idx="13">
                  <c:v>2.4228742012806399E-3</c:v>
                </c:pt>
                <c:pt idx="14">
                  <c:v>2.7461938505240302E-3</c:v>
                </c:pt>
                <c:pt idx="15">
                  <c:v>2.2815061088828502E-3</c:v>
                </c:pt>
                <c:pt idx="16">
                  <c:v>2.7838358461894802E-3</c:v>
                </c:pt>
                <c:pt idx="17">
                  <c:v>3.1389284445156899E-3</c:v>
                </c:pt>
                <c:pt idx="18">
                  <c:v>2.8914849698347999E-3</c:v>
                </c:pt>
                <c:pt idx="19">
                  <c:v>3.8186109689263299E-3</c:v>
                </c:pt>
                <c:pt idx="20">
                  <c:v>3.3752963190003698E-3</c:v>
                </c:pt>
                <c:pt idx="21">
                  <c:v>2.0904987005666001E-3</c:v>
                </c:pt>
                <c:pt idx="22">
                  <c:v>2.7219615673791798E-3</c:v>
                </c:pt>
                <c:pt idx="23">
                  <c:v>3.1344749958124602E-3</c:v>
                </c:pt>
                <c:pt idx="24">
                  <c:v>3.4432779281544298E-3</c:v>
                </c:pt>
                <c:pt idx="25">
                  <c:v>2.6003868415266601E-3</c:v>
                </c:pt>
                <c:pt idx="26">
                  <c:v>3.37455731877883E-3</c:v>
                </c:pt>
                <c:pt idx="27">
                  <c:v>4.0853498718887403E-3</c:v>
                </c:pt>
                <c:pt idx="28">
                  <c:v>4.0843198021757697E-3</c:v>
                </c:pt>
                <c:pt idx="29">
                  <c:v>3.8785704293489202E-3</c:v>
                </c:pt>
                <c:pt idx="30">
                  <c:v>4.9492934891175603E-3</c:v>
                </c:pt>
                <c:pt idx="31">
                  <c:v>4.9988983981429898E-3</c:v>
                </c:pt>
                <c:pt idx="32">
                  <c:v>4.33731496793637E-3</c:v>
                </c:pt>
                <c:pt idx="33">
                  <c:v>2.2833858792552699E-3</c:v>
                </c:pt>
                <c:pt idx="34">
                  <c:v>1.1620113852776599E-3</c:v>
                </c:pt>
                <c:pt idx="35">
                  <c:v>-1.0464193983493999E-3</c:v>
                </c:pt>
                <c:pt idx="36">
                  <c:v>-1.7716186090449399E-3</c:v>
                </c:pt>
                <c:pt idx="37">
                  <c:v>-1.1293633043533899E-3</c:v>
                </c:pt>
                <c:pt idx="38">
                  <c:v>-6.3810938095040196E-4</c:v>
                </c:pt>
                <c:pt idx="39">
                  <c:v>1.9085631717767699E-3</c:v>
                </c:pt>
                <c:pt idx="40">
                  <c:v>9.4791802036046599E-4</c:v>
                </c:pt>
                <c:pt idx="41">
                  <c:v>2.79841753014313E-3</c:v>
                </c:pt>
                <c:pt idx="42">
                  <c:v>1.8881485577926301E-3</c:v>
                </c:pt>
                <c:pt idx="43">
                  <c:v>1.7094667243100199E-3</c:v>
                </c:pt>
                <c:pt idx="44">
                  <c:v>1.8013029956164099E-3</c:v>
                </c:pt>
                <c:pt idx="45">
                  <c:v>3.81706500952718E-3</c:v>
                </c:pt>
                <c:pt idx="46">
                  <c:v>3.2297823028614499E-3</c:v>
                </c:pt>
                <c:pt idx="47">
                  <c:v>3.38243457388703E-3</c:v>
                </c:pt>
                <c:pt idx="48">
                  <c:v>1.54372957602571E-3</c:v>
                </c:pt>
                <c:pt idx="49">
                  <c:v>1.6224113014578301E-3</c:v>
                </c:pt>
                <c:pt idx="50">
                  <c:v>1.79021286331639E-3</c:v>
                </c:pt>
                <c:pt idx="51">
                  <c:v>3.5265898383172799E-3</c:v>
                </c:pt>
                <c:pt idx="52">
                  <c:v>3.4165288128501599E-3</c:v>
                </c:pt>
                <c:pt idx="53">
                  <c:v>3.1586673156716099E-3</c:v>
                </c:pt>
                <c:pt idx="54">
                  <c:v>4.3849392366920202E-3</c:v>
                </c:pt>
                <c:pt idx="55">
                  <c:v>4.8530871149976102E-3</c:v>
                </c:pt>
                <c:pt idx="56">
                  <c:v>5.5714359346868596E-3</c:v>
                </c:pt>
                <c:pt idx="57">
                  <c:v>6.3477477601806198E-3</c:v>
                </c:pt>
                <c:pt idx="58">
                  <c:v>5.8745619434072702E-3</c:v>
                </c:pt>
                <c:pt idx="59">
                  <c:v>5.9985558371334702E-3</c:v>
                </c:pt>
                <c:pt idx="60">
                  <c:v>4.8687061347164702E-3</c:v>
                </c:pt>
                <c:pt idx="61">
                  <c:v>4.0016990217748702E-3</c:v>
                </c:pt>
                <c:pt idx="62">
                  <c:v>3.4778286461440802E-3</c:v>
                </c:pt>
                <c:pt idx="63">
                  <c:v>2.6635085304851898E-3</c:v>
                </c:pt>
                <c:pt idx="64">
                  <c:v>5.9618652668540703E-3</c:v>
                </c:pt>
                <c:pt idx="65">
                  <c:v>9.0118260346187702E-3</c:v>
                </c:pt>
                <c:pt idx="66">
                  <c:v>1.06545760839304E-2</c:v>
                </c:pt>
                <c:pt idx="67">
                  <c:v>1.10890834241029E-2</c:v>
                </c:pt>
                <c:pt idx="68">
                  <c:v>1.14594430660448E-2</c:v>
                </c:pt>
                <c:pt idx="69">
                  <c:v>1.0535799215480901E-2</c:v>
                </c:pt>
                <c:pt idx="70">
                  <c:v>9.4358912033563596E-3</c:v>
                </c:pt>
                <c:pt idx="71">
                  <c:v>9.9044254646581606E-3</c:v>
                </c:pt>
                <c:pt idx="72">
                  <c:v>1.2250026699748799E-2</c:v>
                </c:pt>
                <c:pt idx="73">
                  <c:v>1.08207049578962E-2</c:v>
                </c:pt>
                <c:pt idx="74">
                  <c:v>1.1433404955291399E-2</c:v>
                </c:pt>
                <c:pt idx="75">
                  <c:v>9.0497155034645199E-3</c:v>
                </c:pt>
                <c:pt idx="76">
                  <c:v>9.5555506834065392E-3</c:v>
                </c:pt>
                <c:pt idx="77">
                  <c:v>8.2416984741366106E-3</c:v>
                </c:pt>
                <c:pt idx="78">
                  <c:v>8.2450203421073308E-3</c:v>
                </c:pt>
                <c:pt idx="79">
                  <c:v>1.11833937860874E-2</c:v>
                </c:pt>
                <c:pt idx="80">
                  <c:v>1.29406239026765E-2</c:v>
                </c:pt>
                <c:pt idx="81">
                  <c:v>1.25901193887213E-2</c:v>
                </c:pt>
                <c:pt idx="82">
                  <c:v>1.24005139010104E-2</c:v>
                </c:pt>
                <c:pt idx="83">
                  <c:v>1.35040126250268E-2</c:v>
                </c:pt>
                <c:pt idx="84">
                  <c:v>1.3765730686114201E-2</c:v>
                </c:pt>
                <c:pt idx="85">
                  <c:v>1.11046259365694E-2</c:v>
                </c:pt>
                <c:pt idx="86">
                  <c:v>1.1207616238691299E-2</c:v>
                </c:pt>
                <c:pt idx="87">
                  <c:v>1.1377629031114301E-2</c:v>
                </c:pt>
                <c:pt idx="88">
                  <c:v>1.07841913373521E-2</c:v>
                </c:pt>
                <c:pt idx="89">
                  <c:v>9.7835837552197793E-3</c:v>
                </c:pt>
                <c:pt idx="90">
                  <c:v>7.8784219505698295E-3</c:v>
                </c:pt>
                <c:pt idx="91">
                  <c:v>8.9094080409391797E-3</c:v>
                </c:pt>
                <c:pt idx="92">
                  <c:v>8.7390409216315593E-3</c:v>
                </c:pt>
                <c:pt idx="93">
                  <c:v>7.3953470371368102E-3</c:v>
                </c:pt>
                <c:pt idx="94">
                  <c:v>6.9215901941657504E-3</c:v>
                </c:pt>
                <c:pt idx="95">
                  <c:v>7.1925369960179498E-3</c:v>
                </c:pt>
                <c:pt idx="96">
                  <c:v>6.3615818956164099E-3</c:v>
                </c:pt>
                <c:pt idx="97">
                  <c:v>6.3481461107914496E-3</c:v>
                </c:pt>
                <c:pt idx="98">
                  <c:v>7.8239021985444402E-3</c:v>
                </c:pt>
                <c:pt idx="99">
                  <c:v>1.03200526100455E-2</c:v>
                </c:pt>
                <c:pt idx="100">
                  <c:v>9.7921384628154393E-3</c:v>
                </c:pt>
                <c:pt idx="101">
                  <c:v>9.5547821915625691E-3</c:v>
                </c:pt>
                <c:pt idx="102">
                  <c:v>1.0393276034535799E-2</c:v>
                </c:pt>
                <c:pt idx="103">
                  <c:v>1.13588933025377E-2</c:v>
                </c:pt>
                <c:pt idx="104">
                  <c:v>1.07916219439747E-2</c:v>
                </c:pt>
                <c:pt idx="105">
                  <c:v>1.3748337040068399E-2</c:v>
                </c:pt>
                <c:pt idx="106">
                  <c:v>1.4451170701839801E-2</c:v>
                </c:pt>
                <c:pt idx="107">
                  <c:v>1.63192987221111E-2</c:v>
                </c:pt>
                <c:pt idx="108">
                  <c:v>1.75125896060635E-2</c:v>
                </c:pt>
                <c:pt idx="109">
                  <c:v>1.9494277469507701E-2</c:v>
                </c:pt>
                <c:pt idx="110">
                  <c:v>2.0219620505289498E-2</c:v>
                </c:pt>
                <c:pt idx="111">
                  <c:v>1.99019991504088E-2</c:v>
                </c:pt>
                <c:pt idx="112">
                  <c:v>2.00382936152016E-2</c:v>
                </c:pt>
                <c:pt idx="113">
                  <c:v>2.32541323644334E-2</c:v>
                </c:pt>
                <c:pt idx="114">
                  <c:v>2.6408852504254499E-2</c:v>
                </c:pt>
                <c:pt idx="115">
                  <c:v>2.8401543734790501E-2</c:v>
                </c:pt>
                <c:pt idx="116">
                  <c:v>2.59682596318936E-2</c:v>
                </c:pt>
                <c:pt idx="117">
                  <c:v>2.68698834984143E-2</c:v>
                </c:pt>
                <c:pt idx="118">
                  <c:v>2.89051460997196E-2</c:v>
                </c:pt>
                <c:pt idx="119">
                  <c:v>2.8899111429894798E-2</c:v>
                </c:pt>
                <c:pt idx="120">
                  <c:v>3.08843203366151E-2</c:v>
                </c:pt>
                <c:pt idx="121">
                  <c:v>2.8578199408325001E-2</c:v>
                </c:pt>
                <c:pt idx="122">
                  <c:v>3.1078174755038199E-2</c:v>
                </c:pt>
                <c:pt idx="123">
                  <c:v>3.3154655104382098E-2</c:v>
                </c:pt>
                <c:pt idx="124">
                  <c:v>3.5770749654202502E-2</c:v>
                </c:pt>
                <c:pt idx="125">
                  <c:v>3.6206982467998E-2</c:v>
                </c:pt>
                <c:pt idx="126">
                  <c:v>3.7669691290996302E-2</c:v>
                </c:pt>
                <c:pt idx="127">
                  <c:v>3.6054094050285201E-2</c:v>
                </c:pt>
                <c:pt idx="128">
                  <c:v>3.9880184137416098E-2</c:v>
                </c:pt>
                <c:pt idx="129">
                  <c:v>4.2100724223978397E-2</c:v>
                </c:pt>
                <c:pt idx="130">
                  <c:v>4.3554873210403099E-2</c:v>
                </c:pt>
                <c:pt idx="131">
                  <c:v>4.1570226781584098E-2</c:v>
                </c:pt>
                <c:pt idx="132">
                  <c:v>3.8871292828683103E-2</c:v>
                </c:pt>
                <c:pt idx="133">
                  <c:v>4.2252026077884301E-2</c:v>
                </c:pt>
                <c:pt idx="134">
                  <c:v>4.4033020030976699E-2</c:v>
                </c:pt>
                <c:pt idx="135">
                  <c:v>4.3618995263744499E-2</c:v>
                </c:pt>
                <c:pt idx="136">
                  <c:v>4.1188692379207997E-2</c:v>
                </c:pt>
                <c:pt idx="137">
                  <c:v>4.35781309877609E-2</c:v>
                </c:pt>
                <c:pt idx="138">
                  <c:v>4.3280742595566399E-2</c:v>
                </c:pt>
                <c:pt idx="139">
                  <c:v>4.2766771147136201E-2</c:v>
                </c:pt>
                <c:pt idx="140">
                  <c:v>4.1846192288237098E-2</c:v>
                </c:pt>
                <c:pt idx="141">
                  <c:v>4.2820333917382498E-2</c:v>
                </c:pt>
                <c:pt idx="142">
                  <c:v>3.8307018075413597E-2</c:v>
                </c:pt>
                <c:pt idx="143">
                  <c:v>4.0290709232112802E-2</c:v>
                </c:pt>
                <c:pt idx="144">
                  <c:v>5.0656669185587401E-2</c:v>
                </c:pt>
                <c:pt idx="145">
                  <c:v>4.8665505963028301E-2</c:v>
                </c:pt>
                <c:pt idx="146">
                  <c:v>4.7703673025830999E-2</c:v>
                </c:pt>
                <c:pt idx="147">
                  <c:v>4.4386326249068499E-2</c:v>
                </c:pt>
                <c:pt idx="148">
                  <c:v>4.7190970144582602E-2</c:v>
                </c:pt>
                <c:pt idx="149">
                  <c:v>4.8001841022654701E-2</c:v>
                </c:pt>
                <c:pt idx="150">
                  <c:v>5.1329982588077597E-2</c:v>
                </c:pt>
                <c:pt idx="151">
                  <c:v>5.2238463043119299E-2</c:v>
                </c:pt>
                <c:pt idx="152">
                  <c:v>5.6528598253711398E-2</c:v>
                </c:pt>
                <c:pt idx="153">
                  <c:v>6.0414884589074402E-2</c:v>
                </c:pt>
                <c:pt idx="154">
                  <c:v>5.8706668266816399E-2</c:v>
                </c:pt>
                <c:pt idx="155">
                  <c:v>6.2226338686634297E-2</c:v>
                </c:pt>
                <c:pt idx="156">
                  <c:v>6.56190327121213E-2</c:v>
                </c:pt>
                <c:pt idx="157">
                  <c:v>6.5367137498396496E-2</c:v>
                </c:pt>
                <c:pt idx="158">
                  <c:v>7.6943779844795196E-2</c:v>
                </c:pt>
                <c:pt idx="159">
                  <c:v>9.2775146084059207E-2</c:v>
                </c:pt>
                <c:pt idx="160">
                  <c:v>9.9468046697250304E-2</c:v>
                </c:pt>
                <c:pt idx="161">
                  <c:v>0.111060487150177</c:v>
                </c:pt>
                <c:pt idx="162">
                  <c:v>0.118119171929676</c:v>
                </c:pt>
                <c:pt idx="163">
                  <c:v>0.128229355742872</c:v>
                </c:pt>
                <c:pt idx="164">
                  <c:v>0.15121095217715699</c:v>
                </c:pt>
                <c:pt idx="165">
                  <c:v>0.16580942327537099</c:v>
                </c:pt>
                <c:pt idx="166">
                  <c:v>0.182140169875985</c:v>
                </c:pt>
                <c:pt idx="167">
                  <c:v>0.19670403918013901</c:v>
                </c:pt>
                <c:pt idx="168">
                  <c:v>0.21164198706257101</c:v>
                </c:pt>
                <c:pt idx="169">
                  <c:v>0.23776601075907799</c:v>
                </c:pt>
                <c:pt idx="170">
                  <c:v>0.27585300936311302</c:v>
                </c:pt>
                <c:pt idx="171">
                  <c:v>0.30791746732005099</c:v>
                </c:pt>
                <c:pt idx="172">
                  <c:v>0.32224159452343398</c:v>
                </c:pt>
                <c:pt idx="173">
                  <c:v>0.34861667057164197</c:v>
                </c:pt>
                <c:pt idx="174">
                  <c:v>0.39487706718920501</c:v>
                </c:pt>
                <c:pt idx="175">
                  <c:v>0.41378417201136197</c:v>
                </c:pt>
                <c:pt idx="176">
                  <c:v>0.43710124035301501</c:v>
                </c:pt>
                <c:pt idx="177">
                  <c:v>0.45112413243083499</c:v>
                </c:pt>
                <c:pt idx="178">
                  <c:v>0.451951439973174</c:v>
                </c:pt>
                <c:pt idx="179">
                  <c:v>0.48360369224034799</c:v>
                </c:pt>
                <c:pt idx="180">
                  <c:v>0.48424838594658098</c:v>
                </c:pt>
                <c:pt idx="181">
                  <c:v>0.50100903919425899</c:v>
                </c:pt>
                <c:pt idx="182">
                  <c:v>0.51336473480479905</c:v>
                </c:pt>
                <c:pt idx="183">
                  <c:v>0.539974039302619</c:v>
                </c:pt>
                <c:pt idx="184">
                  <c:v>0.585602503110777</c:v>
                </c:pt>
                <c:pt idx="185">
                  <c:v>0.61924861815250398</c:v>
                </c:pt>
                <c:pt idx="186">
                  <c:v>0.64975124081428304</c:v>
                </c:pt>
                <c:pt idx="187">
                  <c:v>0.69325394505416305</c:v>
                </c:pt>
                <c:pt idx="188">
                  <c:v>0.68846510052348497</c:v>
                </c:pt>
                <c:pt idx="189">
                  <c:v>0.76142945350529101</c:v>
                </c:pt>
                <c:pt idx="190">
                  <c:v>0.78136085965005397</c:v>
                </c:pt>
                <c:pt idx="191">
                  <c:v>0.83803713485259501</c:v>
                </c:pt>
                <c:pt idx="192">
                  <c:v>0.851651011464857</c:v>
                </c:pt>
                <c:pt idx="193">
                  <c:v>0.80300442459136301</c:v>
                </c:pt>
                <c:pt idx="194">
                  <c:v>0.77274757912759395</c:v>
                </c:pt>
                <c:pt idx="195">
                  <c:v>0.74341589184509205</c:v>
                </c:pt>
                <c:pt idx="196">
                  <c:v>0.74269806404406702</c:v>
                </c:pt>
                <c:pt idx="197">
                  <c:v>0.72925232216351399</c:v>
                </c:pt>
                <c:pt idx="198">
                  <c:v>0.79860370348990595</c:v>
                </c:pt>
                <c:pt idx="199">
                  <c:v>0.84165585096317397</c:v>
                </c:pt>
                <c:pt idx="200">
                  <c:v>0.87200861515088901</c:v>
                </c:pt>
                <c:pt idx="201">
                  <c:v>0.82856181676929097</c:v>
                </c:pt>
                <c:pt idx="202">
                  <c:v>0.88168019869960901</c:v>
                </c:pt>
                <c:pt idx="203">
                  <c:v>0.87099959476288102</c:v>
                </c:pt>
                <c:pt idx="204">
                  <c:v>0.92507033897284396</c:v>
                </c:pt>
                <c:pt idx="205">
                  <c:v>0.95666188807781205</c:v>
                </c:pt>
                <c:pt idx="206">
                  <c:v>0.98393770324386698</c:v>
                </c:pt>
                <c:pt idx="207">
                  <c:v>1</c:v>
                </c:pt>
                <c:pt idx="208">
                  <c:v>0.96189906681804604</c:v>
                </c:pt>
                <c:pt idx="209">
                  <c:v>0.934118108884054</c:v>
                </c:pt>
                <c:pt idx="210">
                  <c:v>0.90281819345816205</c:v>
                </c:pt>
                <c:pt idx="211">
                  <c:v>0.88734696010647396</c:v>
                </c:pt>
                <c:pt idx="212">
                  <c:v>0.86150198614194995</c:v>
                </c:pt>
                <c:pt idx="213">
                  <c:v>0.91708801504434201</c:v>
                </c:pt>
                <c:pt idx="214">
                  <c:v>0.88474669828378005</c:v>
                </c:pt>
                <c:pt idx="215">
                  <c:v>0.86672944034022903</c:v>
                </c:pt>
                <c:pt idx="216">
                  <c:v>0.77510859465070403</c:v>
                </c:pt>
                <c:pt idx="217">
                  <c:v>0.75175648171323906</c:v>
                </c:pt>
                <c:pt idx="218">
                  <c:v>0.70685639772315101</c:v>
                </c:pt>
                <c:pt idx="219">
                  <c:v>0.68271630966461905</c:v>
                </c:pt>
                <c:pt idx="220">
                  <c:v>0.67810620659179199</c:v>
                </c:pt>
                <c:pt idx="221">
                  <c:v>0.61120247948191597</c:v>
                </c:pt>
                <c:pt idx="222">
                  <c:v>0.56338499187368096</c:v>
                </c:pt>
                <c:pt idx="223">
                  <c:v>0.52184609801762505</c:v>
                </c:pt>
                <c:pt idx="224">
                  <c:v>0.50739087414105999</c:v>
                </c:pt>
                <c:pt idx="225">
                  <c:v>0.47097243716723503</c:v>
                </c:pt>
                <c:pt idx="226">
                  <c:v>0.44862827095175301</c:v>
                </c:pt>
                <c:pt idx="227">
                  <c:v>0.42843209329443799</c:v>
                </c:pt>
                <c:pt idx="228">
                  <c:v>0.424250594963137</c:v>
                </c:pt>
                <c:pt idx="229">
                  <c:v>0.39235272962524298</c:v>
                </c:pt>
                <c:pt idx="230">
                  <c:v>0.36470737502628298</c:v>
                </c:pt>
                <c:pt idx="231">
                  <c:v>0.340221457089668</c:v>
                </c:pt>
                <c:pt idx="232">
                  <c:v>0.320702482309693</c:v>
                </c:pt>
                <c:pt idx="233">
                  <c:v>0.29982884190683001</c:v>
                </c:pt>
                <c:pt idx="234">
                  <c:v>0.278396375434804</c:v>
                </c:pt>
                <c:pt idx="235">
                  <c:v>0.26907296057805502</c:v>
                </c:pt>
                <c:pt idx="236">
                  <c:v>0.24565053277394</c:v>
                </c:pt>
                <c:pt idx="237">
                  <c:v>0.23071990052354399</c:v>
                </c:pt>
                <c:pt idx="238">
                  <c:v>0.221369158472949</c:v>
                </c:pt>
                <c:pt idx="239">
                  <c:v>0.21989418754621701</c:v>
                </c:pt>
                <c:pt idx="240">
                  <c:v>0.20239747981998499</c:v>
                </c:pt>
                <c:pt idx="241">
                  <c:v>0.195529463936266</c:v>
                </c:pt>
                <c:pt idx="242">
                  <c:v>0.17137881702205501</c:v>
                </c:pt>
                <c:pt idx="243">
                  <c:v>0.12997863808090901</c:v>
                </c:pt>
                <c:pt idx="244">
                  <c:v>0.114511254881906</c:v>
                </c:pt>
                <c:pt idx="245">
                  <c:v>0.10354064486172999</c:v>
                </c:pt>
                <c:pt idx="246">
                  <c:v>9.0782018462992706E-2</c:v>
                </c:pt>
                <c:pt idx="247">
                  <c:v>7.7664746580248301E-2</c:v>
                </c:pt>
                <c:pt idx="248">
                  <c:v>6.8892621614578306E-2</c:v>
                </c:pt>
                <c:pt idx="249">
                  <c:v>5.8045298544020303E-2</c:v>
                </c:pt>
                <c:pt idx="250">
                  <c:v>4.8364346062474903E-2</c:v>
                </c:pt>
                <c:pt idx="251">
                  <c:v>4.03587365746539E-2</c:v>
                </c:pt>
                <c:pt idx="252">
                  <c:v>4.3291321967159097E-2</c:v>
                </c:pt>
                <c:pt idx="253">
                  <c:v>4.8784935921321201E-2</c:v>
                </c:pt>
                <c:pt idx="254">
                  <c:v>4.8432513597074199E-2</c:v>
                </c:pt>
                <c:pt idx="255">
                  <c:v>4.8802401800470699E-2</c:v>
                </c:pt>
                <c:pt idx="256">
                  <c:v>5.1791570076330701E-2</c:v>
                </c:pt>
                <c:pt idx="257">
                  <c:v>4.9982312890938602E-2</c:v>
                </c:pt>
                <c:pt idx="258">
                  <c:v>4.66479575688818E-2</c:v>
                </c:pt>
                <c:pt idx="259">
                  <c:v>4.8912941530533598E-2</c:v>
                </c:pt>
                <c:pt idx="260">
                  <c:v>5.5064541791788199E-2</c:v>
                </c:pt>
                <c:pt idx="261">
                  <c:v>4.8272804066268098E-2</c:v>
                </c:pt>
                <c:pt idx="262">
                  <c:v>4.8424102073441298E-2</c:v>
                </c:pt>
                <c:pt idx="263">
                  <c:v>4.2492637540395402E-2</c:v>
                </c:pt>
                <c:pt idx="264">
                  <c:v>3.7738567479365603E-2</c:v>
                </c:pt>
                <c:pt idx="265">
                  <c:v>3.4419722186249398E-2</c:v>
                </c:pt>
                <c:pt idx="266">
                  <c:v>3.2457539398055901E-2</c:v>
                </c:pt>
                <c:pt idx="267">
                  <c:v>3.6034775755310999E-2</c:v>
                </c:pt>
                <c:pt idx="268">
                  <c:v>4.2330001072913397E-2</c:v>
                </c:pt>
                <c:pt idx="269">
                  <c:v>3.69397189253141E-2</c:v>
                </c:pt>
                <c:pt idx="270">
                  <c:v>3.7335922204267097E-2</c:v>
                </c:pt>
                <c:pt idx="271">
                  <c:v>3.6464378937855403E-2</c:v>
                </c:pt>
                <c:pt idx="272">
                  <c:v>3.2442973101035999E-2</c:v>
                </c:pt>
                <c:pt idx="273">
                  <c:v>2.9712483112072099E-2</c:v>
                </c:pt>
                <c:pt idx="274">
                  <c:v>3.7639106341402197E-2</c:v>
                </c:pt>
                <c:pt idx="275">
                  <c:v>4.6196101461220898E-2</c:v>
                </c:pt>
                <c:pt idx="276">
                  <c:v>5.2021033705543E-2</c:v>
                </c:pt>
                <c:pt idx="277">
                  <c:v>5.8152583082824297E-2</c:v>
                </c:pt>
                <c:pt idx="278">
                  <c:v>5.3633050919733097E-2</c:v>
                </c:pt>
                <c:pt idx="279">
                  <c:v>5.7967379112909903E-2</c:v>
                </c:pt>
                <c:pt idx="280">
                  <c:v>5.6310391021159603E-2</c:v>
                </c:pt>
                <c:pt idx="281">
                  <c:v>5.3631532742289802E-2</c:v>
                </c:pt>
                <c:pt idx="282">
                  <c:v>5.2792131070245801E-2</c:v>
                </c:pt>
                <c:pt idx="283">
                  <c:v>5.07317728078625E-2</c:v>
                </c:pt>
                <c:pt idx="284">
                  <c:v>4.9392042768393499E-2</c:v>
                </c:pt>
                <c:pt idx="285">
                  <c:v>4.4946791881467801E-2</c:v>
                </c:pt>
                <c:pt idx="286">
                  <c:v>4.2907756489564797E-2</c:v>
                </c:pt>
                <c:pt idx="287">
                  <c:v>3.7274511243119701E-2</c:v>
                </c:pt>
                <c:pt idx="288">
                  <c:v>3.1919940458445401E-2</c:v>
                </c:pt>
                <c:pt idx="289">
                  <c:v>2.8030547672179901E-2</c:v>
                </c:pt>
                <c:pt idx="290">
                  <c:v>2.3374297476207902E-2</c:v>
                </c:pt>
                <c:pt idx="291">
                  <c:v>2.6697478465253499E-2</c:v>
                </c:pt>
                <c:pt idx="292">
                  <c:v>3.06006989757296E-2</c:v>
                </c:pt>
                <c:pt idx="293">
                  <c:v>2.90861733720186E-2</c:v>
                </c:pt>
                <c:pt idx="294">
                  <c:v>2.8345590006039499E-2</c:v>
                </c:pt>
                <c:pt idx="295">
                  <c:v>2.0522517419661299E-2</c:v>
                </c:pt>
                <c:pt idx="296">
                  <c:v>1.6730342698390799E-2</c:v>
                </c:pt>
                <c:pt idx="297">
                  <c:v>1.42801410895635E-2</c:v>
                </c:pt>
                <c:pt idx="298">
                  <c:v>1.1274902016529901E-2</c:v>
                </c:pt>
                <c:pt idx="299">
                  <c:v>1.21932625925212E-2</c:v>
                </c:pt>
                <c:pt idx="300">
                  <c:v>9.3147024330944902E-3</c:v>
                </c:pt>
                <c:pt idx="301">
                  <c:v>1.47521711766834E-2</c:v>
                </c:pt>
                <c:pt idx="302">
                  <c:v>1.8009195190429698E-2</c:v>
                </c:pt>
                <c:pt idx="303">
                  <c:v>1.8665225647311299E-2</c:v>
                </c:pt>
                <c:pt idx="304">
                  <c:v>1.3878959282819001E-2</c:v>
                </c:pt>
                <c:pt idx="305">
                  <c:v>1.27666412814276E-2</c:v>
                </c:pt>
                <c:pt idx="306">
                  <c:v>1.2411811756929601E-2</c:v>
                </c:pt>
                <c:pt idx="307">
                  <c:v>1.4908707579862899E-2</c:v>
                </c:pt>
                <c:pt idx="308">
                  <c:v>2.09930293293294E-2</c:v>
                </c:pt>
                <c:pt idx="309">
                  <c:v>2.1986122531525501E-2</c:v>
                </c:pt>
                <c:pt idx="310">
                  <c:v>8.4226569326395703E-3</c:v>
                </c:pt>
                <c:pt idx="311">
                  <c:v>9.5613720732283004E-3</c:v>
                </c:pt>
                <c:pt idx="312">
                  <c:v>7.4086101463592497E-3</c:v>
                </c:pt>
                <c:pt idx="313">
                  <c:v>5.2505551143922401E-3</c:v>
                </c:pt>
                <c:pt idx="314">
                  <c:v>7.1840019494986201E-3</c:v>
                </c:pt>
                <c:pt idx="315">
                  <c:v>1.15397897858538E-3</c:v>
                </c:pt>
                <c:pt idx="316">
                  <c:v>-2.9284411784655999E-4</c:v>
                </c:pt>
                <c:pt idx="317">
                  <c:v>-2.5814487320282399E-4</c:v>
                </c:pt>
                <c:pt idx="318">
                  <c:v>3.91930498494394E-3</c:v>
                </c:pt>
                <c:pt idx="319">
                  <c:v>6.6236029938213101E-3</c:v>
                </c:pt>
                <c:pt idx="320">
                  <c:v>1.16399894966877E-2</c:v>
                </c:pt>
                <c:pt idx="321">
                  <c:v>1.1128418409882299E-2</c:v>
                </c:pt>
                <c:pt idx="322">
                  <c:v>9.6894734233754897E-3</c:v>
                </c:pt>
                <c:pt idx="323">
                  <c:v>2.2456839600316001E-2</c:v>
                </c:pt>
                <c:pt idx="324">
                  <c:v>2.3812462632390501E-2</c:v>
                </c:pt>
                <c:pt idx="325">
                  <c:v>1.5715297471099499E-2</c:v>
                </c:pt>
                <c:pt idx="326">
                  <c:v>1.7913591043764301E-2</c:v>
                </c:pt>
                <c:pt idx="327">
                  <c:v>1.8287226820278901E-2</c:v>
                </c:pt>
                <c:pt idx="328">
                  <c:v>1.8727539308522601E-2</c:v>
                </c:pt>
                <c:pt idx="329">
                  <c:v>2.07186495316426E-2</c:v>
                </c:pt>
                <c:pt idx="330">
                  <c:v>2.4945214481422201E-2</c:v>
                </c:pt>
                <c:pt idx="331">
                  <c:v>1.4774465133593999E-2</c:v>
                </c:pt>
                <c:pt idx="332">
                  <c:v>1.0669887792383599E-2</c:v>
                </c:pt>
                <c:pt idx="333">
                  <c:v>9.0361784213234594E-3</c:v>
                </c:pt>
                <c:pt idx="334">
                  <c:v>1.3103375772130601E-3</c:v>
                </c:pt>
                <c:pt idx="335">
                  <c:v>6.6142750928116197E-3</c:v>
                </c:pt>
                <c:pt idx="336">
                  <c:v>2.8136478160930801E-3</c:v>
                </c:pt>
                <c:pt idx="337">
                  <c:v>-1.27913971477104E-3</c:v>
                </c:pt>
                <c:pt idx="338">
                  <c:v>6.1750978183215399E-3</c:v>
                </c:pt>
                <c:pt idx="339">
                  <c:v>6.12122303525265E-3</c:v>
                </c:pt>
                <c:pt idx="340">
                  <c:v>4.2843377559947998E-3</c:v>
                </c:pt>
                <c:pt idx="341">
                  <c:v>3.95267753398323E-3</c:v>
                </c:pt>
                <c:pt idx="342">
                  <c:v>2.4567119913573802E-3</c:v>
                </c:pt>
                <c:pt idx="343">
                  <c:v>5.1152184862260502E-3</c:v>
                </c:pt>
                <c:pt idx="344">
                  <c:v>-8.6863000699517301E-4</c:v>
                </c:pt>
                <c:pt idx="345">
                  <c:v>2.4085816634609601E-3</c:v>
                </c:pt>
                <c:pt idx="346">
                  <c:v>-2.0450260378764601E-4</c:v>
                </c:pt>
                <c:pt idx="347">
                  <c:v>7.4129458424464798E-4</c:v>
                </c:pt>
                <c:pt idx="348">
                  <c:v>-4.9477812954776199E-3</c:v>
                </c:pt>
                <c:pt idx="349">
                  <c:v>-1.31421098126811E-2</c:v>
                </c:pt>
                <c:pt idx="350">
                  <c:v>-1.00428941886304E-2</c:v>
                </c:pt>
                <c:pt idx="351">
                  <c:v>-1.0542442951423E-2</c:v>
                </c:pt>
                <c:pt idx="352">
                  <c:v>-1.4496761758308401E-2</c:v>
                </c:pt>
                <c:pt idx="353">
                  <c:v>-1.41209786497334E-2</c:v>
                </c:pt>
                <c:pt idx="354">
                  <c:v>-1.33553795492593E-2</c:v>
                </c:pt>
                <c:pt idx="355">
                  <c:v>-1.145258348563E-2</c:v>
                </c:pt>
                <c:pt idx="356">
                  <c:v>-1.0812664857749E-2</c:v>
                </c:pt>
                <c:pt idx="357">
                  <c:v>-7.76148382067526E-3</c:v>
                </c:pt>
                <c:pt idx="358">
                  <c:v>-1.1698993257606601E-3</c:v>
                </c:pt>
                <c:pt idx="359">
                  <c:v>-2.78056248980697E-3</c:v>
                </c:pt>
                <c:pt idx="360">
                  <c:v>-4.6764788845171197E-3</c:v>
                </c:pt>
                <c:pt idx="361">
                  <c:v>-3.8487849591991799E-4</c:v>
                </c:pt>
                <c:pt idx="362">
                  <c:v>7.4951462602161904E-4</c:v>
                </c:pt>
                <c:pt idx="363">
                  <c:v>-2.7243352155757201E-3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330744"/>
        <c:axId val="381327216"/>
      </c:scatterChart>
      <c:valAx>
        <c:axId val="381330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Horizontal</a:t>
                </a:r>
                <a:r>
                  <a:rPr lang="en-US" sz="1200" baseline="0"/>
                  <a:t> Position (mm)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1327216"/>
        <c:crosses val="autoZero"/>
        <c:crossBetween val="midCat"/>
      </c:valAx>
      <c:valAx>
        <c:axId val="381327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Normalized</a:t>
                </a:r>
                <a:r>
                  <a:rPr lang="en-US" sz="1200" baseline="0"/>
                  <a:t> Slope of Edge Spread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3813307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4"/>
            <c:spPr>
              <a:solidFill>
                <a:srgbClr val="3333FF"/>
              </a:solidFill>
              <a:ln w="6350">
                <a:noFill/>
              </a:ln>
            </c:spPr>
          </c:marker>
          <c:xVal>
            <c:numRef>
              <c:f>'Raw Data'!$A$1:$A$301</c:f>
              <c:numCache>
                <c:formatCode>General</c:formatCode>
                <c:ptCount val="301"/>
                <c:pt idx="0">
                  <c:v>-15</c:v>
                </c:pt>
                <c:pt idx="1">
                  <c:v>-14.9</c:v>
                </c:pt>
                <c:pt idx="2">
                  <c:v>-14.8</c:v>
                </c:pt>
                <c:pt idx="3">
                  <c:v>-14.7</c:v>
                </c:pt>
                <c:pt idx="4">
                  <c:v>-14.6</c:v>
                </c:pt>
                <c:pt idx="5">
                  <c:v>-14.5</c:v>
                </c:pt>
                <c:pt idx="6">
                  <c:v>-14.4</c:v>
                </c:pt>
                <c:pt idx="7">
                  <c:v>-14.3</c:v>
                </c:pt>
                <c:pt idx="8">
                  <c:v>-14.2</c:v>
                </c:pt>
                <c:pt idx="9">
                  <c:v>-14.1</c:v>
                </c:pt>
                <c:pt idx="10">
                  <c:v>-14</c:v>
                </c:pt>
                <c:pt idx="11">
                  <c:v>-13.9</c:v>
                </c:pt>
                <c:pt idx="12">
                  <c:v>-13.8</c:v>
                </c:pt>
                <c:pt idx="13">
                  <c:v>-13.7</c:v>
                </c:pt>
                <c:pt idx="14">
                  <c:v>-13.6</c:v>
                </c:pt>
                <c:pt idx="15">
                  <c:v>-13.5</c:v>
                </c:pt>
                <c:pt idx="16">
                  <c:v>-13.4</c:v>
                </c:pt>
                <c:pt idx="17">
                  <c:v>-13.3</c:v>
                </c:pt>
                <c:pt idx="18">
                  <c:v>-13.2</c:v>
                </c:pt>
                <c:pt idx="19">
                  <c:v>-13.1</c:v>
                </c:pt>
                <c:pt idx="20">
                  <c:v>-13</c:v>
                </c:pt>
                <c:pt idx="21">
                  <c:v>-12.9</c:v>
                </c:pt>
                <c:pt idx="22">
                  <c:v>-12.8</c:v>
                </c:pt>
                <c:pt idx="23">
                  <c:v>-12.7</c:v>
                </c:pt>
                <c:pt idx="24">
                  <c:v>-12.6</c:v>
                </c:pt>
                <c:pt idx="25">
                  <c:v>-12.5</c:v>
                </c:pt>
                <c:pt idx="26">
                  <c:v>-12.4</c:v>
                </c:pt>
                <c:pt idx="27">
                  <c:v>-12.3</c:v>
                </c:pt>
                <c:pt idx="28">
                  <c:v>-12.2</c:v>
                </c:pt>
                <c:pt idx="29">
                  <c:v>-12.1</c:v>
                </c:pt>
                <c:pt idx="30">
                  <c:v>-12</c:v>
                </c:pt>
                <c:pt idx="31">
                  <c:v>-11.9</c:v>
                </c:pt>
                <c:pt idx="32">
                  <c:v>-11.8</c:v>
                </c:pt>
                <c:pt idx="33">
                  <c:v>-11.7</c:v>
                </c:pt>
                <c:pt idx="34">
                  <c:v>-11.6</c:v>
                </c:pt>
                <c:pt idx="35">
                  <c:v>-11.5</c:v>
                </c:pt>
                <c:pt idx="36">
                  <c:v>-11.4</c:v>
                </c:pt>
                <c:pt idx="37">
                  <c:v>-11.3</c:v>
                </c:pt>
                <c:pt idx="38">
                  <c:v>-11.2</c:v>
                </c:pt>
                <c:pt idx="39">
                  <c:v>-11.1</c:v>
                </c:pt>
                <c:pt idx="40">
                  <c:v>-11</c:v>
                </c:pt>
                <c:pt idx="41">
                  <c:v>-10.9</c:v>
                </c:pt>
                <c:pt idx="42">
                  <c:v>-10.8</c:v>
                </c:pt>
                <c:pt idx="43">
                  <c:v>-10.7</c:v>
                </c:pt>
                <c:pt idx="44">
                  <c:v>-10.6</c:v>
                </c:pt>
                <c:pt idx="45">
                  <c:v>-10.5</c:v>
                </c:pt>
                <c:pt idx="46">
                  <c:v>-10.4</c:v>
                </c:pt>
                <c:pt idx="47">
                  <c:v>-10.3</c:v>
                </c:pt>
                <c:pt idx="48">
                  <c:v>-10.199999999999999</c:v>
                </c:pt>
                <c:pt idx="49">
                  <c:v>-10.1</c:v>
                </c:pt>
                <c:pt idx="50">
                  <c:v>-10</c:v>
                </c:pt>
                <c:pt idx="51">
                  <c:v>-9.9</c:v>
                </c:pt>
                <c:pt idx="52">
                  <c:v>-9.8000000000000007</c:v>
                </c:pt>
                <c:pt idx="53">
                  <c:v>-9.6999999999999993</c:v>
                </c:pt>
                <c:pt idx="54">
                  <c:v>-9.6</c:v>
                </c:pt>
                <c:pt idx="55">
                  <c:v>-9.5</c:v>
                </c:pt>
                <c:pt idx="56">
                  <c:v>-9.4</c:v>
                </c:pt>
                <c:pt idx="57">
                  <c:v>-9.3000000000000007</c:v>
                </c:pt>
                <c:pt idx="58">
                  <c:v>-9.1999999999999993</c:v>
                </c:pt>
                <c:pt idx="59">
                  <c:v>-9.1</c:v>
                </c:pt>
                <c:pt idx="60">
                  <c:v>-9</c:v>
                </c:pt>
                <c:pt idx="61">
                  <c:v>-8.9</c:v>
                </c:pt>
                <c:pt idx="62">
                  <c:v>-8.8000000000000007</c:v>
                </c:pt>
                <c:pt idx="63">
                  <c:v>-8.6999999999999993</c:v>
                </c:pt>
                <c:pt idx="64">
                  <c:v>-8.6</c:v>
                </c:pt>
                <c:pt idx="65">
                  <c:v>-8.5</c:v>
                </c:pt>
                <c:pt idx="66">
                  <c:v>-8.4</c:v>
                </c:pt>
                <c:pt idx="67">
                  <c:v>-8.3000000000000007</c:v>
                </c:pt>
                <c:pt idx="68">
                  <c:v>-8.1999999999999993</c:v>
                </c:pt>
                <c:pt idx="69">
                  <c:v>-8.1</c:v>
                </c:pt>
                <c:pt idx="70">
                  <c:v>-8</c:v>
                </c:pt>
                <c:pt idx="71">
                  <c:v>-7.9</c:v>
                </c:pt>
                <c:pt idx="72">
                  <c:v>-7.8</c:v>
                </c:pt>
                <c:pt idx="73">
                  <c:v>-7.7</c:v>
                </c:pt>
                <c:pt idx="74">
                  <c:v>-7.6</c:v>
                </c:pt>
                <c:pt idx="75">
                  <c:v>-7.5</c:v>
                </c:pt>
                <c:pt idx="76">
                  <c:v>-7.4</c:v>
                </c:pt>
                <c:pt idx="77">
                  <c:v>-7.3</c:v>
                </c:pt>
                <c:pt idx="78">
                  <c:v>-7.2</c:v>
                </c:pt>
                <c:pt idx="79">
                  <c:v>-7.1</c:v>
                </c:pt>
                <c:pt idx="80">
                  <c:v>-7</c:v>
                </c:pt>
                <c:pt idx="81">
                  <c:v>-6.9</c:v>
                </c:pt>
                <c:pt idx="82">
                  <c:v>-6.8</c:v>
                </c:pt>
                <c:pt idx="83">
                  <c:v>-6.7</c:v>
                </c:pt>
                <c:pt idx="84">
                  <c:v>-6.6</c:v>
                </c:pt>
                <c:pt idx="85">
                  <c:v>-6.5</c:v>
                </c:pt>
                <c:pt idx="86">
                  <c:v>-6.4</c:v>
                </c:pt>
                <c:pt idx="87">
                  <c:v>-6.3</c:v>
                </c:pt>
                <c:pt idx="88">
                  <c:v>-6.2</c:v>
                </c:pt>
                <c:pt idx="89">
                  <c:v>-6.1</c:v>
                </c:pt>
                <c:pt idx="90">
                  <c:v>-6</c:v>
                </c:pt>
                <c:pt idx="91">
                  <c:v>-5.9</c:v>
                </c:pt>
                <c:pt idx="92">
                  <c:v>-5.8</c:v>
                </c:pt>
                <c:pt idx="93">
                  <c:v>-5.7</c:v>
                </c:pt>
                <c:pt idx="94">
                  <c:v>-5.6</c:v>
                </c:pt>
                <c:pt idx="95">
                  <c:v>-5.5</c:v>
                </c:pt>
                <c:pt idx="96">
                  <c:v>-5.4</c:v>
                </c:pt>
                <c:pt idx="97">
                  <c:v>-5.3</c:v>
                </c:pt>
                <c:pt idx="98">
                  <c:v>-5.2</c:v>
                </c:pt>
                <c:pt idx="99">
                  <c:v>-5.0999999999999996</c:v>
                </c:pt>
                <c:pt idx="100">
                  <c:v>-5</c:v>
                </c:pt>
                <c:pt idx="101">
                  <c:v>-4.9000000000000004</c:v>
                </c:pt>
                <c:pt idx="102">
                  <c:v>-4.8</c:v>
                </c:pt>
                <c:pt idx="103">
                  <c:v>-4.7</c:v>
                </c:pt>
                <c:pt idx="104">
                  <c:v>-4.5999999999999996</c:v>
                </c:pt>
                <c:pt idx="105">
                  <c:v>-4.5</c:v>
                </c:pt>
                <c:pt idx="106">
                  <c:v>-4.4000000000000004</c:v>
                </c:pt>
                <c:pt idx="107">
                  <c:v>-4.3</c:v>
                </c:pt>
                <c:pt idx="108">
                  <c:v>-4.2</c:v>
                </c:pt>
                <c:pt idx="109">
                  <c:v>-4.0999999999999996</c:v>
                </c:pt>
                <c:pt idx="110">
                  <c:v>-4</c:v>
                </c:pt>
                <c:pt idx="111">
                  <c:v>-3.9</c:v>
                </c:pt>
                <c:pt idx="112">
                  <c:v>-3.8</c:v>
                </c:pt>
                <c:pt idx="113">
                  <c:v>-3.7</c:v>
                </c:pt>
                <c:pt idx="114">
                  <c:v>-3.6</c:v>
                </c:pt>
                <c:pt idx="115">
                  <c:v>-3.5</c:v>
                </c:pt>
                <c:pt idx="116">
                  <c:v>-3.4</c:v>
                </c:pt>
                <c:pt idx="117">
                  <c:v>-3.3</c:v>
                </c:pt>
                <c:pt idx="118">
                  <c:v>-3.2</c:v>
                </c:pt>
                <c:pt idx="119">
                  <c:v>-3.1</c:v>
                </c:pt>
                <c:pt idx="120">
                  <c:v>-3</c:v>
                </c:pt>
                <c:pt idx="121">
                  <c:v>-2.9</c:v>
                </c:pt>
                <c:pt idx="122">
                  <c:v>-2.8</c:v>
                </c:pt>
                <c:pt idx="123">
                  <c:v>-2.7</c:v>
                </c:pt>
                <c:pt idx="124">
                  <c:v>-2.6</c:v>
                </c:pt>
                <c:pt idx="125">
                  <c:v>-2.5</c:v>
                </c:pt>
                <c:pt idx="126">
                  <c:v>-2.4</c:v>
                </c:pt>
                <c:pt idx="127">
                  <c:v>-2.2999999999999998</c:v>
                </c:pt>
                <c:pt idx="128">
                  <c:v>-2.2000000000000002</c:v>
                </c:pt>
                <c:pt idx="129">
                  <c:v>-2.1</c:v>
                </c:pt>
                <c:pt idx="130">
                  <c:v>-2</c:v>
                </c:pt>
                <c:pt idx="131">
                  <c:v>-1.9</c:v>
                </c:pt>
                <c:pt idx="132">
                  <c:v>-1.8</c:v>
                </c:pt>
                <c:pt idx="133">
                  <c:v>-1.7</c:v>
                </c:pt>
                <c:pt idx="134">
                  <c:v>-1.6</c:v>
                </c:pt>
                <c:pt idx="135">
                  <c:v>-1.5</c:v>
                </c:pt>
                <c:pt idx="136">
                  <c:v>-1.4</c:v>
                </c:pt>
                <c:pt idx="137">
                  <c:v>-1.3</c:v>
                </c:pt>
                <c:pt idx="138">
                  <c:v>-1.2</c:v>
                </c:pt>
                <c:pt idx="139">
                  <c:v>-1.1000000000000001</c:v>
                </c:pt>
                <c:pt idx="140">
                  <c:v>-1</c:v>
                </c:pt>
                <c:pt idx="141">
                  <c:v>-0.9</c:v>
                </c:pt>
                <c:pt idx="142">
                  <c:v>-0.8</c:v>
                </c:pt>
                <c:pt idx="143">
                  <c:v>-0.7</c:v>
                </c:pt>
                <c:pt idx="144">
                  <c:v>-0.6</c:v>
                </c:pt>
                <c:pt idx="145">
                  <c:v>-0.5</c:v>
                </c:pt>
                <c:pt idx="146">
                  <c:v>-0.4</c:v>
                </c:pt>
                <c:pt idx="147">
                  <c:v>-0.3</c:v>
                </c:pt>
                <c:pt idx="148">
                  <c:v>-0.2</c:v>
                </c:pt>
                <c:pt idx="149">
                  <c:v>-0.1</c:v>
                </c:pt>
                <c:pt idx="150">
                  <c:v>0</c:v>
                </c:pt>
                <c:pt idx="151">
                  <c:v>0.1</c:v>
                </c:pt>
                <c:pt idx="152">
                  <c:v>0.2</c:v>
                </c:pt>
                <c:pt idx="153">
                  <c:v>0.3</c:v>
                </c:pt>
                <c:pt idx="154">
                  <c:v>0.4</c:v>
                </c:pt>
                <c:pt idx="155">
                  <c:v>0.5</c:v>
                </c:pt>
                <c:pt idx="156">
                  <c:v>0.6</c:v>
                </c:pt>
                <c:pt idx="157">
                  <c:v>0.7</c:v>
                </c:pt>
                <c:pt idx="158">
                  <c:v>0.8</c:v>
                </c:pt>
                <c:pt idx="159">
                  <c:v>0.9</c:v>
                </c:pt>
                <c:pt idx="160">
                  <c:v>1</c:v>
                </c:pt>
                <c:pt idx="161">
                  <c:v>1.1000000000000001</c:v>
                </c:pt>
                <c:pt idx="162">
                  <c:v>1.2</c:v>
                </c:pt>
                <c:pt idx="163">
                  <c:v>1.3</c:v>
                </c:pt>
                <c:pt idx="164">
                  <c:v>1.4</c:v>
                </c:pt>
                <c:pt idx="165">
                  <c:v>1.5</c:v>
                </c:pt>
                <c:pt idx="166">
                  <c:v>1.6</c:v>
                </c:pt>
                <c:pt idx="167">
                  <c:v>1.7</c:v>
                </c:pt>
                <c:pt idx="168">
                  <c:v>1.8</c:v>
                </c:pt>
                <c:pt idx="169">
                  <c:v>1.9</c:v>
                </c:pt>
                <c:pt idx="170">
                  <c:v>2</c:v>
                </c:pt>
                <c:pt idx="171">
                  <c:v>2.1</c:v>
                </c:pt>
                <c:pt idx="172">
                  <c:v>2.2000000000000002</c:v>
                </c:pt>
                <c:pt idx="173">
                  <c:v>2.2999999999999998</c:v>
                </c:pt>
                <c:pt idx="174">
                  <c:v>2.4</c:v>
                </c:pt>
                <c:pt idx="175">
                  <c:v>2.5</c:v>
                </c:pt>
                <c:pt idx="176">
                  <c:v>2.6</c:v>
                </c:pt>
                <c:pt idx="177">
                  <c:v>2.7</c:v>
                </c:pt>
                <c:pt idx="178">
                  <c:v>2.8</c:v>
                </c:pt>
                <c:pt idx="179">
                  <c:v>2.9</c:v>
                </c:pt>
                <c:pt idx="180">
                  <c:v>3</c:v>
                </c:pt>
                <c:pt idx="181">
                  <c:v>3.1</c:v>
                </c:pt>
                <c:pt idx="182">
                  <c:v>3.2</c:v>
                </c:pt>
                <c:pt idx="183">
                  <c:v>3.3</c:v>
                </c:pt>
                <c:pt idx="184">
                  <c:v>3.4</c:v>
                </c:pt>
                <c:pt idx="185">
                  <c:v>3.5</c:v>
                </c:pt>
                <c:pt idx="186">
                  <c:v>3.6</c:v>
                </c:pt>
                <c:pt idx="187">
                  <c:v>3.7</c:v>
                </c:pt>
                <c:pt idx="188">
                  <c:v>3.8</c:v>
                </c:pt>
                <c:pt idx="189">
                  <c:v>3.9</c:v>
                </c:pt>
                <c:pt idx="190">
                  <c:v>4</c:v>
                </c:pt>
                <c:pt idx="191">
                  <c:v>4.0999999999999996</c:v>
                </c:pt>
                <c:pt idx="192">
                  <c:v>4.2</c:v>
                </c:pt>
                <c:pt idx="193">
                  <c:v>4.3</c:v>
                </c:pt>
                <c:pt idx="194">
                  <c:v>4.4000000000000004</c:v>
                </c:pt>
                <c:pt idx="195">
                  <c:v>4.5</c:v>
                </c:pt>
                <c:pt idx="196">
                  <c:v>4.5999999999999996</c:v>
                </c:pt>
                <c:pt idx="197">
                  <c:v>4.7</c:v>
                </c:pt>
                <c:pt idx="198">
                  <c:v>4.8</c:v>
                </c:pt>
                <c:pt idx="199">
                  <c:v>4.9000000000000004</c:v>
                </c:pt>
                <c:pt idx="200">
                  <c:v>5</c:v>
                </c:pt>
                <c:pt idx="201">
                  <c:v>5.0999999999999996</c:v>
                </c:pt>
                <c:pt idx="202">
                  <c:v>5.2</c:v>
                </c:pt>
                <c:pt idx="203">
                  <c:v>5.3</c:v>
                </c:pt>
                <c:pt idx="204">
                  <c:v>5.4</c:v>
                </c:pt>
                <c:pt idx="205">
                  <c:v>5.5</c:v>
                </c:pt>
                <c:pt idx="206">
                  <c:v>5.6</c:v>
                </c:pt>
                <c:pt idx="207">
                  <c:v>5.7</c:v>
                </c:pt>
                <c:pt idx="208">
                  <c:v>5.8</c:v>
                </c:pt>
                <c:pt idx="209">
                  <c:v>5.9</c:v>
                </c:pt>
                <c:pt idx="210">
                  <c:v>6</c:v>
                </c:pt>
                <c:pt idx="211">
                  <c:v>6.1</c:v>
                </c:pt>
                <c:pt idx="212">
                  <c:v>6.2</c:v>
                </c:pt>
                <c:pt idx="213">
                  <c:v>6.3</c:v>
                </c:pt>
                <c:pt idx="214">
                  <c:v>6.4</c:v>
                </c:pt>
                <c:pt idx="215">
                  <c:v>6.5</c:v>
                </c:pt>
                <c:pt idx="216">
                  <c:v>6.6</c:v>
                </c:pt>
                <c:pt idx="217">
                  <c:v>6.7</c:v>
                </c:pt>
                <c:pt idx="218">
                  <c:v>6.8</c:v>
                </c:pt>
                <c:pt idx="219">
                  <c:v>6.9</c:v>
                </c:pt>
                <c:pt idx="220">
                  <c:v>7</c:v>
                </c:pt>
                <c:pt idx="221">
                  <c:v>7.1</c:v>
                </c:pt>
                <c:pt idx="222">
                  <c:v>7.2</c:v>
                </c:pt>
                <c:pt idx="223">
                  <c:v>7.3</c:v>
                </c:pt>
                <c:pt idx="224">
                  <c:v>7.4</c:v>
                </c:pt>
                <c:pt idx="225">
                  <c:v>7.5</c:v>
                </c:pt>
                <c:pt idx="226">
                  <c:v>7.6</c:v>
                </c:pt>
                <c:pt idx="227">
                  <c:v>7.7</c:v>
                </c:pt>
                <c:pt idx="228">
                  <c:v>7.8</c:v>
                </c:pt>
                <c:pt idx="229">
                  <c:v>7.9</c:v>
                </c:pt>
                <c:pt idx="230">
                  <c:v>8</c:v>
                </c:pt>
                <c:pt idx="231">
                  <c:v>8.1</c:v>
                </c:pt>
                <c:pt idx="232">
                  <c:v>8.1999999999999993</c:v>
                </c:pt>
                <c:pt idx="233">
                  <c:v>8.3000000000000007</c:v>
                </c:pt>
                <c:pt idx="234">
                  <c:v>8.4</c:v>
                </c:pt>
                <c:pt idx="235">
                  <c:v>8.5</c:v>
                </c:pt>
                <c:pt idx="236">
                  <c:v>8.6</c:v>
                </c:pt>
                <c:pt idx="237">
                  <c:v>8.6999999999999993</c:v>
                </c:pt>
                <c:pt idx="238">
                  <c:v>8.8000000000000007</c:v>
                </c:pt>
                <c:pt idx="239">
                  <c:v>8.9</c:v>
                </c:pt>
                <c:pt idx="240">
                  <c:v>9</c:v>
                </c:pt>
                <c:pt idx="241">
                  <c:v>9.1</c:v>
                </c:pt>
                <c:pt idx="242">
                  <c:v>9.1999999999999993</c:v>
                </c:pt>
                <c:pt idx="243">
                  <c:v>9.3000000000000007</c:v>
                </c:pt>
                <c:pt idx="244">
                  <c:v>9.4</c:v>
                </c:pt>
                <c:pt idx="245">
                  <c:v>9.5</c:v>
                </c:pt>
                <c:pt idx="246">
                  <c:v>9.6</c:v>
                </c:pt>
                <c:pt idx="247">
                  <c:v>9.6999999999999993</c:v>
                </c:pt>
                <c:pt idx="248">
                  <c:v>9.8000000000000007</c:v>
                </c:pt>
                <c:pt idx="249">
                  <c:v>9.9</c:v>
                </c:pt>
                <c:pt idx="250">
                  <c:v>10</c:v>
                </c:pt>
                <c:pt idx="251">
                  <c:v>10.1</c:v>
                </c:pt>
                <c:pt idx="252">
                  <c:v>10.199999999999999</c:v>
                </c:pt>
                <c:pt idx="253">
                  <c:v>10.3</c:v>
                </c:pt>
                <c:pt idx="254">
                  <c:v>10.4</c:v>
                </c:pt>
                <c:pt idx="255">
                  <c:v>10.5</c:v>
                </c:pt>
                <c:pt idx="256">
                  <c:v>10.6</c:v>
                </c:pt>
                <c:pt idx="257">
                  <c:v>10.7</c:v>
                </c:pt>
                <c:pt idx="258">
                  <c:v>10.8</c:v>
                </c:pt>
                <c:pt idx="259">
                  <c:v>10.9</c:v>
                </c:pt>
                <c:pt idx="260">
                  <c:v>11</c:v>
                </c:pt>
                <c:pt idx="261">
                  <c:v>11.1</c:v>
                </c:pt>
                <c:pt idx="262">
                  <c:v>11.2</c:v>
                </c:pt>
                <c:pt idx="263">
                  <c:v>11.3</c:v>
                </c:pt>
                <c:pt idx="264">
                  <c:v>11.4</c:v>
                </c:pt>
                <c:pt idx="265">
                  <c:v>11.5</c:v>
                </c:pt>
                <c:pt idx="266">
                  <c:v>11.6</c:v>
                </c:pt>
                <c:pt idx="267">
                  <c:v>11.7</c:v>
                </c:pt>
                <c:pt idx="268">
                  <c:v>11.8</c:v>
                </c:pt>
                <c:pt idx="269">
                  <c:v>11.9</c:v>
                </c:pt>
                <c:pt idx="270">
                  <c:v>12</c:v>
                </c:pt>
                <c:pt idx="271">
                  <c:v>12.1</c:v>
                </c:pt>
                <c:pt idx="272">
                  <c:v>12.2</c:v>
                </c:pt>
                <c:pt idx="273">
                  <c:v>12.3</c:v>
                </c:pt>
                <c:pt idx="274">
                  <c:v>12.4</c:v>
                </c:pt>
                <c:pt idx="275">
                  <c:v>12.5</c:v>
                </c:pt>
                <c:pt idx="276">
                  <c:v>12.6</c:v>
                </c:pt>
                <c:pt idx="277">
                  <c:v>12.7</c:v>
                </c:pt>
                <c:pt idx="278">
                  <c:v>12.8</c:v>
                </c:pt>
                <c:pt idx="279">
                  <c:v>12.9</c:v>
                </c:pt>
                <c:pt idx="280">
                  <c:v>13</c:v>
                </c:pt>
                <c:pt idx="281">
                  <c:v>13.1</c:v>
                </c:pt>
                <c:pt idx="282">
                  <c:v>13.2</c:v>
                </c:pt>
                <c:pt idx="283">
                  <c:v>13.3</c:v>
                </c:pt>
                <c:pt idx="284">
                  <c:v>13.4</c:v>
                </c:pt>
                <c:pt idx="285">
                  <c:v>13.5</c:v>
                </c:pt>
                <c:pt idx="286">
                  <c:v>13.6</c:v>
                </c:pt>
                <c:pt idx="287">
                  <c:v>13.7</c:v>
                </c:pt>
                <c:pt idx="288">
                  <c:v>13.8</c:v>
                </c:pt>
                <c:pt idx="289">
                  <c:v>13.9</c:v>
                </c:pt>
                <c:pt idx="290">
                  <c:v>14</c:v>
                </c:pt>
                <c:pt idx="291">
                  <c:v>14.1</c:v>
                </c:pt>
                <c:pt idx="292">
                  <c:v>14.2</c:v>
                </c:pt>
                <c:pt idx="293">
                  <c:v>14.3</c:v>
                </c:pt>
                <c:pt idx="294">
                  <c:v>14.4</c:v>
                </c:pt>
                <c:pt idx="295">
                  <c:v>14.5</c:v>
                </c:pt>
                <c:pt idx="296">
                  <c:v>14.6</c:v>
                </c:pt>
                <c:pt idx="297">
                  <c:v>14.7</c:v>
                </c:pt>
                <c:pt idx="298">
                  <c:v>14.8</c:v>
                </c:pt>
                <c:pt idx="299">
                  <c:v>14.9</c:v>
                </c:pt>
                <c:pt idx="300">
                  <c:v>15</c:v>
                </c:pt>
              </c:numCache>
            </c:numRef>
          </c:xVal>
          <c:yVal>
            <c:numRef>
              <c:f>'Raw Data'!$C:$C</c:f>
              <c:numCache>
                <c:formatCode>General</c:formatCode>
                <c:ptCount val="65536"/>
                <c:pt idx="0">
                  <c:v>4.8849999999999996E-3</c:v>
                </c:pt>
                <c:pt idx="1">
                  <c:v>5.4279999999999997E-3</c:v>
                </c:pt>
                <c:pt idx="2">
                  <c:v>6.5139999999999998E-3</c:v>
                </c:pt>
                <c:pt idx="3">
                  <c:v>5.4279999999999997E-3</c:v>
                </c:pt>
                <c:pt idx="4">
                  <c:v>7.6E-3</c:v>
                </c:pt>
                <c:pt idx="5">
                  <c:v>5.9709999999999997E-3</c:v>
                </c:pt>
                <c:pt idx="6">
                  <c:v>4.8849999999999996E-3</c:v>
                </c:pt>
                <c:pt idx="7">
                  <c:v>4.8849999999999996E-3</c:v>
                </c:pt>
                <c:pt idx="8">
                  <c:v>5.4279999999999997E-3</c:v>
                </c:pt>
                <c:pt idx="9">
                  <c:v>5.4279999999999997E-3</c:v>
                </c:pt>
                <c:pt idx="10">
                  <c:v>7.0569999999999999E-3</c:v>
                </c:pt>
                <c:pt idx="11">
                  <c:v>5.4279999999999997E-3</c:v>
                </c:pt>
                <c:pt idx="12">
                  <c:v>6.5139999999999998E-3</c:v>
                </c:pt>
                <c:pt idx="13">
                  <c:v>5.4279999999999997E-3</c:v>
                </c:pt>
                <c:pt idx="14">
                  <c:v>5.4279999999999997E-3</c:v>
                </c:pt>
                <c:pt idx="15">
                  <c:v>5.4279999999999997E-3</c:v>
                </c:pt>
                <c:pt idx="16">
                  <c:v>6.5139999999999998E-3</c:v>
                </c:pt>
                <c:pt idx="17">
                  <c:v>5.4279999999999997E-3</c:v>
                </c:pt>
                <c:pt idx="18">
                  <c:v>6.5139999999999998E-3</c:v>
                </c:pt>
                <c:pt idx="19">
                  <c:v>5.4279999999999997E-3</c:v>
                </c:pt>
                <c:pt idx="20">
                  <c:v>4.8849999999999996E-3</c:v>
                </c:pt>
                <c:pt idx="21">
                  <c:v>6.5139999999999998E-3</c:v>
                </c:pt>
                <c:pt idx="22">
                  <c:v>7.0569999999999999E-3</c:v>
                </c:pt>
                <c:pt idx="23">
                  <c:v>4.3429999999999996E-3</c:v>
                </c:pt>
                <c:pt idx="24">
                  <c:v>4.8849999999999996E-3</c:v>
                </c:pt>
                <c:pt idx="25">
                  <c:v>7.0569999999999999E-3</c:v>
                </c:pt>
                <c:pt idx="26">
                  <c:v>6.5139999999999998E-3</c:v>
                </c:pt>
                <c:pt idx="27">
                  <c:v>5.4279999999999997E-3</c:v>
                </c:pt>
                <c:pt idx="28">
                  <c:v>5.4279999999999997E-3</c:v>
                </c:pt>
                <c:pt idx="29">
                  <c:v>6.5139999999999998E-3</c:v>
                </c:pt>
                <c:pt idx="30">
                  <c:v>6.5139999999999998E-3</c:v>
                </c:pt>
                <c:pt idx="31">
                  <c:v>4.8849999999999996E-3</c:v>
                </c:pt>
                <c:pt idx="32">
                  <c:v>5.9709999999999997E-3</c:v>
                </c:pt>
                <c:pt idx="33">
                  <c:v>6.5139999999999998E-3</c:v>
                </c:pt>
                <c:pt idx="34">
                  <c:v>6.5139999999999998E-3</c:v>
                </c:pt>
                <c:pt idx="35">
                  <c:v>5.4279999999999997E-3</c:v>
                </c:pt>
                <c:pt idx="36">
                  <c:v>7.6E-3</c:v>
                </c:pt>
                <c:pt idx="37">
                  <c:v>5.9709999999999997E-3</c:v>
                </c:pt>
                <c:pt idx="38">
                  <c:v>5.9709999999999997E-3</c:v>
                </c:pt>
                <c:pt idx="39">
                  <c:v>5.4279999999999997E-3</c:v>
                </c:pt>
                <c:pt idx="40">
                  <c:v>5.9709999999999997E-3</c:v>
                </c:pt>
                <c:pt idx="41">
                  <c:v>5.4279999999999997E-3</c:v>
                </c:pt>
                <c:pt idx="42">
                  <c:v>5.9709999999999997E-3</c:v>
                </c:pt>
                <c:pt idx="43">
                  <c:v>7.6E-3</c:v>
                </c:pt>
                <c:pt idx="44">
                  <c:v>7.6E-3</c:v>
                </c:pt>
                <c:pt idx="45">
                  <c:v>5.9709999999999997E-3</c:v>
                </c:pt>
                <c:pt idx="46">
                  <c:v>8.1419999999999999E-3</c:v>
                </c:pt>
                <c:pt idx="47">
                  <c:v>4.8849999999999996E-3</c:v>
                </c:pt>
                <c:pt idx="48">
                  <c:v>5.9709999999999997E-3</c:v>
                </c:pt>
                <c:pt idx="49">
                  <c:v>7.6E-3</c:v>
                </c:pt>
                <c:pt idx="50">
                  <c:v>5.9709999999999997E-3</c:v>
                </c:pt>
                <c:pt idx="51">
                  <c:v>5.9709999999999997E-3</c:v>
                </c:pt>
                <c:pt idx="52">
                  <c:v>7.0569999999999999E-3</c:v>
                </c:pt>
                <c:pt idx="53">
                  <c:v>5.9709999999999997E-3</c:v>
                </c:pt>
                <c:pt idx="54">
                  <c:v>5.4279999999999997E-3</c:v>
                </c:pt>
                <c:pt idx="55">
                  <c:v>5.4279999999999997E-3</c:v>
                </c:pt>
                <c:pt idx="56">
                  <c:v>4.8849999999999996E-3</c:v>
                </c:pt>
                <c:pt idx="57">
                  <c:v>4.3429999999999996E-3</c:v>
                </c:pt>
                <c:pt idx="58">
                  <c:v>5.9709999999999997E-3</c:v>
                </c:pt>
                <c:pt idx="59">
                  <c:v>6.5139999999999998E-3</c:v>
                </c:pt>
                <c:pt idx="60">
                  <c:v>6.5139999999999998E-3</c:v>
                </c:pt>
                <c:pt idx="61">
                  <c:v>7.6E-3</c:v>
                </c:pt>
                <c:pt idx="62">
                  <c:v>4.8849999999999996E-3</c:v>
                </c:pt>
                <c:pt idx="63">
                  <c:v>7.0569999999999999E-3</c:v>
                </c:pt>
                <c:pt idx="64">
                  <c:v>5.9709999999999997E-3</c:v>
                </c:pt>
                <c:pt idx="65">
                  <c:v>5.4279999999999997E-3</c:v>
                </c:pt>
                <c:pt idx="66">
                  <c:v>5.9709999999999997E-3</c:v>
                </c:pt>
                <c:pt idx="67">
                  <c:v>5.4279999999999997E-3</c:v>
                </c:pt>
                <c:pt idx="68">
                  <c:v>7.6E-3</c:v>
                </c:pt>
                <c:pt idx="69">
                  <c:v>4.8849999999999996E-3</c:v>
                </c:pt>
                <c:pt idx="70">
                  <c:v>5.9709999999999997E-3</c:v>
                </c:pt>
                <c:pt idx="71">
                  <c:v>5.9709999999999997E-3</c:v>
                </c:pt>
                <c:pt idx="72">
                  <c:v>5.9709999999999997E-3</c:v>
                </c:pt>
                <c:pt idx="73">
                  <c:v>5.9709999999999997E-3</c:v>
                </c:pt>
                <c:pt idx="74">
                  <c:v>4.8849999999999996E-3</c:v>
                </c:pt>
                <c:pt idx="75">
                  <c:v>5.4279999999999997E-3</c:v>
                </c:pt>
                <c:pt idx="76">
                  <c:v>6.5139999999999998E-3</c:v>
                </c:pt>
                <c:pt idx="77">
                  <c:v>6.5139999999999998E-3</c:v>
                </c:pt>
                <c:pt idx="78">
                  <c:v>5.9709999999999997E-3</c:v>
                </c:pt>
                <c:pt idx="79">
                  <c:v>7.6E-3</c:v>
                </c:pt>
                <c:pt idx="80">
                  <c:v>7.0569999999999999E-3</c:v>
                </c:pt>
                <c:pt idx="81">
                  <c:v>5.9709999999999997E-3</c:v>
                </c:pt>
                <c:pt idx="82">
                  <c:v>4.8849999999999996E-3</c:v>
                </c:pt>
                <c:pt idx="83">
                  <c:v>5.4279999999999997E-3</c:v>
                </c:pt>
                <c:pt idx="84">
                  <c:v>6.5139999999999998E-3</c:v>
                </c:pt>
                <c:pt idx="85">
                  <c:v>5.9709999999999997E-3</c:v>
                </c:pt>
                <c:pt idx="86">
                  <c:v>5.4279999999999997E-3</c:v>
                </c:pt>
                <c:pt idx="87">
                  <c:v>4.8849999999999996E-3</c:v>
                </c:pt>
                <c:pt idx="88">
                  <c:v>5.4279999999999997E-3</c:v>
                </c:pt>
                <c:pt idx="89">
                  <c:v>4.3429999999999996E-3</c:v>
                </c:pt>
                <c:pt idx="90">
                  <c:v>7.0569999999999999E-3</c:v>
                </c:pt>
                <c:pt idx="91">
                  <c:v>5.9709999999999997E-3</c:v>
                </c:pt>
                <c:pt idx="92">
                  <c:v>6.5139999999999998E-3</c:v>
                </c:pt>
                <c:pt idx="93">
                  <c:v>7.0569999999999999E-3</c:v>
                </c:pt>
                <c:pt idx="94">
                  <c:v>8.1419999999999999E-3</c:v>
                </c:pt>
                <c:pt idx="95">
                  <c:v>9.2280000000000001E-3</c:v>
                </c:pt>
                <c:pt idx="96">
                  <c:v>9.2280000000000001E-3</c:v>
                </c:pt>
                <c:pt idx="97">
                  <c:v>1.086E-2</c:v>
                </c:pt>
                <c:pt idx="98">
                  <c:v>9.2280000000000001E-3</c:v>
                </c:pt>
                <c:pt idx="99">
                  <c:v>9.2280000000000001E-3</c:v>
                </c:pt>
                <c:pt idx="100">
                  <c:v>8.685E-3</c:v>
                </c:pt>
                <c:pt idx="101">
                  <c:v>9.2280000000000001E-3</c:v>
                </c:pt>
                <c:pt idx="102">
                  <c:v>9.2280000000000001E-3</c:v>
                </c:pt>
                <c:pt idx="103">
                  <c:v>8.685E-3</c:v>
                </c:pt>
                <c:pt idx="104">
                  <c:v>8.685E-3</c:v>
                </c:pt>
                <c:pt idx="105">
                  <c:v>8.685E-3</c:v>
                </c:pt>
                <c:pt idx="106">
                  <c:v>8.685E-3</c:v>
                </c:pt>
                <c:pt idx="107">
                  <c:v>8.685E-3</c:v>
                </c:pt>
                <c:pt idx="108">
                  <c:v>9.7710000000000002E-3</c:v>
                </c:pt>
                <c:pt idx="109">
                  <c:v>9.7710000000000002E-3</c:v>
                </c:pt>
                <c:pt idx="110">
                  <c:v>9.7710000000000002E-3</c:v>
                </c:pt>
                <c:pt idx="111">
                  <c:v>9.7710000000000002E-3</c:v>
                </c:pt>
                <c:pt idx="112">
                  <c:v>9.7710000000000002E-3</c:v>
                </c:pt>
                <c:pt idx="113">
                  <c:v>9.2280000000000001E-3</c:v>
                </c:pt>
                <c:pt idx="114">
                  <c:v>9.2280000000000001E-3</c:v>
                </c:pt>
                <c:pt idx="115">
                  <c:v>8.685E-3</c:v>
                </c:pt>
                <c:pt idx="116">
                  <c:v>8.685E-3</c:v>
                </c:pt>
                <c:pt idx="117">
                  <c:v>1.031E-2</c:v>
                </c:pt>
                <c:pt idx="118">
                  <c:v>1.086E-2</c:v>
                </c:pt>
                <c:pt idx="119">
                  <c:v>9.7710000000000002E-3</c:v>
                </c:pt>
                <c:pt idx="120">
                  <c:v>1.1939999999999999E-2</c:v>
                </c:pt>
                <c:pt idx="121">
                  <c:v>1.2489999999999999E-2</c:v>
                </c:pt>
                <c:pt idx="122">
                  <c:v>1.4109999999999999E-2</c:v>
                </c:pt>
                <c:pt idx="123">
                  <c:v>1.5740000000000001E-2</c:v>
                </c:pt>
                <c:pt idx="124">
                  <c:v>1.737E-2</c:v>
                </c:pt>
                <c:pt idx="125">
                  <c:v>1.737E-2</c:v>
                </c:pt>
                <c:pt idx="126">
                  <c:v>1.8460000000000001E-2</c:v>
                </c:pt>
                <c:pt idx="127">
                  <c:v>1.737E-2</c:v>
                </c:pt>
                <c:pt idx="128">
                  <c:v>1.8460000000000001E-2</c:v>
                </c:pt>
                <c:pt idx="129">
                  <c:v>2.0080000000000001E-2</c:v>
                </c:pt>
                <c:pt idx="130">
                  <c:v>1.6279999999999999E-2</c:v>
                </c:pt>
                <c:pt idx="131">
                  <c:v>1.6279999999999999E-2</c:v>
                </c:pt>
                <c:pt idx="132">
                  <c:v>1.737E-2</c:v>
                </c:pt>
                <c:pt idx="133">
                  <c:v>1.737E-2</c:v>
                </c:pt>
                <c:pt idx="134">
                  <c:v>1.9E-2</c:v>
                </c:pt>
                <c:pt idx="135">
                  <c:v>2.171E-2</c:v>
                </c:pt>
                <c:pt idx="136">
                  <c:v>2.5510000000000001E-2</c:v>
                </c:pt>
                <c:pt idx="137">
                  <c:v>3.04E-2</c:v>
                </c:pt>
                <c:pt idx="138">
                  <c:v>3.6909999999999998E-2</c:v>
                </c:pt>
                <c:pt idx="139">
                  <c:v>4.3970000000000002E-2</c:v>
                </c:pt>
                <c:pt idx="140">
                  <c:v>5.2650000000000002E-2</c:v>
                </c:pt>
                <c:pt idx="141">
                  <c:v>5.8630000000000002E-2</c:v>
                </c:pt>
                <c:pt idx="142">
                  <c:v>6.4049999999999996E-2</c:v>
                </c:pt>
                <c:pt idx="143">
                  <c:v>7.1650000000000005E-2</c:v>
                </c:pt>
                <c:pt idx="144">
                  <c:v>7.5450000000000003E-2</c:v>
                </c:pt>
                <c:pt idx="145">
                  <c:v>7.8710000000000002E-2</c:v>
                </c:pt>
                <c:pt idx="146">
                  <c:v>8.251E-2</c:v>
                </c:pt>
                <c:pt idx="147">
                  <c:v>8.5769999999999999E-2</c:v>
                </c:pt>
                <c:pt idx="148">
                  <c:v>8.6309999999999998E-2</c:v>
                </c:pt>
                <c:pt idx="149">
                  <c:v>8.8480000000000003E-2</c:v>
                </c:pt>
                <c:pt idx="150">
                  <c:v>8.8480000000000003E-2</c:v>
                </c:pt>
                <c:pt idx="151">
                  <c:v>8.7940000000000004E-2</c:v>
                </c:pt>
                <c:pt idx="152">
                  <c:v>8.6309999999999998E-2</c:v>
                </c:pt>
                <c:pt idx="153">
                  <c:v>8.3599999999999994E-2</c:v>
                </c:pt>
                <c:pt idx="154">
                  <c:v>8.1420000000000006E-2</c:v>
                </c:pt>
                <c:pt idx="155">
                  <c:v>7.8170000000000003E-2</c:v>
                </c:pt>
                <c:pt idx="156">
                  <c:v>7.3830000000000007E-2</c:v>
                </c:pt>
                <c:pt idx="157">
                  <c:v>6.8940000000000001E-2</c:v>
                </c:pt>
                <c:pt idx="158">
                  <c:v>6.1339999999999999E-2</c:v>
                </c:pt>
                <c:pt idx="159">
                  <c:v>5.645E-2</c:v>
                </c:pt>
                <c:pt idx="160">
                  <c:v>4.9399999999999999E-2</c:v>
                </c:pt>
                <c:pt idx="161">
                  <c:v>4.3430000000000003E-2</c:v>
                </c:pt>
                <c:pt idx="162">
                  <c:v>3.746E-2</c:v>
                </c:pt>
                <c:pt idx="163">
                  <c:v>3.2030000000000003E-2</c:v>
                </c:pt>
                <c:pt idx="164">
                  <c:v>2.6599999999999999E-2</c:v>
                </c:pt>
                <c:pt idx="165">
                  <c:v>2.171E-2</c:v>
                </c:pt>
                <c:pt idx="166">
                  <c:v>2.0080000000000001E-2</c:v>
                </c:pt>
                <c:pt idx="167">
                  <c:v>1.8460000000000001E-2</c:v>
                </c:pt>
                <c:pt idx="168">
                  <c:v>1.737E-2</c:v>
                </c:pt>
                <c:pt idx="169">
                  <c:v>1.7909999999999999E-2</c:v>
                </c:pt>
                <c:pt idx="170">
                  <c:v>1.9E-2</c:v>
                </c:pt>
                <c:pt idx="171">
                  <c:v>2.0080000000000001E-2</c:v>
                </c:pt>
                <c:pt idx="172">
                  <c:v>2.1170000000000001E-2</c:v>
                </c:pt>
                <c:pt idx="173">
                  <c:v>2.171E-2</c:v>
                </c:pt>
                <c:pt idx="174">
                  <c:v>2.2800000000000001E-2</c:v>
                </c:pt>
                <c:pt idx="175">
                  <c:v>2.171E-2</c:v>
                </c:pt>
                <c:pt idx="176">
                  <c:v>2.2259999999999999E-2</c:v>
                </c:pt>
                <c:pt idx="177">
                  <c:v>2.0080000000000001E-2</c:v>
                </c:pt>
                <c:pt idx="178">
                  <c:v>2.0080000000000001E-2</c:v>
                </c:pt>
                <c:pt idx="179">
                  <c:v>1.7909999999999999E-2</c:v>
                </c:pt>
                <c:pt idx="180">
                  <c:v>1.7909999999999999E-2</c:v>
                </c:pt>
                <c:pt idx="181">
                  <c:v>1.6830000000000001E-2</c:v>
                </c:pt>
                <c:pt idx="182">
                  <c:v>1.52E-2</c:v>
                </c:pt>
                <c:pt idx="183">
                  <c:v>1.2489999999999999E-2</c:v>
                </c:pt>
                <c:pt idx="184">
                  <c:v>1.086E-2</c:v>
                </c:pt>
                <c:pt idx="185">
                  <c:v>9.7710000000000002E-3</c:v>
                </c:pt>
                <c:pt idx="186">
                  <c:v>1.086E-2</c:v>
                </c:pt>
                <c:pt idx="187">
                  <c:v>9.2280000000000001E-3</c:v>
                </c:pt>
                <c:pt idx="188">
                  <c:v>9.7710000000000002E-3</c:v>
                </c:pt>
                <c:pt idx="189">
                  <c:v>1.086E-2</c:v>
                </c:pt>
                <c:pt idx="190">
                  <c:v>1.2489999999999999E-2</c:v>
                </c:pt>
                <c:pt idx="191">
                  <c:v>1.14E-2</c:v>
                </c:pt>
                <c:pt idx="192">
                  <c:v>1.14E-2</c:v>
                </c:pt>
                <c:pt idx="193">
                  <c:v>1.1939999999999999E-2</c:v>
                </c:pt>
                <c:pt idx="194">
                  <c:v>1.14E-2</c:v>
                </c:pt>
                <c:pt idx="195">
                  <c:v>1.031E-2</c:v>
                </c:pt>
                <c:pt idx="196">
                  <c:v>9.7710000000000002E-3</c:v>
                </c:pt>
                <c:pt idx="197">
                  <c:v>1.086E-2</c:v>
                </c:pt>
                <c:pt idx="198">
                  <c:v>1.086E-2</c:v>
                </c:pt>
                <c:pt idx="199">
                  <c:v>1.031E-2</c:v>
                </c:pt>
                <c:pt idx="200">
                  <c:v>8.1419999999999999E-3</c:v>
                </c:pt>
                <c:pt idx="201">
                  <c:v>9.7710000000000002E-3</c:v>
                </c:pt>
                <c:pt idx="202">
                  <c:v>7.0569999999999999E-3</c:v>
                </c:pt>
                <c:pt idx="203">
                  <c:v>7.0569999999999999E-3</c:v>
                </c:pt>
                <c:pt idx="204">
                  <c:v>9.7710000000000002E-3</c:v>
                </c:pt>
                <c:pt idx="205">
                  <c:v>1.031E-2</c:v>
                </c:pt>
                <c:pt idx="206">
                  <c:v>8.685E-3</c:v>
                </c:pt>
                <c:pt idx="207">
                  <c:v>1.031E-2</c:v>
                </c:pt>
                <c:pt idx="208">
                  <c:v>9.7710000000000002E-3</c:v>
                </c:pt>
                <c:pt idx="209">
                  <c:v>1.086E-2</c:v>
                </c:pt>
                <c:pt idx="210">
                  <c:v>1.086E-2</c:v>
                </c:pt>
                <c:pt idx="211">
                  <c:v>9.2280000000000001E-3</c:v>
                </c:pt>
                <c:pt idx="212">
                  <c:v>9.2280000000000001E-3</c:v>
                </c:pt>
                <c:pt idx="213">
                  <c:v>9.2280000000000001E-3</c:v>
                </c:pt>
                <c:pt idx="214">
                  <c:v>8.685E-3</c:v>
                </c:pt>
                <c:pt idx="215">
                  <c:v>8.1419999999999999E-3</c:v>
                </c:pt>
                <c:pt idx="216">
                  <c:v>7.6E-3</c:v>
                </c:pt>
                <c:pt idx="217">
                  <c:v>7.6E-3</c:v>
                </c:pt>
                <c:pt idx="218">
                  <c:v>6.5139999999999998E-3</c:v>
                </c:pt>
                <c:pt idx="219">
                  <c:v>7.0569999999999999E-3</c:v>
                </c:pt>
                <c:pt idx="220">
                  <c:v>7.0569999999999999E-3</c:v>
                </c:pt>
                <c:pt idx="221">
                  <c:v>6.5139999999999998E-3</c:v>
                </c:pt>
                <c:pt idx="222">
                  <c:v>7.0569999999999999E-3</c:v>
                </c:pt>
                <c:pt idx="223">
                  <c:v>7.0569999999999999E-3</c:v>
                </c:pt>
                <c:pt idx="224">
                  <c:v>8.685E-3</c:v>
                </c:pt>
                <c:pt idx="225">
                  <c:v>8.685E-3</c:v>
                </c:pt>
                <c:pt idx="226">
                  <c:v>9.7710000000000002E-3</c:v>
                </c:pt>
                <c:pt idx="227">
                  <c:v>7.0569999999999999E-3</c:v>
                </c:pt>
                <c:pt idx="228">
                  <c:v>7.6E-3</c:v>
                </c:pt>
                <c:pt idx="229">
                  <c:v>8.1419999999999999E-3</c:v>
                </c:pt>
                <c:pt idx="230">
                  <c:v>7.6E-3</c:v>
                </c:pt>
                <c:pt idx="231">
                  <c:v>7.6E-3</c:v>
                </c:pt>
                <c:pt idx="232">
                  <c:v>7.0569999999999999E-3</c:v>
                </c:pt>
                <c:pt idx="233">
                  <c:v>7.6E-3</c:v>
                </c:pt>
                <c:pt idx="234">
                  <c:v>6.5139999999999998E-3</c:v>
                </c:pt>
                <c:pt idx="235">
                  <c:v>7.6E-3</c:v>
                </c:pt>
                <c:pt idx="236">
                  <c:v>5.9709999999999997E-3</c:v>
                </c:pt>
                <c:pt idx="237">
                  <c:v>9.7710000000000002E-3</c:v>
                </c:pt>
                <c:pt idx="238">
                  <c:v>6.5139999999999998E-3</c:v>
                </c:pt>
                <c:pt idx="239">
                  <c:v>8.685E-3</c:v>
                </c:pt>
                <c:pt idx="240">
                  <c:v>7.6E-3</c:v>
                </c:pt>
                <c:pt idx="241">
                  <c:v>9.2280000000000001E-3</c:v>
                </c:pt>
                <c:pt idx="242">
                  <c:v>8.685E-3</c:v>
                </c:pt>
                <c:pt idx="243">
                  <c:v>8.1419999999999999E-3</c:v>
                </c:pt>
                <c:pt idx="244">
                  <c:v>8.1419999999999999E-3</c:v>
                </c:pt>
                <c:pt idx="245">
                  <c:v>8.685E-3</c:v>
                </c:pt>
                <c:pt idx="246">
                  <c:v>1.086E-2</c:v>
                </c:pt>
                <c:pt idx="247">
                  <c:v>8.685E-3</c:v>
                </c:pt>
                <c:pt idx="248">
                  <c:v>1.031E-2</c:v>
                </c:pt>
                <c:pt idx="249">
                  <c:v>9.2280000000000001E-3</c:v>
                </c:pt>
                <c:pt idx="250">
                  <c:v>7.6E-3</c:v>
                </c:pt>
                <c:pt idx="251">
                  <c:v>8.685E-3</c:v>
                </c:pt>
                <c:pt idx="252">
                  <c:v>8.1419999999999999E-3</c:v>
                </c:pt>
                <c:pt idx="253">
                  <c:v>9.7710000000000002E-3</c:v>
                </c:pt>
                <c:pt idx="254">
                  <c:v>7.6E-3</c:v>
                </c:pt>
                <c:pt idx="255">
                  <c:v>7.0569999999999999E-3</c:v>
                </c:pt>
                <c:pt idx="256">
                  <c:v>7.0569999999999999E-3</c:v>
                </c:pt>
                <c:pt idx="257">
                  <c:v>7.6E-3</c:v>
                </c:pt>
                <c:pt idx="258">
                  <c:v>6.5139999999999998E-3</c:v>
                </c:pt>
                <c:pt idx="259">
                  <c:v>7.0569999999999999E-3</c:v>
                </c:pt>
                <c:pt idx="260">
                  <c:v>5.4279999999999997E-3</c:v>
                </c:pt>
                <c:pt idx="261">
                  <c:v>7.0569999999999999E-3</c:v>
                </c:pt>
                <c:pt idx="262">
                  <c:v>5.9709999999999997E-3</c:v>
                </c:pt>
                <c:pt idx="263">
                  <c:v>6.5139999999999998E-3</c:v>
                </c:pt>
                <c:pt idx="264">
                  <c:v>5.9709999999999997E-3</c:v>
                </c:pt>
                <c:pt idx="265">
                  <c:v>6.5139999999999998E-3</c:v>
                </c:pt>
                <c:pt idx="266">
                  <c:v>5.9709999999999997E-3</c:v>
                </c:pt>
                <c:pt idx="267">
                  <c:v>7.0569999999999999E-3</c:v>
                </c:pt>
                <c:pt idx="268">
                  <c:v>7.0569999999999999E-3</c:v>
                </c:pt>
                <c:pt idx="269">
                  <c:v>7.6E-3</c:v>
                </c:pt>
                <c:pt idx="270">
                  <c:v>6.5139999999999998E-3</c:v>
                </c:pt>
                <c:pt idx="271">
                  <c:v>7.0569999999999999E-3</c:v>
                </c:pt>
                <c:pt idx="272">
                  <c:v>6.5139999999999998E-3</c:v>
                </c:pt>
                <c:pt idx="273">
                  <c:v>6.5139999999999998E-3</c:v>
                </c:pt>
                <c:pt idx="274">
                  <c:v>7.6E-3</c:v>
                </c:pt>
                <c:pt idx="275">
                  <c:v>8.1419999999999999E-3</c:v>
                </c:pt>
                <c:pt idx="276">
                  <c:v>7.0569999999999999E-3</c:v>
                </c:pt>
                <c:pt idx="277">
                  <c:v>7.0569999999999999E-3</c:v>
                </c:pt>
                <c:pt idx="278">
                  <c:v>7.0569999999999999E-3</c:v>
                </c:pt>
                <c:pt idx="279">
                  <c:v>8.1419999999999999E-3</c:v>
                </c:pt>
                <c:pt idx="280">
                  <c:v>5.9709999999999997E-3</c:v>
                </c:pt>
                <c:pt idx="281">
                  <c:v>6.5139999999999998E-3</c:v>
                </c:pt>
                <c:pt idx="282">
                  <c:v>8.1419999999999999E-3</c:v>
                </c:pt>
                <c:pt idx="283">
                  <c:v>8.1419999999999999E-3</c:v>
                </c:pt>
                <c:pt idx="284">
                  <c:v>5.9709999999999997E-3</c:v>
                </c:pt>
                <c:pt idx="285">
                  <c:v>7.0569999999999999E-3</c:v>
                </c:pt>
                <c:pt idx="286">
                  <c:v>6.5139999999999998E-3</c:v>
                </c:pt>
                <c:pt idx="287">
                  <c:v>6.5139999999999998E-3</c:v>
                </c:pt>
                <c:pt idx="288">
                  <c:v>6.5139999999999998E-3</c:v>
                </c:pt>
                <c:pt idx="289">
                  <c:v>5.9709999999999997E-3</c:v>
                </c:pt>
                <c:pt idx="290">
                  <c:v>7.6E-3</c:v>
                </c:pt>
                <c:pt idx="291">
                  <c:v>5.4279999999999997E-3</c:v>
                </c:pt>
                <c:pt idx="292">
                  <c:v>4.3429999999999996E-3</c:v>
                </c:pt>
                <c:pt idx="293">
                  <c:v>7.6E-3</c:v>
                </c:pt>
                <c:pt idx="294">
                  <c:v>7.6E-3</c:v>
                </c:pt>
                <c:pt idx="295">
                  <c:v>6.5139999999999998E-3</c:v>
                </c:pt>
                <c:pt idx="296">
                  <c:v>6.5139999999999998E-3</c:v>
                </c:pt>
                <c:pt idx="297">
                  <c:v>6.5139999999999998E-3</c:v>
                </c:pt>
                <c:pt idx="298">
                  <c:v>5.4279999999999997E-3</c:v>
                </c:pt>
                <c:pt idx="299">
                  <c:v>8.1419999999999999E-3</c:v>
                </c:pt>
                <c:pt idx="300">
                  <c:v>5.9709999999999997E-3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328392"/>
        <c:axId val="381328784"/>
      </c:scatterChart>
      <c:valAx>
        <c:axId val="381328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Distance</a:t>
                </a:r>
                <a:r>
                  <a:rPr lang="en-US" baseline="0" dirty="0" smtClean="0"/>
                  <a:t> from center of distribution (mm)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chemeClr val="tx1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81328784"/>
        <c:crosses val="autoZero"/>
        <c:crossBetween val="midCat"/>
      </c:valAx>
      <c:valAx>
        <c:axId val="381328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32839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9-19T12:38:54.747" idx="1">
    <p:pos x="7680" y="1155"/>
    <p:text/>
    <p:extLst>
      <p:ext uri="{C676402C-5697-4E1C-873F-D02D1690AC5C}">
        <p15:threadingInfo xmlns:p15="http://schemas.microsoft.com/office/powerpoint/2012/main" timeZoneBias="30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3988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3988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A83146B0-48B6-4E54-9CE2-32200A6C8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1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3988" y="0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06638" y="522288"/>
            <a:ext cx="4633912" cy="2606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88" y="3303588"/>
            <a:ext cx="6773862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l" defTabSz="92075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3988" y="6607175"/>
            <a:ext cx="400685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11" tIns="46006" rIns="92011" bIns="46006" numCol="1" anchor="b" anchorCtr="0" compatLnSpc="1">
            <a:prstTxWarp prst="textNoShape">
              <a:avLst/>
            </a:prstTxWarp>
          </a:bodyPr>
          <a:lstStyle>
            <a:lvl1pPr algn="r" defTabSz="920750">
              <a:defRPr sz="1200"/>
            </a:lvl1pPr>
          </a:lstStyle>
          <a:p>
            <a:pPr>
              <a:defRPr/>
            </a:pPr>
            <a:fld id="{717AEECE-47CF-4D1C-969E-66F5D70DF8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004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2FD0114-86D4-4AA8-9D77-BC61CCF8DC81}" type="slidenum">
              <a:rPr lang="en-US" sz="1200" smtClean="0"/>
              <a:pPr eaLnBrk="1" hangingPunct="1"/>
              <a:t>1</a:t>
            </a:fld>
            <a:endParaRPr lang="en-US" sz="12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6638" y="522288"/>
            <a:ext cx="4633912" cy="2606675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205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6F80BC4-1801-417D-85D4-9EF933B4BEB8}" type="slidenum">
              <a:rPr lang="en-US" sz="1200" smtClean="0"/>
              <a:pPr eaLnBrk="1" hangingPunct="1"/>
              <a:t>2</a:t>
            </a:fld>
            <a:endParaRPr lang="en-US" sz="120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6638" y="522288"/>
            <a:ext cx="4633912" cy="2606675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085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0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defTabSz="92075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A7BF90-B7F2-4E65-9A09-67D2B568D946}" type="slidenum">
              <a:rPr lang="en-US" sz="1200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z="1200" smtClean="0">
              <a:solidFill>
                <a:srgbClr val="000000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06638" y="522288"/>
            <a:ext cx="4633912" cy="2606675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8712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AEECE-47CF-4D1C-969E-66F5D70DF83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4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AEECE-47CF-4D1C-969E-66F5D70DF83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62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14A974-A4EF-42E2-9B9E-FD6DD3A2B6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5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07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0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270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5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71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7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AC7617-C0BC-45DE-8E9C-A9712179AD7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97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91DE39-53F2-426A-920F-1D81C1A75E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78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81000"/>
            <a:ext cx="106680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066800"/>
            <a:ext cx="523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5200" y="1066800"/>
            <a:ext cx="52324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488F3-FC2B-425B-85BC-235A3D8C7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2739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08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2B1442-1735-40E2-94F2-80C01B95C0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7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82946-BA28-4134-927C-D9A6ADC0A93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15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63AE35-78D5-4BCB-9CFE-1C0BE6D001D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65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E699E-34D5-4F92-9CBD-F62FA5D63B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4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6992D-4A91-4F7D-832B-35A4374570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20AA1-89A0-46F3-A48E-BF2BB5E8F9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9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pPr>
              <a:defRPr/>
            </a:pPr>
            <a:fld id="{5CD3CD7E-7774-497A-8EBF-C4FCD3F1950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28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71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82980697-1A1A-4968-B45E-F391670F1D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16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  <p:sldLayoutId id="2147484326" r:id="rId12"/>
    <p:sldLayoutId id="2147484327" r:id="rId13"/>
    <p:sldLayoutId id="2147484328" r:id="rId14"/>
    <p:sldLayoutId id="2147484329" r:id="rId15"/>
    <p:sldLayoutId id="2147484330" r:id="rId16"/>
    <p:sldLayoutId id="2147484331" r:id="rId17"/>
    <p:sldLayoutId id="2147484332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comments" Target="../comments/comment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35964"/>
            <a:ext cx="9905998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Spatial </a:t>
            </a:r>
            <a:r>
              <a:rPr lang="en-US" sz="36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</a:rPr>
              <a:t>distribution of acoustic radiation force modal excitation from focused ultrasonic transducers in air</a:t>
            </a:r>
            <a:r>
              <a:rPr lang="en-US" sz="28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sz="28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cap="none" dirty="0" smtClean="0"/>
              <a:t/>
            </a:r>
            <a:br>
              <a:rPr lang="en-US" cap="none" dirty="0" smtClean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Acoustical Society of America Meeting</a:t>
            </a:r>
            <a:b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Boston, MA</a:t>
            </a:r>
            <a:b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31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June 26, 2017 </a:t>
            </a:r>
            <a: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US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000" cap="none" dirty="0"/>
              <a:t/>
            </a:r>
            <a:br>
              <a:rPr lang="en-US" sz="2000" cap="none" dirty="0"/>
            </a:br>
            <a:endParaRPr lang="en-US" sz="2000" cap="non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896837" y="3240964"/>
            <a:ext cx="9905998" cy="3124201"/>
          </a:xfrm>
        </p:spPr>
        <p:txBody>
          <a:bodyPr/>
          <a:lstStyle/>
          <a:p>
            <a:pPr marL="0" indent="0">
              <a:buNone/>
            </a:pPr>
            <a:r>
              <a:rPr lang="en-US" sz="2400" cap="none" dirty="0" smtClean="0">
                <a:solidFill>
                  <a:schemeClr val="tx1"/>
                </a:solidFill>
              </a:rPr>
              <a:t>Thomas Huber, 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Ian </a:t>
            </a:r>
            <a:r>
              <a:rPr lang="en-US" sz="2400" cap="none" dirty="0" err="1" smtClean="0">
                <a:solidFill>
                  <a:schemeClr val="tx1"/>
                </a:solidFill>
                <a:effectLst/>
              </a:rPr>
              <a:t>McKeag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, William </a:t>
            </a:r>
            <a:r>
              <a:rPr lang="en-US" sz="2400" cap="none" dirty="0" err="1">
                <a:solidFill>
                  <a:schemeClr val="tx1"/>
                </a:solidFill>
                <a:effectLst/>
              </a:rPr>
              <a:t>Riihiluoma</a:t>
            </a:r>
            <a:r>
              <a:rPr lang="en-US" sz="2400" cap="none" dirty="0">
                <a:solidFill>
                  <a:schemeClr val="tx1"/>
                </a:solidFill>
                <a:effectLst/>
              </a:rPr>
              <a:t> </a:t>
            </a:r>
            <a:endParaRPr lang="en-US" sz="2400" cap="none" dirty="0" smtClean="0">
              <a:solidFill>
                <a:schemeClr val="tx1"/>
              </a:solidFill>
              <a:effectLst/>
            </a:endParaRPr>
          </a:p>
          <a:p>
            <a:pPr lvl="1"/>
            <a:r>
              <a:rPr lang="en-US" sz="2400" b="0" cap="none" dirty="0" smtClean="0">
                <a:solidFill>
                  <a:schemeClr val="tx1"/>
                </a:solidFill>
              </a:rPr>
              <a:t>Physics </a:t>
            </a:r>
            <a:r>
              <a:rPr lang="en-US" sz="2400" b="0" cap="none" dirty="0">
                <a:solidFill>
                  <a:schemeClr val="tx1"/>
                </a:solidFill>
              </a:rPr>
              <a:t>Department, Gustavus Adolphus </a:t>
            </a:r>
            <a:r>
              <a:rPr lang="en-US" sz="2400" b="0" cap="none" dirty="0" smtClean="0">
                <a:solidFill>
                  <a:schemeClr val="tx1"/>
                </a:solidFill>
              </a:rPr>
              <a:t>College</a:t>
            </a:r>
          </a:p>
          <a:p>
            <a:pPr marL="0" indent="0">
              <a:buNone/>
            </a:pPr>
            <a:r>
              <a:rPr lang="en-US" sz="2400" cap="none" dirty="0" smtClean="0">
                <a:solidFill>
                  <a:schemeClr val="tx1"/>
                </a:solidFill>
                <a:effectLst/>
              </a:rPr>
              <a:t>Christopher Niezrecki, </a:t>
            </a:r>
            <a:r>
              <a:rPr lang="en-US" sz="2400" cap="none" dirty="0" err="1">
                <a:solidFill>
                  <a:schemeClr val="tx1"/>
                </a:solidFill>
                <a:effectLst/>
              </a:rPr>
              <a:t>Songmao</a:t>
            </a:r>
            <a:r>
              <a:rPr lang="en-US" sz="2400" cap="none" dirty="0">
                <a:solidFill>
                  <a:schemeClr val="tx1"/>
                </a:solidFill>
                <a:effectLst/>
              </a:rPr>
              <a:t> 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Chen, </a:t>
            </a:r>
            <a:r>
              <a:rPr lang="en-US" sz="2400" cap="none" dirty="0">
                <a:solidFill>
                  <a:schemeClr val="tx1"/>
                </a:solidFill>
                <a:effectLst/>
              </a:rPr>
              <a:t>Peter 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Avitabile</a:t>
            </a:r>
          </a:p>
          <a:p>
            <a:pPr lvl="1"/>
            <a:r>
              <a:rPr lang="en-US" sz="2400" cap="none" dirty="0">
                <a:solidFill>
                  <a:schemeClr val="tx1"/>
                </a:solidFill>
                <a:effectLst/>
              </a:rPr>
              <a:t>Mechanical Engineering, 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University </a:t>
            </a:r>
            <a:r>
              <a:rPr lang="en-US" sz="2400" cap="none" dirty="0">
                <a:solidFill>
                  <a:schemeClr val="tx1"/>
                </a:solidFill>
                <a:effectLst/>
              </a:rPr>
              <a:t>of </a:t>
            </a:r>
            <a:r>
              <a:rPr lang="en-US" sz="2400" cap="none" dirty="0" smtClean="0">
                <a:solidFill>
                  <a:schemeClr val="tx1"/>
                </a:solidFill>
                <a:effectLst/>
              </a:rPr>
              <a:t>Massachusetts, </a:t>
            </a:r>
            <a:r>
              <a:rPr lang="en-US" sz="2400" cap="none" dirty="0">
                <a:solidFill>
                  <a:schemeClr val="tx1"/>
                </a:solidFill>
                <a:effectLst/>
              </a:rPr>
              <a:t>Lowell</a:t>
            </a:r>
            <a:endParaRPr lang="en-US" sz="2400" b="0" cap="none" dirty="0">
              <a:solidFill>
                <a:schemeClr val="tx1"/>
              </a:solidFill>
            </a:endParaRPr>
          </a:p>
          <a:p>
            <a:pPr eaLnBrk="1" hangingPunct="1"/>
            <a:endParaRPr lang="en-US" sz="2000" b="0" cap="none" dirty="0">
              <a:solidFill>
                <a:schemeClr val="tx1"/>
              </a:solidFill>
            </a:endParaRPr>
          </a:p>
          <a:p>
            <a:pPr eaLnBrk="1" hangingPunct="1"/>
            <a:endParaRPr lang="en-US" sz="2000" b="0" cap="none" dirty="0">
              <a:solidFill>
                <a:schemeClr val="tx1"/>
              </a:solidFill>
            </a:endParaRPr>
          </a:p>
        </p:txBody>
      </p:sp>
      <p:pic>
        <p:nvPicPr>
          <p:cNvPr id="3076" name="Picture 6" descr="gac_logo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99" y="5719928"/>
            <a:ext cx="28575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UMass Lowell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779" y="5145964"/>
            <a:ext cx="1208387" cy="14769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7934310" y="2550417"/>
            <a:ext cx="752480" cy="1724114"/>
          </a:xfrm>
          <a:prstGeom prst="rect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2400"/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7558072" y="4274531"/>
            <a:ext cx="146733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 flipV="1">
            <a:off x="7675797" y="4269802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 flipV="1">
            <a:off x="7821438" y="4280395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 bwMode="auto">
          <a:xfrm flipV="1">
            <a:off x="7990746" y="4274531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 bwMode="auto">
          <a:xfrm flipV="1">
            <a:off x="8160054" y="4268667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 bwMode="auto">
          <a:xfrm flipV="1">
            <a:off x="8310550" y="4274531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 bwMode="auto">
          <a:xfrm flipV="1">
            <a:off x="8461046" y="4277747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 bwMode="auto">
          <a:xfrm flipV="1">
            <a:off x="8611542" y="4277747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 bwMode="auto">
          <a:xfrm>
            <a:off x="7175253" y="2758511"/>
            <a:ext cx="677232" cy="633348"/>
          </a:xfrm>
          <a:prstGeom prst="ellipse">
            <a:avLst/>
          </a:prstGeom>
          <a:solidFill>
            <a:srgbClr val="3333FF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2400">
              <a:solidFill>
                <a:srgbClr val="0070C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 flipV="1">
            <a:off x="8762038" y="4277747"/>
            <a:ext cx="150496" cy="14074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 bwMode="auto">
          <a:xfrm>
            <a:off x="7981478" y="2594644"/>
            <a:ext cx="57150" cy="57150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defTabSz="685800"/>
            <a:endParaRPr lang="en-US" sz="2400"/>
          </a:p>
        </p:txBody>
      </p:sp>
      <p:sp>
        <p:nvSpPr>
          <p:cNvPr id="35" name="Text Placeholder 11"/>
          <p:cNvSpPr txBox="1">
            <a:spLocks/>
          </p:cNvSpPr>
          <p:nvPr/>
        </p:nvSpPr>
        <p:spPr bwMode="auto">
          <a:xfrm>
            <a:off x="856640" y="831408"/>
            <a:ext cx="3089213" cy="295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3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0000"/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500" b="0" kern="0" dirty="0"/>
          </a:p>
        </p:txBody>
      </p:sp>
      <p:sp>
        <p:nvSpPr>
          <p:cNvPr id="36" name="Text Placeholder 11"/>
          <p:cNvSpPr txBox="1">
            <a:spLocks/>
          </p:cNvSpPr>
          <p:nvPr/>
        </p:nvSpPr>
        <p:spPr bwMode="auto">
          <a:xfrm>
            <a:off x="685800" y="898875"/>
            <a:ext cx="9735160" cy="192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3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0000"/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kern="0" dirty="0" smtClean="0"/>
              <a:t>Cantilever (6 mm across) vibration monitored at one point with laser Doppler vibrometer</a:t>
            </a:r>
          </a:p>
          <a:p>
            <a:r>
              <a:rPr lang="en-US" sz="1800" b="0" kern="0" dirty="0" smtClean="0"/>
              <a:t>As </a:t>
            </a:r>
            <a:r>
              <a:rPr lang="en-US" sz="1800" b="0" kern="0" dirty="0"/>
              <a:t>ultrasound focal spot moves onto the edge, the response acts as a 2D integral of the </a:t>
            </a:r>
            <a:r>
              <a:rPr lang="en-US" sz="1800" b="0" kern="0" dirty="0" smtClean="0"/>
              <a:t>ultrasound distribution </a:t>
            </a:r>
            <a:r>
              <a:rPr lang="en-US" sz="1800" b="0" kern="0" dirty="0"/>
              <a:t>on the cantilever</a:t>
            </a:r>
          </a:p>
          <a:p>
            <a:r>
              <a:rPr lang="en-US" sz="1800" b="0" kern="0" dirty="0"/>
              <a:t>T</a:t>
            </a:r>
            <a:r>
              <a:rPr lang="en-US" sz="1800" b="0" kern="0" dirty="0" smtClean="0"/>
              <a:t>o </a:t>
            </a:r>
            <a:r>
              <a:rPr lang="en-US" sz="1800" b="0" kern="0" dirty="0"/>
              <a:t>obtain </a:t>
            </a:r>
            <a:r>
              <a:rPr lang="en-US" sz="1800" b="0" kern="0" dirty="0" smtClean="0"/>
              <a:t>the ultrasound </a:t>
            </a:r>
            <a:r>
              <a:rPr lang="en-US" sz="1800" b="0" kern="0" dirty="0"/>
              <a:t>distribution from this data, </a:t>
            </a:r>
            <a:r>
              <a:rPr lang="en-US" sz="1800" b="0" kern="0" dirty="0" smtClean="0"/>
              <a:t>must </a:t>
            </a:r>
            <a:r>
              <a:rPr lang="en-US" sz="1800" b="0" kern="0" dirty="0"/>
              <a:t>take the derivative</a:t>
            </a:r>
          </a:p>
        </p:txBody>
      </p: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AM Excitation: Results obtained for 447 Hz Fundamental Resonance of Cantilever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93493" y="2362200"/>
            <a:ext cx="6817580" cy="4313753"/>
            <a:chOff x="4876800" y="2330633"/>
            <a:chExt cx="6680543" cy="4228999"/>
          </a:xfrm>
        </p:grpSpPr>
        <p:grpSp>
          <p:nvGrpSpPr>
            <p:cNvPr id="63" name="Group 62"/>
            <p:cNvGrpSpPr/>
            <p:nvPr/>
          </p:nvGrpSpPr>
          <p:grpSpPr>
            <a:xfrm>
              <a:off x="4876800" y="2330633"/>
              <a:ext cx="6680543" cy="4228999"/>
              <a:chOff x="6799429" y="1897829"/>
              <a:chExt cx="4986426" cy="4162999"/>
            </a:xfrm>
          </p:grpSpPr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2"/>
              <a:srcRect l="19863" t="28454" r="16609" b="13932"/>
              <a:stretch/>
            </p:blipFill>
            <p:spPr>
              <a:xfrm>
                <a:off x="6799429" y="1897829"/>
                <a:ext cx="4986426" cy="4162999"/>
              </a:xfrm>
              <a:prstGeom prst="rect">
                <a:avLst/>
              </a:prstGeom>
            </p:spPr>
          </p:pic>
          <p:sp>
            <p:nvSpPr>
              <p:cNvPr id="66" name="Oval 65"/>
              <p:cNvSpPr/>
              <p:nvPr/>
            </p:nvSpPr>
            <p:spPr>
              <a:xfrm rot="1275700">
                <a:off x="8406160" y="2544987"/>
                <a:ext cx="994394" cy="3199587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7848600" y="6172200"/>
              <a:ext cx="4572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E699E-34D5-4F92-9CBD-F62FA5D63BDB}" type="slidenum">
              <a:rPr lang="en-US" sz="1800" smtClean="0"/>
              <a:pPr>
                <a:defRPr/>
              </a:pPr>
              <a:t>10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104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 L 0.16953 0.00301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t="52054" r="34445" b="39839"/>
          <a:stretch/>
        </p:blipFill>
        <p:spPr bwMode="auto">
          <a:xfrm>
            <a:off x="1143784" y="1438099"/>
            <a:ext cx="3557242" cy="57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640682" y="-2393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AutoShape 7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754982" y="-1250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AutoShape 9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869282" y="-107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692667" y="862134"/>
            <a:ext cx="54914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Low-noise </a:t>
            </a:r>
            <a:r>
              <a:rPr lang="en-US" sz="2400" b="1" dirty="0" err="1"/>
              <a:t>Lanczos</a:t>
            </a:r>
            <a:r>
              <a:rPr lang="en-US" sz="2400" b="1" dirty="0"/>
              <a:t> differentiation (N=9)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98" y="4593113"/>
            <a:ext cx="1501952" cy="155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322586" y="4597033"/>
            <a:ext cx="0" cy="137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98978" y="4597033"/>
            <a:ext cx="0" cy="137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rot="10800000" flipV="1">
            <a:off x="5392421" y="5370861"/>
            <a:ext cx="2790726" cy="264980"/>
          </a:xfrm>
          <a:prstGeom prst="curvedConnector3">
            <a:avLst>
              <a:gd name="adj1" fmla="val -283"/>
            </a:avLst>
          </a:prstGeom>
          <a:ln w="412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564567"/>
              </p:ext>
            </p:extLst>
          </p:nvPr>
        </p:nvGraphicFramePr>
        <p:xfrm>
          <a:off x="6509996" y="2923507"/>
          <a:ext cx="3326117" cy="3046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Oval 13"/>
          <p:cNvSpPr/>
          <p:nvPr/>
        </p:nvSpPr>
        <p:spPr>
          <a:xfrm>
            <a:off x="8146219" y="5286455"/>
            <a:ext cx="73856" cy="84406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2214783" y="3228288"/>
            <a:ext cx="25216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Each point in the derivative represents the relative sum of a slice of the ultrasound spot distribution.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AM Excitation: Determination of line-spread function by moving transducer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032764" y="958113"/>
            <a:ext cx="3697573" cy="2332553"/>
            <a:chOff x="4876800" y="2330633"/>
            <a:chExt cx="6680543" cy="4228999"/>
          </a:xfrm>
        </p:grpSpPr>
        <p:grpSp>
          <p:nvGrpSpPr>
            <p:cNvPr id="19" name="Group 18"/>
            <p:cNvGrpSpPr/>
            <p:nvPr/>
          </p:nvGrpSpPr>
          <p:grpSpPr>
            <a:xfrm>
              <a:off x="4876800" y="2330633"/>
              <a:ext cx="6680543" cy="4228999"/>
              <a:chOff x="6799429" y="1897829"/>
              <a:chExt cx="4986426" cy="4162999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5"/>
              <a:srcRect l="19863" t="28454" r="16609" b="13932"/>
              <a:stretch/>
            </p:blipFill>
            <p:spPr>
              <a:xfrm>
                <a:off x="6799429" y="1897829"/>
                <a:ext cx="4986426" cy="4162999"/>
              </a:xfrm>
              <a:prstGeom prst="rect">
                <a:avLst/>
              </a:prstGeom>
            </p:spPr>
          </p:pic>
          <p:sp>
            <p:nvSpPr>
              <p:cNvPr id="22" name="Oval 21"/>
              <p:cNvSpPr/>
              <p:nvPr/>
            </p:nvSpPr>
            <p:spPr>
              <a:xfrm rot="1275700">
                <a:off x="8406160" y="2544987"/>
                <a:ext cx="994394" cy="3199587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7848600" y="6172200"/>
              <a:ext cx="457200" cy="304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11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4653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4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U:\Cole&amp;Mikaela\Pictures\integration_force_dis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/>
          <a:stretch/>
        </p:blipFill>
        <p:spPr bwMode="auto">
          <a:xfrm>
            <a:off x="6347300" y="3656900"/>
            <a:ext cx="3860597" cy="270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AutoShape 5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640682" y="-2393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6" name="AutoShape 7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754982" y="-1250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7" name="AutoShape 9" descr=" \begin{tabular}{|r|c|} \hline $N$&amp; Low-Noise Lanczos Differentiators ($M = 2$)\\ \hline &amp;\\ 5&amp;$\displaystyle\frac{f_{1}-f_{-1}+2(f_{2}-f_{-2})}{10h}$\\ &amp;\\ 7&amp;$\displaystyle\frac{f_{1}-f_{-1}+2(f_{2}-f_{-2})+3(f_{3}-f_{-3})}{28h}$\\ &amp;\\ 9&amp;$\displaystyle\frac{f_{1}-f_{-1}+2(f_{2}-f_{-2})+3(f_{3}-f_{-3})+4(f_{4}-f_{-4})}{60h}$\\ &amp;\\ 11&amp;$\displaystyle\frac{f_{1}-f_{-1}+2(f_{2}-f_{-2})+3(f_{3}-f_{-3})+4(f_{4}-f_{-4})+5(f_{5}-f_{-5})}{110h}$\\ &amp;\\ \hline \end{tabular} "/>
          <p:cNvSpPr>
            <a:spLocks noChangeAspect="1" noChangeArrowheads="1"/>
          </p:cNvSpPr>
          <p:nvPr/>
        </p:nvSpPr>
        <p:spPr bwMode="auto">
          <a:xfrm>
            <a:off x="1869282" y="-10716"/>
            <a:ext cx="45434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6" y="5063661"/>
            <a:ext cx="1501952" cy="1555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5486400" y="5145357"/>
            <a:ext cx="0" cy="137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562600" y="5145357"/>
            <a:ext cx="0" cy="1378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951816" y="5067654"/>
            <a:ext cx="168503" cy="168666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990817" y="4903777"/>
            <a:ext cx="291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 slices through the 2-d distribution</a:t>
            </a:r>
          </a:p>
        </p:txBody>
      </p:sp>
      <p:pic>
        <p:nvPicPr>
          <p:cNvPr id="15" name="Picture 2" descr="U:\Cole&amp;Mikaela\Pictures\force_dist_surfa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31" y="2811817"/>
            <a:ext cx="2629049" cy="213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391401" y="3461009"/>
            <a:ext cx="2101933" cy="1803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Integrated pressure distribution</a:t>
            </a:r>
          </a:p>
        </p:txBody>
      </p:sp>
      <p:graphicFrame>
        <p:nvGraphicFramePr>
          <p:cNvPr id="17" name="Chart 16"/>
          <p:cNvGraphicFramePr>
            <a:graphicFrameLocks/>
          </p:cNvGraphicFramePr>
          <p:nvPr>
            <p:extLst/>
          </p:nvPr>
        </p:nvGraphicFramePr>
        <p:xfrm>
          <a:off x="6409824" y="1221119"/>
          <a:ext cx="3572377" cy="2228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754981" y="1410966"/>
            <a:ext cx="5579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Radial pressure distribution (slice through middle) from manufacturer rotated to create surface plot of distribution.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6467" y="3494001"/>
            <a:ext cx="22755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point is integral of slice of ultrasound distribution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343401" y="2389586"/>
            <a:ext cx="2419013" cy="10387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 flipH="1">
            <a:off x="4822036" y="2704636"/>
            <a:ext cx="1731164" cy="6881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4419600" y="3276600"/>
            <a:ext cx="1268018" cy="1844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177870" y="2515286"/>
            <a:ext cx="2514600" cy="75637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6287061" y="3517157"/>
            <a:ext cx="9144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874783" y="4648201"/>
            <a:ext cx="1519314" cy="74881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6184106" y="6364254"/>
            <a:ext cx="1207294" cy="341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5645568" y="5151988"/>
            <a:ext cx="2282937" cy="34230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C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Using Manufacturer’s Pressure 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Distribution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to obtain line-spread function 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4451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8" grpId="0" animBg="1"/>
      <p:bldP spid="25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15700"/>
            <a:ext cx="6400800" cy="4518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794087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b="1" dirty="0">
                <a:solidFill>
                  <a:srgbClr val="FF0000"/>
                </a:solidFill>
              </a:rPr>
              <a:t>Red</a:t>
            </a:r>
            <a:r>
              <a:rPr lang="en-US" sz="2200" dirty="0"/>
              <a:t> is </a:t>
            </a:r>
            <a:r>
              <a:rPr lang="en-US" sz="2200" u="sng" dirty="0">
                <a:solidFill>
                  <a:srgbClr val="FF0000"/>
                </a:solidFill>
              </a:rPr>
              <a:t>Measured</a:t>
            </a:r>
            <a:r>
              <a:rPr lang="en-US" sz="2200" dirty="0"/>
              <a:t> Line Spread (Vibration as transducer moves across edge)</a:t>
            </a:r>
          </a:p>
          <a:p>
            <a:pPr algn="l"/>
            <a:r>
              <a:rPr lang="en-US" sz="2200" b="1" dirty="0">
                <a:solidFill>
                  <a:srgbClr val="FF00FF"/>
                </a:solidFill>
              </a:rPr>
              <a:t>Magenta</a:t>
            </a:r>
            <a:r>
              <a:rPr lang="en-US" sz="2200" dirty="0"/>
              <a:t> is Integrated Pressure Distribution (from manufacturer data)</a:t>
            </a:r>
            <a:br>
              <a:rPr lang="en-US" sz="2200" dirty="0"/>
            </a:br>
            <a:r>
              <a:rPr lang="en-US" sz="2200" b="1" dirty="0">
                <a:solidFill>
                  <a:srgbClr val="0070C0"/>
                </a:solidFill>
              </a:rPr>
              <a:t>Blue</a:t>
            </a:r>
            <a:r>
              <a:rPr lang="en-US" sz="2200" dirty="0"/>
              <a:t> is Integrated Squared Pressure Distribution (because radiation force proportional to pressure squared)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8209002" y="2271503"/>
            <a:ext cx="375122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r>
              <a:rPr lang="en-US" sz="2400" b="0" kern="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Agreement between blue and red curves shows that transducer’s ultrasound distribution can be measured with vibrometer as transducer is moved through cantilever edge </a:t>
            </a:r>
            <a:r>
              <a:rPr lang="en-US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at 447 Hz</a:t>
            </a:r>
            <a:endParaRPr lang="en-US" sz="2400" b="0" kern="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184487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Results: Good agreement between measured and manufacturer’s line-spread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function 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13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47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2025" y="-76200"/>
            <a:ext cx="11899794" cy="2548927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Microphone width of about 6mm (dotted yellow lines), </a:t>
            </a:r>
            <a:r>
              <a:rPr lang="en-US" cap="none" dirty="0" smtClean="0">
                <a:solidFill>
                  <a:schemeClr val="tx1"/>
                </a:solidFill>
              </a:rPr>
              <a:t>Ultrasound focal diameter of about 2mm</a:t>
            </a:r>
          </a:p>
          <a:p>
            <a:r>
              <a:rPr lang="en-US" sz="1800" cap="none" dirty="0" smtClean="0">
                <a:solidFill>
                  <a:schemeClr val="tx1"/>
                </a:solidFill>
              </a:rPr>
              <a:t>Below ~ 3kHz, narrow excitation region</a:t>
            </a:r>
          </a:p>
          <a:p>
            <a:r>
              <a:rPr lang="en-US" sz="1800" cap="none" dirty="0" smtClean="0">
                <a:solidFill>
                  <a:schemeClr val="tx1"/>
                </a:solidFill>
              </a:rPr>
              <a:t>Higher frequency: Very unexpected, broad frequency distribution!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Amplitude Modulation: Results obtained from Microphone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24" y="1968638"/>
            <a:ext cx="10001297" cy="4780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38" y="1968638"/>
            <a:ext cx="10001297" cy="4780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68639"/>
            <a:ext cx="10001297" cy="4780909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858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ndt.net/article/v05n09/felix/fig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24200"/>
            <a:ext cx="42767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1076" y="172285"/>
            <a:ext cx="10849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“Normal” Sound from Circular Aperture of Diameter D (Ultrasound Transducer)</a:t>
            </a:r>
            <a:endParaRPr lang="en-US" sz="2400" dirty="0">
              <a:solidFill>
                <a:schemeClr val="accent3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0" y="804577"/>
            <a:ext cx="1094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First Diffraction Minima at angle Sin</a:t>
            </a:r>
            <a:r>
              <a:rPr lang="en-US" sz="2000" baseline="30000" dirty="0" smtClean="0">
                <a:latin typeface="+mj-lt"/>
              </a:rPr>
              <a:t>-1</a:t>
            </a:r>
            <a:r>
              <a:rPr lang="en-US" sz="2000" dirty="0" smtClean="0">
                <a:latin typeface="+mj-lt"/>
              </a:rPr>
              <a:t> (1.22</a:t>
            </a:r>
            <a:r>
              <a:rPr lang="el-GR" sz="2000" dirty="0" smtClean="0">
                <a:latin typeface="+mj-lt"/>
              </a:rPr>
              <a:t>λ</a:t>
            </a:r>
            <a:r>
              <a:rPr lang="en-US" sz="2000" dirty="0" smtClean="0">
                <a:latin typeface="+mj-lt"/>
              </a:rPr>
              <a:t>/D) = Sin</a:t>
            </a:r>
            <a:r>
              <a:rPr lang="en-US" sz="2000" baseline="30000" dirty="0" smtClean="0">
                <a:latin typeface="+mj-lt"/>
              </a:rPr>
              <a:t>-1</a:t>
            </a:r>
            <a:r>
              <a:rPr lang="en-US" sz="2000" dirty="0" smtClean="0">
                <a:latin typeface="+mj-lt"/>
              </a:rPr>
              <a:t> (1.22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c / </a:t>
            </a:r>
            <a:r>
              <a:rPr lang="en-US" sz="2000" i="1" dirty="0" smtClean="0">
                <a:latin typeface="+mj-lt"/>
              </a:rPr>
              <a:t>f </a:t>
            </a:r>
            <a:r>
              <a:rPr lang="en-US" sz="2000" dirty="0" smtClean="0">
                <a:latin typeface="+mj-lt"/>
              </a:rPr>
              <a:t>D) </a:t>
            </a:r>
          </a:p>
          <a:p>
            <a:pPr algn="l"/>
            <a:r>
              <a:rPr lang="en-US" sz="2000" dirty="0">
                <a:latin typeface="+mj-lt"/>
              </a:rPr>
              <a:t>	</a:t>
            </a:r>
            <a:r>
              <a:rPr lang="en-US" sz="2000" dirty="0" smtClean="0">
                <a:latin typeface="+mj-lt"/>
              </a:rPr>
              <a:t>Higher Frequency : Smaller angle for first diffraction minima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For difference frequency above ~4kHz, “normal sound” dominates acoustic radiation force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What is the origin of this “normal sound” production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(Generator, Amplifier, Transducer, air?) 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14258"/>
            <a:ext cx="8131220" cy="3886958"/>
          </a:xfrm>
          <a:prstGeom prst="rect">
            <a:avLst/>
          </a:prstGeom>
        </p:spPr>
      </p:pic>
      <p:pic>
        <p:nvPicPr>
          <p:cNvPr id="2050" name="Picture 2" descr="Image result for sound distribution circular aper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025265"/>
            <a:ext cx="3959226" cy="27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66992D-4A91-4F7D-832B-35A437457018}" type="slidenum">
              <a:rPr lang="en-US" sz="1800" smtClean="0"/>
              <a:pPr>
                <a:defRPr/>
              </a:pPr>
              <a:t>15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698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05710" y="685801"/>
            <a:ext cx="11899794" cy="1295400"/>
          </a:xfrm>
        </p:spPr>
        <p:txBody>
          <a:bodyPr anchor="t"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Microphone width of about 6mm (dotted yellow lines), </a:t>
            </a:r>
            <a:r>
              <a:rPr lang="en-US" cap="none" dirty="0" smtClean="0">
                <a:solidFill>
                  <a:schemeClr val="tx1"/>
                </a:solidFill>
              </a:rPr>
              <a:t>Ultrasound focal diameter of about 2mm</a:t>
            </a:r>
          </a:p>
          <a:p>
            <a:r>
              <a:rPr lang="en-US" sz="1800" cap="none" dirty="0" smtClean="0">
                <a:solidFill>
                  <a:schemeClr val="tx1"/>
                </a:solidFill>
              </a:rPr>
              <a:t>Compare different piezo transducers (1” and 2” </a:t>
            </a:r>
            <a:r>
              <a:rPr lang="en-US" sz="1800" cap="none" dirty="0" err="1" smtClean="0">
                <a:solidFill>
                  <a:schemeClr val="tx1"/>
                </a:solidFill>
              </a:rPr>
              <a:t>Ultran</a:t>
            </a:r>
            <a:r>
              <a:rPr lang="en-US" sz="1800" cap="none" dirty="0" smtClean="0">
                <a:solidFill>
                  <a:schemeClr val="tx1"/>
                </a:solidFill>
              </a:rPr>
              <a:t>), capacitive micromachined transducer with X-Focal</a:t>
            </a: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Amplitude Modulation: Results for different transducers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6" y="1526400"/>
            <a:ext cx="10058400" cy="44948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6" y="1676400"/>
            <a:ext cx="10058400" cy="4494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6" y="1601400"/>
            <a:ext cx="10058400" cy="449484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84204" y="6273777"/>
            <a:ext cx="11899794" cy="1295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cap="non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This “normal sound” production effect appears to be real, and is not just a defective transducer!</a:t>
            </a:r>
            <a:endParaRPr lang="en-US" sz="1800" cap="none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  <a:p>
            <a:pPr fontAlgn="auto"/>
            <a:endParaRPr lang="en-US" sz="1800" cap="none" dirty="0" smtClean="0">
              <a:solidFill>
                <a:schemeClr val="tx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353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6848" y="-76200"/>
            <a:ext cx="11899794" cy="2548927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Could there be mixing within the amplifier?</a:t>
            </a:r>
          </a:p>
          <a:p>
            <a:r>
              <a:rPr lang="en-US" sz="2000" cap="none" dirty="0" smtClean="0">
                <a:solidFill>
                  <a:schemeClr val="tx1"/>
                </a:solidFill>
              </a:rPr>
              <a:t>Remove power amplifier: output from function generator directly into transducer</a:t>
            </a:r>
          </a:p>
          <a:p>
            <a:r>
              <a:rPr lang="en-US" cap="none" dirty="0" smtClean="0">
                <a:solidFill>
                  <a:schemeClr val="tx1"/>
                </a:solidFill>
              </a:rPr>
              <a:t>Microphone signal two orders of magnitude smaller; unfortunately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>similar broad distribution.  Occurs with different transducers and function generators</a:t>
            </a:r>
            <a:endParaRPr lang="en-US" sz="1800" cap="none" dirty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69433" y="-40736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Amplitude Modulation: Mixing in amplifier or function generator</a:t>
            </a: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2635656"/>
            <a:ext cx="12005441" cy="409135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55271" y="2816855"/>
            <a:ext cx="6861006" cy="2896024"/>
            <a:chOff x="255271" y="2816855"/>
            <a:chExt cx="6861006" cy="2896024"/>
          </a:xfrm>
        </p:grpSpPr>
        <p:pic>
          <p:nvPicPr>
            <p:cNvPr id="11" name="Picture 1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7406" b="9876"/>
            <a:stretch/>
          </p:blipFill>
          <p:spPr bwMode="auto">
            <a:xfrm>
              <a:off x="255271" y="2996398"/>
              <a:ext cx="1743266" cy="1237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t="7487" b="10647"/>
            <a:stretch/>
          </p:blipFill>
          <p:spPr bwMode="auto">
            <a:xfrm>
              <a:off x="2113838" y="2920538"/>
              <a:ext cx="1741367" cy="1223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5"/>
            <p:cNvGrpSpPr>
              <a:grpSpLocks noChangeAspect="1"/>
            </p:cNvGrpSpPr>
            <p:nvPr/>
          </p:nvGrpSpPr>
          <p:grpSpPr bwMode="auto">
            <a:xfrm>
              <a:off x="4754077" y="2816855"/>
              <a:ext cx="2362200" cy="1677105"/>
              <a:chOff x="3942724" y="957014"/>
              <a:chExt cx="4419923" cy="3207252"/>
            </a:xfrm>
          </p:grpSpPr>
          <p:sp>
            <p:nvSpPr>
              <p:cNvPr id="14" name="TextBox 16"/>
              <p:cNvSpPr txBox="1">
                <a:spLocks noChangeArrowheads="1"/>
              </p:cNvSpPr>
              <p:nvPr/>
            </p:nvSpPr>
            <p:spPr bwMode="auto">
              <a:xfrm>
                <a:off x="5037242" y="3818183"/>
                <a:ext cx="1455425" cy="346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AFD00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50000"/>
                  <a:buFont typeface="Monotype Sorts" pitchFamily="2" charset="2"/>
                  <a:buChar char="s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00" b="0" dirty="0"/>
                  <a:t>Message Cycle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976314" y="957014"/>
                <a:ext cx="1386333" cy="36013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Arial" charset="0"/>
                  </a:rPr>
                  <a:t>Carrier Cycle</a:t>
                </a:r>
              </a:p>
            </p:txBody>
          </p:sp>
          <p:sp>
            <p:nvSpPr>
              <p:cNvPr id="16" name="TextBox 18"/>
              <p:cNvSpPr txBox="1">
                <a:spLocks noChangeArrowheads="1"/>
              </p:cNvSpPr>
              <p:nvPr/>
            </p:nvSpPr>
            <p:spPr bwMode="auto">
              <a:xfrm>
                <a:off x="4243992" y="972557"/>
                <a:ext cx="1550221" cy="3460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AFD00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50000"/>
                  <a:buFont typeface="Monotype Sorts" pitchFamily="2" charset="2"/>
                  <a:buChar char="s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000" b="0" dirty="0"/>
                  <a:t>Excitation Signal</a:t>
                </a:r>
              </a:p>
            </p:txBody>
          </p:sp>
          <p:grpSp>
            <p:nvGrpSpPr>
              <p:cNvPr id="17" name="Group 19"/>
              <p:cNvGrpSpPr>
                <a:grpSpLocks noChangeAspect="1"/>
              </p:cNvGrpSpPr>
              <p:nvPr/>
            </p:nvGrpSpPr>
            <p:grpSpPr bwMode="auto">
              <a:xfrm>
                <a:off x="3942724" y="1035774"/>
                <a:ext cx="3624401" cy="3067317"/>
                <a:chOff x="5012477" y="897493"/>
                <a:chExt cx="5143500" cy="4352925"/>
              </a:xfrm>
            </p:grpSpPr>
            <p:pic>
              <p:nvPicPr>
                <p:cNvPr id="18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79" b="10371"/>
                <a:stretch/>
              </p:blipFill>
              <p:spPr bwMode="auto">
                <a:xfrm>
                  <a:off x="5498251" y="1053346"/>
                  <a:ext cx="4657726" cy="358562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19" name="Straight Connector 21"/>
                <p:cNvCxnSpPr>
                  <a:cxnSpLocks noChangeShapeType="1"/>
                </p:cNvCxnSpPr>
                <p:nvPr/>
              </p:nvCxnSpPr>
              <p:spPr bwMode="auto">
                <a:xfrm>
                  <a:off x="8717702" y="897493"/>
                  <a:ext cx="0" cy="502444"/>
                </a:xfrm>
                <a:prstGeom prst="line">
                  <a:avLst/>
                </a:prstGeom>
                <a:noFill/>
                <a:ln w="38100" algn="ctr">
                  <a:solidFill>
                    <a:srgbClr val="FF00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0" name="Straight Connector 22"/>
                <p:cNvCxnSpPr>
                  <a:cxnSpLocks noChangeShapeType="1"/>
                </p:cNvCxnSpPr>
                <p:nvPr/>
              </p:nvCxnSpPr>
              <p:spPr bwMode="auto">
                <a:xfrm>
                  <a:off x="9127277" y="897493"/>
                  <a:ext cx="0" cy="923925"/>
                </a:xfrm>
                <a:prstGeom prst="line">
                  <a:avLst/>
                </a:prstGeom>
                <a:noFill/>
                <a:ln w="38100" algn="ctr">
                  <a:solidFill>
                    <a:srgbClr val="FF00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1" name="Straight Connector 23"/>
                <p:cNvCxnSpPr>
                  <a:cxnSpLocks noChangeShapeType="1"/>
                </p:cNvCxnSpPr>
                <p:nvPr/>
              </p:nvCxnSpPr>
              <p:spPr bwMode="auto">
                <a:xfrm>
                  <a:off x="5526827" y="2892981"/>
                  <a:ext cx="0" cy="2357437"/>
                </a:xfrm>
                <a:prstGeom prst="line">
                  <a:avLst/>
                </a:prstGeom>
                <a:noFill/>
                <a:ln w="38100" algn="ctr">
                  <a:solidFill>
                    <a:schemeClr val="bg1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2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9651152" y="2978706"/>
                  <a:ext cx="0" cy="2271712"/>
                </a:xfrm>
                <a:prstGeom prst="line">
                  <a:avLst/>
                </a:prstGeom>
                <a:noFill/>
                <a:ln w="38100" algn="ctr">
                  <a:solidFill>
                    <a:schemeClr val="bg1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3" name="Straight Connector 25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17302" y="897493"/>
                  <a:ext cx="9525" cy="2081213"/>
                </a:xfrm>
                <a:prstGeom prst="line">
                  <a:avLst/>
                </a:prstGeom>
                <a:noFill/>
                <a:ln w="38100" algn="ctr">
                  <a:solidFill>
                    <a:schemeClr val="bg2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4" name="Straight Connector 26"/>
                <p:cNvCxnSpPr>
                  <a:cxnSpLocks noChangeShapeType="1"/>
                </p:cNvCxnSpPr>
                <p:nvPr/>
              </p:nvCxnSpPr>
              <p:spPr bwMode="auto">
                <a:xfrm>
                  <a:off x="7598461" y="897493"/>
                  <a:ext cx="1" cy="2081213"/>
                </a:xfrm>
                <a:prstGeom prst="line">
                  <a:avLst/>
                </a:prstGeom>
                <a:noFill/>
                <a:ln w="38100" algn="ctr">
                  <a:solidFill>
                    <a:schemeClr val="bg2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5" name="Straight Arrow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5012477" y="1053346"/>
                  <a:ext cx="485775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6" name="Straight Arrow Connector 28"/>
                <p:cNvCxnSpPr>
                  <a:cxnSpLocks noChangeShapeType="1"/>
                </p:cNvCxnSpPr>
                <p:nvPr/>
              </p:nvCxnSpPr>
              <p:spPr bwMode="auto">
                <a:xfrm flipH="1">
                  <a:off x="7629417" y="1053346"/>
                  <a:ext cx="485775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7" name="Straight Arrow Connector 29"/>
                <p:cNvCxnSpPr>
                  <a:cxnSpLocks noChangeShapeType="1"/>
                </p:cNvCxnSpPr>
                <p:nvPr/>
              </p:nvCxnSpPr>
              <p:spPr bwMode="auto">
                <a:xfrm flipH="1">
                  <a:off x="9153471" y="1039773"/>
                  <a:ext cx="316705" cy="2442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8" name="Straight Arrow Connector 30"/>
                <p:cNvCxnSpPr>
                  <a:cxnSpLocks noChangeShapeType="1"/>
                </p:cNvCxnSpPr>
                <p:nvPr/>
              </p:nvCxnSpPr>
              <p:spPr bwMode="auto">
                <a:xfrm>
                  <a:off x="8370040" y="1042214"/>
                  <a:ext cx="316705" cy="2442"/>
                </a:xfrm>
                <a:prstGeom prst="straightConnector1">
                  <a:avLst/>
                </a:prstGeom>
                <a:noFill/>
                <a:ln w="12700" algn="ctr">
                  <a:solidFill>
                    <a:srgbClr val="FF0000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29" name="Straight Arrow Connector 31"/>
                <p:cNvCxnSpPr>
                  <a:cxnSpLocks noChangeShapeType="1"/>
                </p:cNvCxnSpPr>
                <p:nvPr/>
              </p:nvCxnSpPr>
              <p:spPr bwMode="auto">
                <a:xfrm>
                  <a:off x="8443857" y="5086350"/>
                  <a:ext cx="115205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30" name="Straight Arrow Connector 32"/>
                <p:cNvCxnSpPr>
                  <a:cxnSpLocks noChangeShapeType="1"/>
                </p:cNvCxnSpPr>
                <p:nvPr/>
              </p:nvCxnSpPr>
              <p:spPr bwMode="auto">
                <a:xfrm flipH="1">
                  <a:off x="5574926" y="5086350"/>
                  <a:ext cx="1152050" cy="0"/>
                </a:xfrm>
                <a:prstGeom prst="straightConnector1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 type="none" w="sm" len="sm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</p:grpSp>
        <p:sp>
          <p:nvSpPr>
            <p:cNvPr id="3" name="TextBox 2"/>
            <p:cNvSpPr txBox="1"/>
            <p:nvPr/>
          </p:nvSpPr>
          <p:spPr>
            <a:xfrm>
              <a:off x="4239325" y="4081663"/>
              <a:ext cx="192899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0" dirty="0" smtClean="0">
                  <a:solidFill>
                    <a:schemeClr val="bg1"/>
                  </a:solidFill>
                  <a:latin typeface="+mj-lt"/>
                </a:rPr>
                <a:t>X</a:t>
              </a:r>
              <a:endParaRPr lang="en-US" sz="10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069838"/>
            <a:ext cx="9518254" cy="4587798"/>
          </a:xfrm>
          <a:prstGeom prst="rect">
            <a:avLst/>
          </a:prstGeom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11449374" y="6195618"/>
            <a:ext cx="551167" cy="365125"/>
          </a:xfrm>
        </p:spPr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0497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085034" y="2656582"/>
            <a:ext cx="3833719" cy="2027375"/>
            <a:chOff x="8085034" y="2656582"/>
            <a:chExt cx="3833719" cy="2027375"/>
          </a:xfrm>
        </p:grpSpPr>
        <p:pic>
          <p:nvPicPr>
            <p:cNvPr id="1026" name="Picture 2" descr="https://www.researchgate.net/profile/Mostafa_Fatemi/publication/12447557/figure/fig2/AS:282272709267458@1444310466359/Figure-2-Vibro-acoustography-system-The-two-elements-of-the-confocal-annular-array-ar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5034" y="2656582"/>
              <a:ext cx="3833719" cy="202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090704" y="3806687"/>
              <a:ext cx="2120096" cy="87727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r="46506" b="57136"/>
          <a:stretch/>
        </p:blipFill>
        <p:spPr>
          <a:xfrm rot="16200000">
            <a:off x="9817941" y="549072"/>
            <a:ext cx="2244438" cy="1458719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52400" y="99779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Excitation using 600 kHz Dual-Element Confocal Transducer</a:t>
            </a: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000" y="2434208"/>
            <a:ext cx="8726148" cy="38994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00" y="2584208"/>
            <a:ext cx="8726148" cy="38994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208"/>
            <a:ext cx="8726148" cy="389949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2400" y="706834"/>
            <a:ext cx="11899794" cy="2027374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Separate function generators and amplifiers for confocal disk and ring</a:t>
            </a:r>
          </a:p>
          <a:p>
            <a:pPr lvl="1"/>
            <a:r>
              <a:rPr lang="en-US" sz="1800" cap="none" dirty="0" smtClean="0">
                <a:solidFill>
                  <a:schemeClr val="tx1"/>
                </a:solidFill>
              </a:rPr>
              <a:t>Common method used for ultrasound excitation in water-based experiments at different labs</a:t>
            </a:r>
          </a:p>
          <a:p>
            <a:r>
              <a:rPr lang="en-US" cap="none" dirty="0" smtClean="0">
                <a:solidFill>
                  <a:schemeClr val="tx1"/>
                </a:solidFill>
              </a:rPr>
              <a:t>Observe same pattern: narrow distribution at low difference frequency</a:t>
            </a:r>
            <a:br>
              <a:rPr lang="en-US" cap="none" dirty="0" smtClean="0">
                <a:solidFill>
                  <a:schemeClr val="tx1"/>
                </a:solidFill>
              </a:rPr>
            </a:br>
            <a:r>
              <a:rPr lang="en-US" cap="none" dirty="0" smtClean="0">
                <a:solidFill>
                  <a:schemeClr val="tx1"/>
                </a:solidFill>
              </a:rPr>
              <a:t>   and broad distribution at high frequency</a:t>
            </a:r>
          </a:p>
          <a:p>
            <a:r>
              <a:rPr lang="en-US" sz="2000" cap="none" dirty="0" smtClean="0">
                <a:solidFill>
                  <a:schemeClr val="tx1"/>
                </a:solidFill>
              </a:rPr>
              <a:t>Not amplifier crosstalk: switching same generator/amplifiers to X-Focal pair gives narrow distribution</a:t>
            </a:r>
            <a:br>
              <a:rPr lang="en-US" sz="2000" cap="none" dirty="0" smtClean="0">
                <a:solidFill>
                  <a:schemeClr val="tx1"/>
                </a:solidFill>
              </a:rPr>
            </a:br>
            <a:r>
              <a:rPr lang="en-US" sz="2000" cap="none" dirty="0" smtClean="0">
                <a:solidFill>
                  <a:schemeClr val="tx1"/>
                </a:solidFill>
              </a:rPr>
              <a:t>    Something to do with airborne excitation instead of water?</a:t>
            </a:r>
            <a:br>
              <a:rPr lang="en-US" sz="2000" cap="none" dirty="0" smtClean="0">
                <a:solidFill>
                  <a:schemeClr val="tx1"/>
                </a:solidFill>
              </a:rPr>
            </a:br>
            <a:r>
              <a:rPr lang="en-US" sz="2000" cap="none" dirty="0" smtClean="0">
                <a:solidFill>
                  <a:schemeClr val="tx1"/>
                </a:solidFill>
              </a:rPr>
              <a:t> </a:t>
            </a: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  <a:p>
            <a:endParaRPr lang="en-US" sz="1800" cap="none" dirty="0" smtClean="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18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23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963439" y="3707830"/>
            <a:ext cx="8001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3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2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13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3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sz="1800" kern="0" dirty="0">
              <a:solidFill>
                <a:srgbClr val="663300"/>
              </a:solidFill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107" y="2139078"/>
            <a:ext cx="9905998" cy="1905000"/>
          </a:xfrm>
        </p:spPr>
        <p:txBody>
          <a:bodyPr/>
          <a:lstStyle/>
          <a:p>
            <a:r>
              <a:rPr lang="en-US" sz="2400" dirty="0"/>
              <a:t>Acknowledgements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445" y="3581743"/>
            <a:ext cx="88419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l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Gustavus Acoustics Lab Students including: Will Doebler, Mikaela Algren, and Cole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</a:rPr>
              <a:t>Raisbeck</a:t>
            </a:r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lvl="2" algn="l"/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 lvl="2" algn="l"/>
            <a:endParaRPr lang="en-US" sz="1800" dirty="0">
              <a:solidFill>
                <a:schemeClr val="tx2"/>
              </a:solidFill>
              <a:latin typeface="+mn-lt"/>
            </a:endParaRPr>
          </a:p>
          <a:p>
            <a:pPr lvl="2" algn="l"/>
            <a:r>
              <a:rPr lang="en-US" sz="1800" dirty="0" smtClean="0">
                <a:solidFill>
                  <a:schemeClr val="tx2"/>
                </a:solidFill>
                <a:latin typeface="+mn-lt"/>
              </a:rPr>
              <a:t>This </a:t>
            </a:r>
            <a:r>
              <a:rPr lang="en-US" sz="1800" dirty="0">
                <a:solidFill>
                  <a:schemeClr val="tx2"/>
                </a:solidFill>
                <a:latin typeface="+mn-lt"/>
              </a:rPr>
              <a:t>material is based upon work supported by the </a:t>
            </a:r>
          </a:p>
          <a:p>
            <a:pPr lvl="2" algn="l"/>
            <a:r>
              <a:rPr lang="en-US" sz="1800" dirty="0">
                <a:solidFill>
                  <a:schemeClr val="tx2"/>
                </a:solidFill>
                <a:latin typeface="+mn-lt"/>
              </a:rPr>
              <a:t>National Science </a:t>
            </a:r>
            <a:r>
              <a:rPr lang="en-US" sz="1800" dirty="0" smtClean="0">
                <a:solidFill>
                  <a:schemeClr val="tx2"/>
                </a:solidFill>
                <a:latin typeface="+mn-lt"/>
              </a:rPr>
              <a:t>Foundation under Grant Nos. 1300591 </a:t>
            </a:r>
            <a:r>
              <a:rPr lang="en-US" sz="1800">
                <a:solidFill>
                  <a:schemeClr val="tx2"/>
                </a:solidFill>
                <a:latin typeface="+mn-lt"/>
              </a:rPr>
              <a:t>and </a:t>
            </a:r>
            <a:r>
              <a:rPr lang="en-US" sz="1800" smtClean="0">
                <a:solidFill>
                  <a:schemeClr val="tx2"/>
                </a:solidFill>
                <a:latin typeface="+mn-lt"/>
              </a:rPr>
              <a:t>1635456</a:t>
            </a:r>
          </a:p>
          <a:p>
            <a:pPr lvl="2" algn="l"/>
            <a:r>
              <a:rPr lang="en-US" sz="1800" smtClean="0">
                <a:solidFill>
                  <a:schemeClr val="tx2"/>
                </a:solidFill>
                <a:latin typeface="+mn-lt"/>
              </a:rPr>
              <a:t> </a:t>
            </a:r>
            <a:endParaRPr lang="en-US" sz="1800" dirty="0" smtClean="0">
              <a:solidFill>
                <a:schemeClr val="tx2"/>
              </a:solidFill>
              <a:latin typeface="+mn-lt"/>
            </a:endParaRPr>
          </a:p>
          <a:p>
            <a:pPr lvl="2"/>
            <a:r>
              <a:rPr lang="en-US" sz="1800" i="1" dirty="0">
                <a:solidFill>
                  <a:schemeClr val="tx2"/>
                </a:solidFill>
                <a:latin typeface="+mn-lt"/>
              </a:rPr>
              <a:t>A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</a:rPr>
              <a:t>ny </a:t>
            </a:r>
            <a:r>
              <a:rPr lang="en-US" sz="1800" i="1" dirty="0">
                <a:solidFill>
                  <a:schemeClr val="tx2"/>
                </a:solidFill>
                <a:latin typeface="+mn-lt"/>
              </a:rPr>
              <a:t>opinions, findings, and conclusions or recommendations expressed in this material are those of the 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</a:rPr>
              <a:t>authors </a:t>
            </a:r>
            <a:r>
              <a:rPr lang="en-US" sz="1800" i="1" dirty="0">
                <a:solidFill>
                  <a:schemeClr val="tx2"/>
                </a:solidFill>
                <a:latin typeface="+mn-lt"/>
              </a:rPr>
              <a:t>and do not necessarily reflect the views of the National Science Foundation</a:t>
            </a:r>
            <a:r>
              <a:rPr lang="en-US" sz="1800" i="1" dirty="0" smtClean="0">
                <a:solidFill>
                  <a:schemeClr val="tx2"/>
                </a:solidFill>
                <a:latin typeface="+mn-lt"/>
              </a:rPr>
              <a:t>.</a:t>
            </a:r>
            <a:endParaRPr lang="en-US" sz="1800" i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905000" y="3991256"/>
            <a:ext cx="800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0" b="1" dirty="0">
              <a:solidFill>
                <a:schemeClr val="tx2"/>
              </a:solidFill>
              <a:latin typeface="Tahom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422" y="4349873"/>
            <a:ext cx="2220929" cy="224780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81628" y="3797187"/>
            <a:ext cx="2343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+mj-lt"/>
              </a:rPr>
              <a:t>For More Info</a:t>
            </a:r>
          </a:p>
        </p:txBody>
      </p:sp>
      <p:sp>
        <p:nvSpPr>
          <p:cNvPr id="3" name="Rectangle 2"/>
          <p:cNvSpPr/>
          <p:nvPr/>
        </p:nvSpPr>
        <p:spPr>
          <a:xfrm>
            <a:off x="760918" y="682802"/>
            <a:ext cx="111734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b="1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ahoma" pitchFamily="34" charset="0"/>
              </a:rPr>
              <a:t>Acoustic radiation force can be used for Non-Contact Modal Excitation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X-Focal pair can produce </a:t>
            </a:r>
            <a:r>
              <a:rPr lang="en-US" sz="2000" dirty="0">
                <a:latin typeface="Tahoma" pitchFamily="34" charset="0"/>
              </a:rPr>
              <a:t>localized </a:t>
            </a:r>
            <a:r>
              <a:rPr lang="en-US" sz="2000" dirty="0" smtClean="0">
                <a:latin typeface="Tahoma" pitchFamily="34" charset="0"/>
              </a:rPr>
              <a:t>excitation with wide bandwidth and flat response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Single AM transducer and confocal transducer seem to produce “Normal Sound”</a:t>
            </a:r>
            <a:br>
              <a:rPr lang="en-US" sz="2000" dirty="0" smtClean="0">
                <a:latin typeface="Tahoma" pitchFamily="34" charset="0"/>
              </a:rPr>
            </a:br>
            <a:r>
              <a:rPr lang="en-US" sz="2000" dirty="0" smtClean="0">
                <a:latin typeface="Tahoma" pitchFamily="34" charset="0"/>
              </a:rPr>
              <a:t>  with a broad distribution when difference frequency exceeds about 4 kHz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000" dirty="0" smtClean="0">
                <a:latin typeface="Tahoma" pitchFamily="34" charset="0"/>
              </a:rPr>
              <a:t>No clear answers on origin of this effect: further studies needed</a:t>
            </a:r>
            <a:endParaRPr lang="en-US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2400" y="99779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Conclusions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325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1981200" y="8382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Overview Acoustic Radiation Force for Modal Excitation in Air</a:t>
            </a: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Excitation using two transducers in X-Focal arrangement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Excitation using single transducer with amplitude modulation</a:t>
            </a:r>
          </a:p>
          <a:p>
            <a:pPr marL="800100" lvl="1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Utilization to Determine Ultrasound </a:t>
            </a:r>
            <a:r>
              <a:rPr lang="en-US" sz="1800" dirty="0">
                <a:latin typeface="Tahoma" pitchFamily="34" charset="0"/>
              </a:rPr>
              <a:t>Distribution from </a:t>
            </a:r>
            <a:r>
              <a:rPr lang="en-US" sz="1800" dirty="0" smtClean="0">
                <a:latin typeface="Tahoma" pitchFamily="34" charset="0"/>
              </a:rPr>
              <a:t>Transducer</a:t>
            </a:r>
          </a:p>
          <a:p>
            <a:pPr marL="800100" lvl="1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Excitation using confocal transducer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130000"/>
              <a:buFont typeface="Wingdings" pitchFamily="2" charset="2"/>
              <a:buChar char="§"/>
            </a:pPr>
            <a:r>
              <a:rPr lang="en-US" sz="1800" dirty="0" smtClean="0">
                <a:latin typeface="Tahoma" pitchFamily="34" charset="0"/>
              </a:rPr>
              <a:t>Conclusions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2" y="241570"/>
            <a:ext cx="9905998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en-US" sz="2000" dirty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1840" y="5883275"/>
            <a:ext cx="455510" cy="365125"/>
          </a:xfrm>
        </p:spPr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2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1348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3336925" y="1179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ru-RU" altLang="en-US" sz="1800">
              <a:solidFill>
                <a:srgbClr val="000000"/>
              </a:solidFill>
            </a:endParaRP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3352800" y="32004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ru-RU" altLang="en-US" sz="1800">
              <a:solidFill>
                <a:srgbClr val="000000"/>
              </a:solidFill>
            </a:endParaRPr>
          </a:p>
        </p:txBody>
      </p:sp>
      <p:sp>
        <p:nvSpPr>
          <p:cNvPr id="80910" name="Text Box 14"/>
          <p:cNvSpPr txBox="1">
            <a:spLocks noChangeArrowheads="1"/>
          </p:cNvSpPr>
          <p:nvPr/>
        </p:nvSpPr>
        <p:spPr bwMode="auto">
          <a:xfrm>
            <a:off x="1905000" y="630001"/>
            <a:ext cx="8073044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First derived by Rayleigh in early 1900’s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Extended by </a:t>
            </a:r>
            <a:r>
              <a:rPr lang="en-US" altLang="en-US" sz="2000" dirty="0" err="1">
                <a:latin typeface="+mn-lt"/>
              </a:rPr>
              <a:t>Brillouin</a:t>
            </a:r>
            <a:r>
              <a:rPr lang="en-US" altLang="en-US" sz="2000" dirty="0">
                <a:latin typeface="+mn-lt"/>
              </a:rPr>
              <a:t> and </a:t>
            </a:r>
            <a:r>
              <a:rPr lang="en-US" altLang="en-US" sz="2000" dirty="0" err="1">
                <a:latin typeface="+mn-lt"/>
              </a:rPr>
              <a:t>Langevin</a:t>
            </a: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  <a:cs typeface="Tahoma" pitchFamily="34" charset="0"/>
              </a:rPr>
              <a:t>Westervelt</a:t>
            </a:r>
            <a:r>
              <a:rPr lang="en-US" sz="2000" dirty="0">
                <a:latin typeface="+mn-lt"/>
                <a:cs typeface="Tahoma" pitchFamily="34" charset="0"/>
              </a:rPr>
              <a:t>, JASA, </a:t>
            </a:r>
            <a:r>
              <a:rPr lang="en-US" sz="2000" b="1" dirty="0">
                <a:latin typeface="+mn-lt"/>
                <a:cs typeface="Tahoma" pitchFamily="34" charset="0"/>
              </a:rPr>
              <a:t>23</a:t>
            </a:r>
            <a:r>
              <a:rPr lang="en-US" sz="2000" dirty="0">
                <a:latin typeface="+mn-lt"/>
                <a:cs typeface="Tahoma" pitchFamily="34" charset="0"/>
              </a:rPr>
              <a:t>, 312 (1951)</a:t>
            </a:r>
            <a:r>
              <a:rPr lang="en-US" altLang="en-US" sz="2000" dirty="0">
                <a:latin typeface="+mn-lt"/>
              </a:rPr>
              <a:t/>
            </a:r>
            <a:br>
              <a:rPr lang="en-US" altLang="en-US" sz="2000" dirty="0">
                <a:latin typeface="+mn-lt"/>
              </a:rPr>
            </a:b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i="1" dirty="0">
                <a:latin typeface="+mn-lt"/>
              </a:rPr>
              <a:t>Acoustic wave carries momentum</a:t>
            </a:r>
            <a:br>
              <a:rPr lang="en-US" altLang="en-US" sz="2000" i="1" dirty="0">
                <a:latin typeface="+mn-lt"/>
              </a:rPr>
            </a:br>
            <a:endParaRPr lang="en-US" altLang="en-US" sz="2000" i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Details of magnitude of force depends on whether </a:t>
            </a:r>
            <a:br>
              <a:rPr lang="en-US" altLang="en-US" sz="2000" dirty="0">
                <a:latin typeface="+mn-lt"/>
              </a:rPr>
            </a:br>
            <a:r>
              <a:rPr lang="en-US" altLang="en-US" sz="2000" dirty="0">
                <a:latin typeface="+mn-lt"/>
              </a:rPr>
              <a:t>there is net flow of fluid in direction of wave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Different authors write radiation pressure in different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n-lt"/>
              </a:rPr>
              <a:t>&lt;E&gt; is mean energy density, </a:t>
            </a:r>
            <a:r>
              <a:rPr lang="en-US" altLang="en-US" sz="2000" i="1" dirty="0">
                <a:latin typeface="+mn-lt"/>
              </a:rPr>
              <a:t>I is intensity, </a:t>
            </a:r>
            <a:r>
              <a:rPr lang="en-US" sz="2000" i="1" dirty="0">
                <a:latin typeface="+mn-lt"/>
              </a:rPr>
              <a:t>P</a:t>
            </a:r>
            <a:r>
              <a:rPr lang="en-US" sz="2000" dirty="0">
                <a:latin typeface="+mn-lt"/>
              </a:rPr>
              <a:t> is acoustic pressure</a:t>
            </a:r>
            <a:r>
              <a:rPr lang="en-US" altLang="en-US" sz="2000" dirty="0">
                <a:latin typeface="+mn-lt"/>
              </a:rPr>
              <a:t/>
            </a:r>
            <a:br>
              <a:rPr lang="en-US" altLang="en-US" sz="2000" dirty="0">
                <a:latin typeface="+mn-lt"/>
              </a:rPr>
            </a:br>
            <a:endParaRPr lang="en-US" altLang="en-US" sz="2000" dirty="0">
              <a:latin typeface="+mn-lt"/>
            </a:endParaRPr>
          </a:p>
          <a:p>
            <a:pPr algn="ctr"/>
            <a:endParaRPr lang="en-US" altLang="en-US" sz="1800" dirty="0">
              <a:latin typeface="+mn-lt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3274293" y="5539770"/>
            <a:ext cx="5606473" cy="156966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Key Result:</a:t>
            </a:r>
            <a:b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Radiation Force Proportional</a:t>
            </a:r>
            <a:b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to Square of </a:t>
            </a:r>
            <a:r>
              <a:rPr lang="en-US" altLang="en-US" sz="24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Acoustic </a:t>
            </a:r>
            <a:r>
              <a:rPr lang="en-US" altLang="en-US" sz="2400" i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Pressure</a:t>
            </a:r>
            <a:endParaRPr lang="en-US" altLang="en-US" sz="2400" b="1" i="1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  <a:p>
            <a:pPr algn="ctr"/>
            <a:endParaRPr lang="en-US" altLang="en-US" sz="2400" i="1" dirty="0">
              <a:solidFill>
                <a:schemeClr val="accent3">
                  <a:lumMod val="40000"/>
                  <a:lumOff val="60000"/>
                </a:schemeClr>
              </a:solidFill>
              <a:latin typeface="+mn-lt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4903754"/>
              </p:ext>
            </p:extLst>
          </p:nvPr>
        </p:nvGraphicFramePr>
        <p:xfrm>
          <a:off x="3810000" y="3797561"/>
          <a:ext cx="4642655" cy="1113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80" name="Image" r:id="rId3" imgW="10647360" imgH="2552040" progId="Photoshop.Image.12">
                  <p:embed/>
                </p:oleObj>
              </mc:Choice>
              <mc:Fallback>
                <p:oleObj name="Image" r:id="rId3" imgW="10647360" imgH="2552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0000" y="3797561"/>
                        <a:ext cx="4642655" cy="1113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8391"/>
            <a:ext cx="11219945" cy="609600"/>
          </a:xfrm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Acoustic/Ultrasound Radiation 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Force</a:t>
            </a:r>
            <a:endParaRPr lang="en-US" sz="24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Slide Number Placeholder 52"/>
          <p:cNvSpPr>
            <a:spLocks noGrp="1"/>
          </p:cNvSpPr>
          <p:nvPr>
            <p:ph type="sldNum" sz="quarter" idx="12"/>
          </p:nvPr>
        </p:nvSpPr>
        <p:spPr>
          <a:xfrm>
            <a:off x="10972800" y="5959475"/>
            <a:ext cx="551167" cy="365125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5554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Text Box 3"/>
          <p:cNvSpPr txBox="1">
            <a:spLocks noChangeArrowheads="1"/>
          </p:cNvSpPr>
          <p:nvPr/>
        </p:nvSpPr>
        <p:spPr bwMode="auto">
          <a:xfrm>
            <a:off x="292965" y="1339504"/>
            <a:ext cx="7253708" cy="161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9" tIns="45714" rIns="91429" bIns="45714" anchor="b">
            <a:spAutoFit/>
          </a:bodyPr>
          <a:lstStyle>
            <a:lvl1pPr>
              <a:spcBef>
                <a:spcPct val="20000"/>
              </a:spcBef>
              <a:buClr>
                <a:srgbClr val="FAFD00"/>
              </a:buClr>
              <a:buSzPct val="100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itchFamily="34" charset="0"/>
              <a:buChar char="•"/>
              <a:defRPr sz="24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SzPct val="50000"/>
              <a:buFont typeface="Monotype Sorts" pitchFamily="2" charset="2"/>
              <a:buChar char="s"/>
              <a:defRPr sz="24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100000"/>
              <a:buChar char="·"/>
              <a:defRPr sz="24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·"/>
              <a:defRPr sz="24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·"/>
              <a:defRPr sz="24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·"/>
              <a:defRPr sz="24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·"/>
              <a:defRPr sz="24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>
              <a:spcBef>
                <a:spcPct val="50000"/>
              </a:spcBef>
              <a:buClrTx/>
              <a:buSzTx/>
              <a:buNone/>
            </a:pPr>
            <a:r>
              <a:rPr lang="en-US" altLang="en-US" sz="1800" i="1" dirty="0">
                <a:solidFill>
                  <a:srgbClr val="FF00FF"/>
                </a:solidFill>
                <a:latin typeface="+mn-lt"/>
              </a:rPr>
              <a:t>f</a:t>
            </a:r>
            <a:r>
              <a:rPr lang="en-US" altLang="en-US" sz="1800" i="1" baseline="-25000" dirty="0">
                <a:solidFill>
                  <a:srgbClr val="FF00FF"/>
                </a:solidFill>
                <a:latin typeface="+mn-lt"/>
              </a:rPr>
              <a:t>1</a:t>
            </a:r>
            <a:r>
              <a:rPr lang="en-US" altLang="en-US" sz="1800" i="1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altLang="en-US" sz="1800" i="1" dirty="0">
                <a:solidFill>
                  <a:srgbClr val="FF00FF"/>
                </a:solidFill>
                <a:latin typeface="+mn-lt"/>
              </a:rPr>
              <a:t>– Lower Sideband </a:t>
            </a:r>
            <a:r>
              <a:rPr lang="en-US" altLang="en-US" sz="1800" i="1" dirty="0" smtClean="0">
                <a:solidFill>
                  <a:srgbClr val="FF00FF"/>
                </a:solidFill>
                <a:latin typeface="+mn-lt"/>
              </a:rPr>
              <a:t>(For this case 499 kHz )</a:t>
            </a:r>
            <a:endParaRPr lang="en-US" altLang="en-US" sz="1800" i="1" dirty="0">
              <a:solidFill>
                <a:srgbClr val="FF00FF"/>
              </a:solidFill>
              <a:latin typeface="+mn-lt"/>
            </a:endParaRPr>
          </a:p>
          <a:p>
            <a:pPr algn="l">
              <a:spcBef>
                <a:spcPct val="50000"/>
              </a:spcBef>
              <a:buClrTx/>
              <a:buSzTx/>
              <a:buNone/>
            </a:pPr>
            <a:r>
              <a:rPr lang="en-US" alt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f</a:t>
            </a:r>
            <a:r>
              <a:rPr lang="en-US" alt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alt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– Upper Sideband </a:t>
            </a:r>
            <a:r>
              <a:rPr lang="en-US" altLang="en-US" sz="1800" i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(For this case 501 kHz)</a:t>
            </a:r>
            <a:endParaRPr lang="en-US" altLang="en-US" sz="1800" i="1" dirty="0">
              <a:solidFill>
                <a:schemeClr val="bg2">
                  <a:lumMod val="20000"/>
                  <a:lumOff val="80000"/>
                </a:schemeClr>
              </a:solidFill>
              <a:latin typeface="+mn-lt"/>
            </a:endParaRPr>
          </a:p>
          <a:p>
            <a:pPr algn="l">
              <a:spcBef>
                <a:spcPct val="50000"/>
              </a:spcBef>
              <a:buClrTx/>
              <a:buSzTx/>
              <a:buFont typeface="Arial" pitchFamily="34" charset="0"/>
              <a:buNone/>
            </a:pPr>
            <a:r>
              <a:rPr lang="en-US" altLang="en-US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f</a:t>
            </a:r>
            <a:r>
              <a:rPr lang="en-US" altLang="en-US" sz="1800" i="1" baseline="-25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c</a:t>
            </a:r>
            <a:r>
              <a:rPr lang="en-US" altLang="en-US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altLang="en-US" sz="1800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- Carrier </a:t>
            </a:r>
            <a:r>
              <a:rPr lang="en-US" altLang="en-US" sz="1800" i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or Central Frequency (500 kHz)</a:t>
            </a:r>
            <a:endParaRPr lang="en-US" altLang="en-US" sz="1800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  <a:p>
            <a:pPr algn="l">
              <a:spcBef>
                <a:spcPct val="50000"/>
              </a:spcBef>
              <a:buClrTx/>
              <a:buSzTx/>
              <a:buFont typeface="Arial" pitchFamily="34" charset="0"/>
              <a:buNone/>
            </a:pPr>
            <a:r>
              <a:rPr lang="en-US" altLang="en-US" sz="1800" i="1" dirty="0" err="1">
                <a:solidFill>
                  <a:srgbClr val="92D050"/>
                </a:solidFill>
                <a:latin typeface="+mn-lt"/>
              </a:rPr>
              <a:t>f</a:t>
            </a:r>
            <a:r>
              <a:rPr lang="en-US" altLang="en-US" sz="1800" i="1" baseline="-25000" dirty="0" err="1">
                <a:solidFill>
                  <a:srgbClr val="92D050"/>
                </a:solidFill>
                <a:latin typeface="+mn-lt"/>
              </a:rPr>
              <a:t>d</a:t>
            </a:r>
            <a:r>
              <a:rPr lang="en-US" altLang="en-US" sz="1800" i="1" dirty="0">
                <a:solidFill>
                  <a:srgbClr val="92D050"/>
                </a:solidFill>
                <a:latin typeface="+mn-lt"/>
              </a:rPr>
              <a:t> - Difference </a:t>
            </a:r>
            <a:r>
              <a:rPr lang="en-US" altLang="en-US" sz="1800" i="1" dirty="0" smtClean="0">
                <a:solidFill>
                  <a:srgbClr val="92D050"/>
                </a:solidFill>
                <a:latin typeface="+mn-lt"/>
              </a:rPr>
              <a:t>(Excitation) Frequency  </a:t>
            </a:r>
            <a:r>
              <a:rPr lang="en-US" altLang="en-US" sz="1800" dirty="0">
                <a:solidFill>
                  <a:srgbClr val="92D050"/>
                </a:solidFill>
                <a:latin typeface="+mn-lt"/>
              </a:rPr>
              <a:t>(</a:t>
            </a:r>
            <a:r>
              <a:rPr lang="en-US" altLang="en-US" sz="1800" i="1" dirty="0" smtClean="0">
                <a:solidFill>
                  <a:srgbClr val="92D050"/>
                </a:solidFill>
                <a:latin typeface="+mn-lt"/>
              </a:rPr>
              <a:t>501 – 499 kHz = 2 kHz)</a:t>
            </a:r>
            <a:endParaRPr lang="en-US" altLang="en-US" sz="1800" i="1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543800" y="1371600"/>
            <a:ext cx="4424221" cy="4240829"/>
            <a:chOff x="7996379" y="3806266"/>
            <a:chExt cx="2587625" cy="2138230"/>
          </a:xfrm>
        </p:grpSpPr>
        <p:grpSp>
          <p:nvGrpSpPr>
            <p:cNvPr id="80" name="Group 79"/>
            <p:cNvGrpSpPr/>
            <p:nvPr/>
          </p:nvGrpSpPr>
          <p:grpSpPr>
            <a:xfrm>
              <a:off x="7996379" y="3806266"/>
              <a:ext cx="2587625" cy="2138230"/>
              <a:chOff x="7958138" y="3662363"/>
              <a:chExt cx="2587625" cy="2138230"/>
            </a:xfrm>
          </p:grpSpPr>
          <p:grpSp>
            <p:nvGrpSpPr>
              <p:cNvPr id="4" name="Group 4"/>
              <p:cNvGrpSpPr>
                <a:grpSpLocks noChangeAspect="1"/>
              </p:cNvGrpSpPr>
              <p:nvPr/>
            </p:nvGrpSpPr>
            <p:grpSpPr bwMode="auto">
              <a:xfrm>
                <a:off x="7958138" y="3662363"/>
                <a:ext cx="2587625" cy="2003425"/>
                <a:chOff x="5013" y="2307"/>
                <a:chExt cx="1630" cy="1262"/>
              </a:xfrm>
            </p:grpSpPr>
            <p:sp>
              <p:nvSpPr>
                <p:cNvPr id="5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5137" y="2307"/>
                  <a:ext cx="1506" cy="11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" name="Rectangle 5"/>
                <p:cNvSpPr>
                  <a:spLocks noChangeArrowheads="1"/>
                </p:cNvSpPr>
                <p:nvPr/>
              </p:nvSpPr>
              <p:spPr bwMode="auto">
                <a:xfrm>
                  <a:off x="5151" y="2427"/>
                  <a:ext cx="1330" cy="102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" name="Rectangle 6"/>
                <p:cNvSpPr>
                  <a:spLocks noChangeArrowheads="1"/>
                </p:cNvSpPr>
                <p:nvPr/>
              </p:nvSpPr>
              <p:spPr bwMode="auto">
                <a:xfrm>
                  <a:off x="5151" y="2427"/>
                  <a:ext cx="1330" cy="1026"/>
                </a:xfrm>
                <a:prstGeom prst="rect">
                  <a:avLst/>
                </a:prstGeom>
                <a:noFill/>
                <a:ln w="0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" name="Line 7"/>
                <p:cNvSpPr>
                  <a:spLocks noChangeShapeType="1"/>
                </p:cNvSpPr>
                <p:nvPr/>
              </p:nvSpPr>
              <p:spPr bwMode="auto">
                <a:xfrm>
                  <a:off x="5151" y="2427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" name="Line 8"/>
                <p:cNvSpPr>
                  <a:spLocks noChangeShapeType="1"/>
                </p:cNvSpPr>
                <p:nvPr/>
              </p:nvSpPr>
              <p:spPr bwMode="auto">
                <a:xfrm>
                  <a:off x="5151" y="3453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6481" y="2427"/>
                  <a:ext cx="0" cy="102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5151" y="2427"/>
                  <a:ext cx="0" cy="102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" name="Line 11"/>
                <p:cNvSpPr>
                  <a:spLocks noChangeShapeType="1"/>
                </p:cNvSpPr>
                <p:nvPr/>
              </p:nvSpPr>
              <p:spPr bwMode="auto">
                <a:xfrm>
                  <a:off x="5151" y="3453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5151" y="2427"/>
                  <a:ext cx="0" cy="102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5151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14"/>
                <p:cNvSpPr>
                  <a:spLocks noChangeShapeType="1"/>
                </p:cNvSpPr>
                <p:nvPr/>
              </p:nvSpPr>
              <p:spPr bwMode="auto">
                <a:xfrm>
                  <a:off x="5151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Rectangle 15"/>
                <p:cNvSpPr>
                  <a:spLocks noChangeArrowheads="1"/>
                </p:cNvSpPr>
                <p:nvPr/>
              </p:nvSpPr>
              <p:spPr bwMode="auto">
                <a:xfrm>
                  <a:off x="5129" y="3462"/>
                  <a:ext cx="61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85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5371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" name="Line 17"/>
                <p:cNvSpPr>
                  <a:spLocks noChangeShapeType="1"/>
                </p:cNvSpPr>
                <p:nvPr/>
              </p:nvSpPr>
              <p:spPr bwMode="auto">
                <a:xfrm>
                  <a:off x="5371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Rectangle 18"/>
                <p:cNvSpPr>
                  <a:spLocks noChangeArrowheads="1"/>
                </p:cNvSpPr>
                <p:nvPr/>
              </p:nvSpPr>
              <p:spPr bwMode="auto">
                <a:xfrm>
                  <a:off x="5350" y="3462"/>
                  <a:ext cx="61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90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5592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" name="Line 20"/>
                <p:cNvSpPr>
                  <a:spLocks noChangeShapeType="1"/>
                </p:cNvSpPr>
                <p:nvPr/>
              </p:nvSpPr>
              <p:spPr bwMode="auto">
                <a:xfrm>
                  <a:off x="5592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Rectangle 21"/>
                <p:cNvSpPr>
                  <a:spLocks noChangeArrowheads="1"/>
                </p:cNvSpPr>
                <p:nvPr/>
              </p:nvSpPr>
              <p:spPr bwMode="auto">
                <a:xfrm>
                  <a:off x="5570" y="3462"/>
                  <a:ext cx="61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95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5816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Line 23"/>
                <p:cNvSpPr>
                  <a:spLocks noChangeShapeType="1"/>
                </p:cNvSpPr>
                <p:nvPr/>
              </p:nvSpPr>
              <p:spPr bwMode="auto">
                <a:xfrm>
                  <a:off x="5816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" name="Rectangle 24"/>
                <p:cNvSpPr>
                  <a:spLocks noChangeArrowheads="1"/>
                </p:cNvSpPr>
                <p:nvPr/>
              </p:nvSpPr>
              <p:spPr bwMode="auto">
                <a:xfrm>
                  <a:off x="5785" y="3462"/>
                  <a:ext cx="86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100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6036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Line 26"/>
                <p:cNvSpPr>
                  <a:spLocks noChangeShapeType="1"/>
                </p:cNvSpPr>
                <p:nvPr/>
              </p:nvSpPr>
              <p:spPr bwMode="auto">
                <a:xfrm>
                  <a:off x="6036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Rectangle 27"/>
                <p:cNvSpPr>
                  <a:spLocks noChangeArrowheads="1"/>
                </p:cNvSpPr>
                <p:nvPr/>
              </p:nvSpPr>
              <p:spPr bwMode="auto">
                <a:xfrm>
                  <a:off x="6067" y="3462"/>
                  <a:ext cx="86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105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6257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1" name="Line 29"/>
                <p:cNvSpPr>
                  <a:spLocks noChangeShapeType="1"/>
                </p:cNvSpPr>
                <p:nvPr/>
              </p:nvSpPr>
              <p:spPr bwMode="auto">
                <a:xfrm>
                  <a:off x="6257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2" name="Rectangle 30"/>
                <p:cNvSpPr>
                  <a:spLocks noChangeArrowheads="1"/>
                </p:cNvSpPr>
                <p:nvPr/>
              </p:nvSpPr>
              <p:spPr bwMode="auto">
                <a:xfrm>
                  <a:off x="6108" y="3462"/>
                  <a:ext cx="86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110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3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6481" y="3438"/>
                  <a:ext cx="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4" name="Line 32"/>
                <p:cNvSpPr>
                  <a:spLocks noChangeShapeType="1"/>
                </p:cNvSpPr>
                <p:nvPr/>
              </p:nvSpPr>
              <p:spPr bwMode="auto">
                <a:xfrm>
                  <a:off x="6481" y="2427"/>
                  <a:ext cx="0" cy="1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" name="Rectangle 33"/>
                <p:cNvSpPr>
                  <a:spLocks noChangeArrowheads="1"/>
                </p:cNvSpPr>
                <p:nvPr/>
              </p:nvSpPr>
              <p:spPr bwMode="auto">
                <a:xfrm>
                  <a:off x="6450" y="3462"/>
                  <a:ext cx="86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115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7" name="Line 34"/>
                <p:cNvSpPr>
                  <a:spLocks noChangeShapeType="1"/>
                </p:cNvSpPr>
                <p:nvPr/>
              </p:nvSpPr>
              <p:spPr bwMode="auto">
                <a:xfrm>
                  <a:off x="5151" y="3453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6465" y="345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Rectangle 36"/>
                <p:cNvSpPr>
                  <a:spLocks noChangeArrowheads="1"/>
                </p:cNvSpPr>
                <p:nvPr/>
              </p:nvSpPr>
              <p:spPr bwMode="auto">
                <a:xfrm>
                  <a:off x="5117" y="3429"/>
                  <a:ext cx="40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Line 37"/>
                <p:cNvSpPr>
                  <a:spLocks noChangeShapeType="1"/>
                </p:cNvSpPr>
                <p:nvPr/>
              </p:nvSpPr>
              <p:spPr bwMode="auto">
                <a:xfrm>
                  <a:off x="5151" y="3349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Line 38"/>
                <p:cNvSpPr>
                  <a:spLocks noChangeShapeType="1"/>
                </p:cNvSpPr>
                <p:nvPr/>
              </p:nvSpPr>
              <p:spPr bwMode="auto">
                <a:xfrm flipH="1">
                  <a:off x="6465" y="3349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Rectangle 39"/>
                <p:cNvSpPr>
                  <a:spLocks noChangeArrowheads="1"/>
                </p:cNvSpPr>
                <p:nvPr/>
              </p:nvSpPr>
              <p:spPr bwMode="auto">
                <a:xfrm>
                  <a:off x="5083" y="3324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0.1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3" name="Line 40"/>
                <p:cNvSpPr>
                  <a:spLocks noChangeShapeType="1"/>
                </p:cNvSpPr>
                <p:nvPr/>
              </p:nvSpPr>
              <p:spPr bwMode="auto">
                <a:xfrm>
                  <a:off x="5151" y="3248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6465" y="324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Rectangle 42"/>
                <p:cNvSpPr>
                  <a:spLocks noChangeArrowheads="1"/>
                </p:cNvSpPr>
                <p:nvPr/>
              </p:nvSpPr>
              <p:spPr bwMode="auto">
                <a:xfrm>
                  <a:off x="5083" y="3223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0.2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Line 43"/>
                <p:cNvSpPr>
                  <a:spLocks noChangeShapeType="1"/>
                </p:cNvSpPr>
                <p:nvPr/>
              </p:nvSpPr>
              <p:spPr bwMode="auto">
                <a:xfrm>
                  <a:off x="5151" y="3144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6465" y="314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Rectangle 45"/>
                <p:cNvSpPr>
                  <a:spLocks noChangeArrowheads="1"/>
                </p:cNvSpPr>
                <p:nvPr/>
              </p:nvSpPr>
              <p:spPr bwMode="auto">
                <a:xfrm>
                  <a:off x="5083" y="3119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0.3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0" name="Line 46"/>
                <p:cNvSpPr>
                  <a:spLocks noChangeShapeType="1"/>
                </p:cNvSpPr>
                <p:nvPr/>
              </p:nvSpPr>
              <p:spPr bwMode="auto">
                <a:xfrm>
                  <a:off x="5151" y="3042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6465" y="3042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Rectangle 48"/>
                <p:cNvSpPr>
                  <a:spLocks noChangeArrowheads="1"/>
                </p:cNvSpPr>
                <p:nvPr/>
              </p:nvSpPr>
              <p:spPr bwMode="auto">
                <a:xfrm>
                  <a:off x="5083" y="3018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0.4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96" name="Line 49"/>
                <p:cNvSpPr>
                  <a:spLocks noChangeShapeType="1"/>
                </p:cNvSpPr>
                <p:nvPr/>
              </p:nvSpPr>
              <p:spPr bwMode="auto">
                <a:xfrm>
                  <a:off x="5151" y="2938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7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6465" y="293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6" name="Rectangle 51"/>
                <p:cNvSpPr>
                  <a:spLocks noChangeArrowheads="1"/>
                </p:cNvSpPr>
                <p:nvPr/>
              </p:nvSpPr>
              <p:spPr bwMode="auto">
                <a:xfrm>
                  <a:off x="5083" y="2914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08" name="Line 52"/>
                <p:cNvSpPr>
                  <a:spLocks noChangeShapeType="1"/>
                </p:cNvSpPr>
                <p:nvPr/>
              </p:nvSpPr>
              <p:spPr bwMode="auto">
                <a:xfrm>
                  <a:off x="5151" y="2834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0" name="Line 53"/>
                <p:cNvSpPr>
                  <a:spLocks noChangeShapeType="1"/>
                </p:cNvSpPr>
                <p:nvPr/>
              </p:nvSpPr>
              <p:spPr bwMode="auto">
                <a:xfrm flipH="1">
                  <a:off x="6465" y="2834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2" name="Rectangle 54"/>
                <p:cNvSpPr>
                  <a:spLocks noChangeArrowheads="1"/>
                </p:cNvSpPr>
                <p:nvPr/>
              </p:nvSpPr>
              <p:spPr bwMode="auto">
                <a:xfrm>
                  <a:off x="5083" y="2810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0.6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14" name="Line 55"/>
                <p:cNvSpPr>
                  <a:spLocks noChangeShapeType="1"/>
                </p:cNvSpPr>
                <p:nvPr/>
              </p:nvSpPr>
              <p:spPr bwMode="auto">
                <a:xfrm>
                  <a:off x="5151" y="2733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6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6465" y="2733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7" name="Rectangle 57"/>
                <p:cNvSpPr>
                  <a:spLocks noChangeArrowheads="1"/>
                </p:cNvSpPr>
                <p:nvPr/>
              </p:nvSpPr>
              <p:spPr bwMode="auto">
                <a:xfrm>
                  <a:off x="5083" y="2708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0.7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18" name="Line 58"/>
                <p:cNvSpPr>
                  <a:spLocks noChangeShapeType="1"/>
                </p:cNvSpPr>
                <p:nvPr/>
              </p:nvSpPr>
              <p:spPr bwMode="auto">
                <a:xfrm>
                  <a:off x="5151" y="2632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9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6465" y="2632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0" name="Rectangle 60"/>
                <p:cNvSpPr>
                  <a:spLocks noChangeArrowheads="1"/>
                </p:cNvSpPr>
                <p:nvPr/>
              </p:nvSpPr>
              <p:spPr bwMode="auto">
                <a:xfrm>
                  <a:off x="5083" y="2607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0.8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21" name="Line 61"/>
                <p:cNvSpPr>
                  <a:spLocks noChangeShapeType="1"/>
                </p:cNvSpPr>
                <p:nvPr/>
              </p:nvSpPr>
              <p:spPr bwMode="auto">
                <a:xfrm>
                  <a:off x="5151" y="2528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2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6465" y="2528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3" name="Rectangle 63"/>
                <p:cNvSpPr>
                  <a:spLocks noChangeArrowheads="1"/>
                </p:cNvSpPr>
                <p:nvPr/>
              </p:nvSpPr>
              <p:spPr bwMode="auto">
                <a:xfrm>
                  <a:off x="5083" y="2503"/>
                  <a:ext cx="74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0.9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124" name="Line 64"/>
                <p:cNvSpPr>
                  <a:spLocks noChangeShapeType="1"/>
                </p:cNvSpPr>
                <p:nvPr/>
              </p:nvSpPr>
              <p:spPr bwMode="auto">
                <a:xfrm>
                  <a:off x="5151" y="2427"/>
                  <a:ext cx="12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5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6465" y="2427"/>
                  <a:ext cx="16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6" name="Rectangle 66"/>
                <p:cNvSpPr>
                  <a:spLocks noChangeArrowheads="1"/>
                </p:cNvSpPr>
                <p:nvPr/>
              </p:nvSpPr>
              <p:spPr bwMode="auto">
                <a:xfrm>
                  <a:off x="5117" y="2402"/>
                  <a:ext cx="40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1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" name="Line 67"/>
                <p:cNvSpPr>
                  <a:spLocks noChangeShapeType="1"/>
                </p:cNvSpPr>
                <p:nvPr/>
              </p:nvSpPr>
              <p:spPr bwMode="auto">
                <a:xfrm>
                  <a:off x="5151" y="2427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Line 68"/>
                <p:cNvSpPr>
                  <a:spLocks noChangeShapeType="1"/>
                </p:cNvSpPr>
                <p:nvPr/>
              </p:nvSpPr>
              <p:spPr bwMode="auto">
                <a:xfrm>
                  <a:off x="5151" y="3453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9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6481" y="2427"/>
                  <a:ext cx="0" cy="102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0" name="Line 70"/>
                <p:cNvSpPr>
                  <a:spLocks noChangeShapeType="1"/>
                </p:cNvSpPr>
                <p:nvPr/>
              </p:nvSpPr>
              <p:spPr bwMode="auto">
                <a:xfrm flipV="1">
                  <a:off x="5151" y="2427"/>
                  <a:ext cx="0" cy="102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1" name="Oval 71"/>
                <p:cNvSpPr>
                  <a:spLocks noChangeArrowheads="1"/>
                </p:cNvSpPr>
                <p:nvPr/>
              </p:nvSpPr>
              <p:spPr bwMode="auto">
                <a:xfrm>
                  <a:off x="5359" y="2926"/>
                  <a:ext cx="25" cy="25"/>
                </a:xfrm>
                <a:prstGeom prst="ellips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2" name="Line 72"/>
                <p:cNvSpPr>
                  <a:spLocks noChangeShapeType="1"/>
                </p:cNvSpPr>
                <p:nvPr/>
              </p:nvSpPr>
              <p:spPr bwMode="auto">
                <a:xfrm flipV="1">
                  <a:off x="5371" y="2938"/>
                  <a:ext cx="0" cy="515"/>
                </a:xfrm>
                <a:prstGeom prst="line">
                  <a:avLst/>
                </a:prstGeom>
                <a:noFill/>
                <a:ln w="19050" cap="flat">
                  <a:solidFill>
                    <a:srgbClr val="FF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Line 73"/>
                <p:cNvSpPr>
                  <a:spLocks noChangeShapeType="1"/>
                </p:cNvSpPr>
                <p:nvPr/>
              </p:nvSpPr>
              <p:spPr bwMode="auto">
                <a:xfrm>
                  <a:off x="5151" y="3453"/>
                  <a:ext cx="13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Oval 74"/>
                <p:cNvSpPr>
                  <a:spLocks noChangeArrowheads="1"/>
                </p:cNvSpPr>
                <p:nvPr/>
              </p:nvSpPr>
              <p:spPr bwMode="auto">
                <a:xfrm>
                  <a:off x="6245" y="2926"/>
                  <a:ext cx="24" cy="25"/>
                </a:xfrm>
                <a:prstGeom prst="ellipse">
                  <a:avLst/>
                </a:prstGeom>
                <a:noFill/>
                <a:ln w="19050" cap="flat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6257" y="2938"/>
                  <a:ext cx="0" cy="515"/>
                </a:xfrm>
                <a:prstGeom prst="line">
                  <a:avLst/>
                </a:prstGeom>
                <a:noFill/>
                <a:ln w="19050" cap="flat">
                  <a:solidFill>
                    <a:srgbClr val="00FF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Rectangle 76"/>
                <p:cNvSpPr>
                  <a:spLocks noChangeArrowheads="1"/>
                </p:cNvSpPr>
                <p:nvPr/>
              </p:nvSpPr>
              <p:spPr bwMode="auto">
                <a:xfrm>
                  <a:off x="5675" y="3514"/>
                  <a:ext cx="285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Frequency [Hz]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7" name="Rectangle 77"/>
                <p:cNvSpPr>
                  <a:spLocks noChangeArrowheads="1"/>
                </p:cNvSpPr>
                <p:nvPr/>
              </p:nvSpPr>
              <p:spPr bwMode="auto">
                <a:xfrm rot="16200000">
                  <a:off x="4944" y="2905"/>
                  <a:ext cx="193" cy="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500" b="0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Helvetica" panose="020B0604020202020204" pitchFamily="34" charset="0"/>
                    </a:rPr>
                    <a:t>Amplitude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8" name="Rectangle 78"/>
                <p:cNvSpPr>
                  <a:spLocks noChangeArrowheads="1"/>
                </p:cNvSpPr>
                <p:nvPr/>
              </p:nvSpPr>
              <p:spPr bwMode="auto">
                <a:xfrm>
                  <a:off x="5399" y="2307"/>
                  <a:ext cx="796" cy="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algn="l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1000" b="0" i="0" u="none" strike="noStrike" cap="none" normalizeH="0" baseline="0" dirty="0" smtClean="0">
                      <a:ln>
                        <a:noFill/>
                      </a:ln>
                      <a:effectLst/>
                      <a:latin typeface="Helvetica" panose="020B0604020202020204" pitchFamily="34" charset="0"/>
                    </a:rPr>
                    <a:t>Dual Pair Frequencies</a:t>
                  </a:r>
                  <a:endParaRPr kumimoji="0" lang="en-US" altLang="en-US" sz="1800" b="0" i="0" u="none" strike="noStrike" cap="none" normalizeH="0" baseline="0" dirty="0" smtClean="0">
                    <a:ln>
                      <a:noFill/>
                    </a:ln>
                    <a:effectLst/>
                  </a:endParaRPr>
                </a:p>
              </p:txBody>
            </p:sp>
          </p:grpSp>
          <p:cxnSp>
            <p:nvCxnSpPr>
              <p:cNvPr id="4128" name="Straight Arrow Connector 37"/>
              <p:cNvCxnSpPr>
                <a:cxnSpLocks noChangeShapeType="1"/>
              </p:cNvCxnSpPr>
              <p:nvPr/>
            </p:nvCxnSpPr>
            <p:spPr bwMode="auto">
              <a:xfrm>
                <a:off x="8543025" y="5144989"/>
                <a:ext cx="1362619" cy="0"/>
              </a:xfrm>
              <a:prstGeom prst="straightConnector1">
                <a:avLst/>
              </a:prstGeom>
              <a:noFill/>
              <a:ln w="38100" algn="ctr">
                <a:solidFill>
                  <a:schemeClr val="bg2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109" name="Text Box 3"/>
              <p:cNvSpPr txBox="1">
                <a:spLocks noChangeArrowheads="1"/>
              </p:cNvSpPr>
              <p:nvPr/>
            </p:nvSpPr>
            <p:spPr bwMode="auto">
              <a:xfrm>
                <a:off x="8960861" y="4891737"/>
                <a:ext cx="493712" cy="461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lIns="91429" tIns="45714" rIns="91429" bIns="45714" anchor="ctr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FAFD00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tx1"/>
                  </a:buClr>
                  <a:buSzPct val="100000"/>
                  <a:buFont typeface="Arial" pitchFamily="34" charset="0"/>
                  <a:buChar char="•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20000"/>
                  </a:spcBef>
                  <a:buSzPct val="50000"/>
                  <a:buFont typeface="Monotype Sorts" pitchFamily="2" charset="2"/>
                  <a:buChar char="s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–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100000"/>
                  <a:buChar char="·"/>
                  <a:defRPr sz="2400" b="1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ClrTx/>
                  <a:buSzTx/>
                  <a:buFont typeface="Arial" pitchFamily="34" charset="0"/>
                  <a:buNone/>
                </a:pPr>
                <a:r>
                  <a:rPr lang="en-US" altLang="en-US" i="1" dirty="0" err="1">
                    <a:solidFill>
                      <a:srgbClr val="92D050"/>
                    </a:solidFill>
                    <a:latin typeface="Comic Sans MS" pitchFamily="66" charset="0"/>
                  </a:rPr>
                  <a:t>f</a:t>
                </a:r>
                <a:r>
                  <a:rPr lang="en-US" altLang="en-US" i="1" baseline="-25000" dirty="0" err="1">
                    <a:solidFill>
                      <a:srgbClr val="92D050"/>
                    </a:solidFill>
                    <a:latin typeface="Comic Sans MS" pitchFamily="66" charset="0"/>
                  </a:rPr>
                  <a:t>d</a:t>
                </a:r>
                <a:endParaRPr lang="en-US" altLang="en-US" i="1" dirty="0">
                  <a:solidFill>
                    <a:srgbClr val="92D05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8069263" y="5505748"/>
                <a:ext cx="776288" cy="1862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 typeface="Arial" pitchFamily="34" charset="0"/>
                  <a:buNone/>
                </a:pPr>
                <a:r>
                  <a:rPr lang="en-US" altLang="en-US" sz="1800" i="1" dirty="0">
                    <a:solidFill>
                      <a:srgbClr val="FF00FF"/>
                    </a:solidFill>
                    <a:latin typeface="Comic Sans MS" pitchFamily="66" charset="0"/>
                  </a:rPr>
                  <a:t>499 kHz 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16870" y="5505749"/>
                <a:ext cx="612775" cy="29484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 typeface="Arial" pitchFamily="34" charset="0"/>
                  <a:buNone/>
                </a:pPr>
                <a:r>
                  <a:rPr lang="en-US" altLang="en-US" sz="1600" i="1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omic Sans MS" pitchFamily="66" charset="0"/>
                  </a:rPr>
                  <a:t>fc=</a:t>
                </a:r>
                <a:br>
                  <a:rPr lang="en-US" altLang="en-US" sz="1600" i="1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omic Sans MS" pitchFamily="66" charset="0"/>
                  </a:rPr>
                </a:br>
                <a:r>
                  <a:rPr lang="en-US" altLang="en-US" sz="1600" i="1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  <a:latin typeface="Comic Sans MS" pitchFamily="66" charset="0"/>
                  </a:rPr>
                  <a:t>500 kHz 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9598180" y="5502573"/>
                <a:ext cx="690408" cy="1862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  <a:buClrTx/>
                  <a:buSzTx/>
                  <a:buFont typeface="Arial" pitchFamily="34" charset="0"/>
                  <a:buNone/>
                </a:pPr>
                <a:r>
                  <a:rPr lang="en-US" altLang="en-US" sz="1800" i="1" dirty="0">
                    <a:solidFill>
                      <a:schemeClr val="bg2">
                        <a:lumMod val="20000"/>
                        <a:lumOff val="80000"/>
                      </a:schemeClr>
                    </a:solidFill>
                    <a:latin typeface="Comic Sans MS" pitchFamily="66" charset="0"/>
                  </a:rPr>
                  <a:t>501 kHz </a:t>
                </a:r>
              </a:p>
            </p:txBody>
          </p:sp>
        </p:grpSp>
        <p:sp>
          <p:nvSpPr>
            <p:cNvPr id="4105" name="Text Box 3"/>
            <p:cNvSpPr txBox="1">
              <a:spLocks noChangeArrowheads="1"/>
            </p:cNvSpPr>
            <p:nvPr/>
          </p:nvSpPr>
          <p:spPr bwMode="auto">
            <a:xfrm>
              <a:off x="8307677" y="4133851"/>
              <a:ext cx="495300" cy="461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9" tIns="45714" rIns="91429" bIns="45714" anchor="ctr">
              <a:spAutoFit/>
            </a:bodyPr>
            <a:lstStyle>
              <a:lvl1pPr>
                <a:spcBef>
                  <a:spcPct val="20000"/>
                </a:spcBef>
                <a:buClr>
                  <a:srgbClr val="FAFD00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Monotype Sorts" pitchFamily="2" charset="2"/>
                <a:buChar char="s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 typeface="Arial" pitchFamily="34" charset="0"/>
                <a:buNone/>
              </a:pPr>
              <a:r>
                <a:rPr lang="en-US" altLang="en-US" i="1" dirty="0">
                  <a:solidFill>
                    <a:srgbClr val="FF00FF"/>
                  </a:solidFill>
                  <a:latin typeface="Comic Sans MS" pitchFamily="66" charset="0"/>
                </a:rPr>
                <a:t>f</a:t>
              </a:r>
              <a:r>
                <a:rPr lang="en-US" altLang="en-US" i="1" baseline="-25000" dirty="0">
                  <a:solidFill>
                    <a:srgbClr val="FF00FF"/>
                  </a:solidFill>
                  <a:latin typeface="Comic Sans MS" pitchFamily="66" charset="0"/>
                </a:rPr>
                <a:t>1</a:t>
              </a:r>
              <a:endParaRPr lang="en-US" altLang="en-US" i="1" dirty="0">
                <a:solidFill>
                  <a:srgbClr val="FF00FF"/>
                </a:solidFill>
                <a:latin typeface="Comic Sans MS" pitchFamily="66" charset="0"/>
              </a:endParaRPr>
            </a:p>
          </p:txBody>
        </p: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9694863" y="4213225"/>
              <a:ext cx="495300" cy="4619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29" tIns="45714" rIns="91429" bIns="45714" anchor="ctr">
              <a:spAutoFit/>
            </a:bodyPr>
            <a:lstStyle>
              <a:lvl1pPr>
                <a:spcBef>
                  <a:spcPct val="20000"/>
                </a:spcBef>
                <a:buClr>
                  <a:srgbClr val="FAFD00"/>
                </a:buClr>
                <a:buSzPct val="100000"/>
                <a:buFont typeface="Arial" charset="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charset="0"/>
                <a:buChar char="•"/>
                <a:defRPr sz="24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Monotype Sorts" pitchFamily="2" charset="2"/>
                <a:buChar char="s"/>
                <a:defRPr sz="24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 typeface="Arial" charset="0"/>
                <a:buNone/>
                <a:defRPr/>
              </a:pPr>
              <a:r>
                <a:rPr lang="en-US" altLang="en-US" i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f</a:t>
              </a:r>
              <a:r>
                <a:rPr lang="en-US" altLang="en-US" i="1" baseline="-25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2</a:t>
              </a:r>
              <a:endParaRPr lang="en-US" altLang="en-US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283908" y="3319487"/>
            <a:ext cx="62420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= 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cos(ω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) + 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cos(ω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) ; ω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=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π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f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 &amp; ω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=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 panose="020F0502020204030204" pitchFamily="34" charset="0"/>
              </a:rPr>
              <a:t>π</a:t>
            </a:r>
            <a:r>
              <a:rPr lang="en-US" sz="18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f</a:t>
            </a:r>
            <a:r>
              <a:rPr lang="en-US" sz="1800" i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i="1" baseline="-25000" dirty="0">
                <a:solidFill>
                  <a:srgbClr val="0066CC"/>
                </a:solidFill>
                <a:latin typeface="+mn-lt"/>
              </a:rPr>
              <a:t/>
            </a:r>
            <a:br>
              <a:rPr lang="en-US" sz="1800" i="1" baseline="-25000" dirty="0">
                <a:solidFill>
                  <a:srgbClr val="0066CC"/>
                </a:solidFill>
                <a:latin typeface="+mn-lt"/>
              </a:rPr>
            </a:br>
            <a:r>
              <a:rPr lang="en-US" sz="1800" dirty="0">
                <a:solidFill>
                  <a:schemeClr val="bg2"/>
                </a:solidFill>
                <a:latin typeface="+mn-lt"/>
              </a:rPr>
              <a:t/>
            </a:r>
            <a:br>
              <a:rPr lang="en-US" sz="1800" dirty="0">
                <a:solidFill>
                  <a:schemeClr val="bg2"/>
                </a:solidFill>
                <a:latin typeface="+mn-lt"/>
              </a:rPr>
            </a:br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Radiation force proportional to </a:t>
            </a:r>
            <a:r>
              <a:rPr lang="en-US" sz="24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P</a:t>
            </a:r>
            <a:r>
              <a:rPr lang="en-US" sz="2400" baseline="300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2 </a:t>
            </a:r>
            <a:endParaRPr lang="en-US" sz="2400" baseline="30000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endParaRPr lang="en-US" sz="1800" u="sng" baseline="30000" dirty="0">
              <a:solidFill>
                <a:schemeClr val="bg2"/>
              </a:solidFill>
              <a:latin typeface="+mn-lt"/>
            </a:endParaRPr>
          </a:p>
          <a:p>
            <a:r>
              <a:rPr lang="en-US" sz="1800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Radiation force Components</a:t>
            </a:r>
          </a:p>
          <a:p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DC Component = ½(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+P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)</a:t>
            </a:r>
          </a:p>
          <a:p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High Frequency =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cos[(ω</a:t>
            </a:r>
            <a:r>
              <a:rPr lang="en-US" sz="1800" i="1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+ω</a:t>
            </a:r>
            <a:r>
              <a:rPr lang="en-US" sz="1800" i="1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)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]+</a:t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½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cos(2ω</a:t>
            </a:r>
            <a:r>
              <a:rPr lang="en-US" sz="1800" i="1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1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)+½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P</a:t>
            </a:r>
            <a:r>
              <a:rPr lang="en-US" sz="1800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cos(2ω</a:t>
            </a:r>
            <a:r>
              <a:rPr lang="en-US" sz="1800" i="1" baseline="-250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2</a:t>
            </a:r>
            <a:r>
              <a:rPr lang="en-US" sz="1800" i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t</a:t>
            </a:r>
            <a: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)</a:t>
            </a:r>
            <a:br>
              <a:rPr lang="en-US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</a:br>
            <a:endParaRPr lang="en-US" sz="180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  <a:p>
            <a:r>
              <a:rPr lang="en-US" sz="1800" b="1" dirty="0">
                <a:solidFill>
                  <a:srgbClr val="92D050"/>
                </a:solidFill>
                <a:latin typeface="+mn-lt"/>
              </a:rPr>
              <a:t>Difference Frequency = 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P</a:t>
            </a:r>
            <a:r>
              <a:rPr lang="en-US" sz="1800" b="1" baseline="-25000" dirty="0">
                <a:solidFill>
                  <a:srgbClr val="92D050"/>
                </a:solidFill>
                <a:latin typeface="+mn-lt"/>
              </a:rPr>
              <a:t>1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P</a:t>
            </a:r>
            <a:r>
              <a:rPr lang="en-US" sz="1800" b="1" baseline="-25000" dirty="0">
                <a:solidFill>
                  <a:srgbClr val="92D050"/>
                </a:solidFill>
                <a:latin typeface="+mn-lt"/>
              </a:rPr>
              <a:t>2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cos[(ω</a:t>
            </a:r>
            <a:r>
              <a:rPr lang="en-US" sz="1800" b="1" i="1" baseline="-25000" dirty="0">
                <a:solidFill>
                  <a:srgbClr val="92D050"/>
                </a:solidFill>
                <a:latin typeface="+mn-lt"/>
              </a:rPr>
              <a:t>1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 - ω</a:t>
            </a:r>
            <a:r>
              <a:rPr lang="en-US" sz="1800" b="1" i="1" baseline="-25000" dirty="0">
                <a:solidFill>
                  <a:srgbClr val="92D050"/>
                </a:solidFill>
                <a:latin typeface="+mn-lt"/>
              </a:rPr>
              <a:t>2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)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t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]</a:t>
            </a:r>
            <a:br>
              <a:rPr lang="en-US" sz="1800" b="1" dirty="0">
                <a:solidFill>
                  <a:srgbClr val="92D050"/>
                </a:solidFill>
                <a:latin typeface="+mn-lt"/>
              </a:rPr>
            </a:br>
            <a:r>
              <a:rPr lang="en-US" sz="1800" b="1" dirty="0">
                <a:solidFill>
                  <a:srgbClr val="92D050"/>
                </a:solidFill>
                <a:latin typeface="+mn-lt"/>
              </a:rPr>
              <a:t>          </a:t>
            </a:r>
            <a:r>
              <a:rPr lang="en-US" sz="1800" b="1" i="1" dirty="0" err="1">
                <a:solidFill>
                  <a:srgbClr val="92D050"/>
                </a:solidFill>
                <a:latin typeface="+mn-lt"/>
              </a:rPr>
              <a:t>f</a:t>
            </a:r>
            <a:r>
              <a:rPr lang="en-US" sz="1800" b="1" i="1" baseline="-25000" dirty="0" err="1">
                <a:solidFill>
                  <a:srgbClr val="92D050"/>
                </a:solidFill>
                <a:latin typeface="+mn-lt"/>
              </a:rPr>
              <a:t>d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 =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(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f</a:t>
            </a:r>
            <a:r>
              <a:rPr lang="en-US" sz="1800" b="1" i="1" baseline="-25000" dirty="0">
                <a:solidFill>
                  <a:srgbClr val="92D050"/>
                </a:solidFill>
                <a:latin typeface="+mn-lt"/>
              </a:rPr>
              <a:t>1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 - </a:t>
            </a:r>
            <a:r>
              <a:rPr lang="en-US" sz="1800" b="1" i="1" dirty="0">
                <a:solidFill>
                  <a:srgbClr val="92D050"/>
                </a:solidFill>
                <a:latin typeface="+mn-lt"/>
              </a:rPr>
              <a:t>f</a:t>
            </a:r>
            <a:r>
              <a:rPr lang="en-US" sz="1800" b="1" i="1" baseline="-25000" dirty="0">
                <a:solidFill>
                  <a:srgbClr val="92D050"/>
                </a:solidFill>
                <a:latin typeface="+mn-lt"/>
              </a:rPr>
              <a:t>2</a:t>
            </a:r>
            <a:r>
              <a:rPr lang="en-US" sz="1800" b="1">
                <a:solidFill>
                  <a:srgbClr val="92D050"/>
                </a:solidFill>
                <a:latin typeface="+mn-lt"/>
              </a:rPr>
              <a:t>) </a:t>
            </a:r>
            <a:r>
              <a:rPr lang="en-US" sz="1800" b="1" i="1" smtClean="0">
                <a:solidFill>
                  <a:srgbClr val="92D05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/>
            </a:r>
            <a:br>
              <a:rPr lang="en-US" sz="1800" b="1" dirty="0">
                <a:solidFill>
                  <a:srgbClr val="92D050"/>
                </a:solidFill>
                <a:latin typeface="+mn-lt"/>
              </a:rPr>
            </a:br>
            <a:endParaRPr lang="en-US" sz="1800" b="1" dirty="0">
              <a:solidFill>
                <a:srgbClr val="92D050"/>
              </a:solidFill>
              <a:latin typeface="+mn-lt"/>
            </a:endParaRPr>
          </a:p>
          <a:p>
            <a:endParaRPr lang="en-US" sz="180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40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Acoustic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Radiation Force 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At 500 kHz to Produce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2kHz Excitation </a:t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3" name="Slide Number Placeholder 5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4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813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1800" b="0" dirty="0"/>
          </a:p>
          <a:p>
            <a:pPr eaLnBrk="1" hangingPunct="1">
              <a:lnSpc>
                <a:spcPct val="80000"/>
              </a:lnSpc>
            </a:pPr>
            <a:endParaRPr lang="en-US" sz="1800" b="0" dirty="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752600" y="3657600"/>
            <a:ext cx="8153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endParaRPr lang="en-US" sz="16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2574925" y="337185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</p:txBody>
      </p:sp>
      <p:sp>
        <p:nvSpPr>
          <p:cNvPr id="234505" name="Rectangle 9"/>
          <p:cNvSpPr>
            <a:spLocks noChangeArrowheads="1"/>
          </p:cNvSpPr>
          <p:nvPr/>
        </p:nvSpPr>
        <p:spPr bwMode="auto">
          <a:xfrm>
            <a:off x="1676400" y="3128169"/>
            <a:ext cx="8534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400" b="1" i="1" dirty="0">
                <a:solidFill>
                  <a:srgbClr val="FF0000"/>
                </a:solidFill>
                <a:latin typeface="Tahoma" pitchFamily="34" charset="0"/>
              </a:rPr>
              <a:t>Non-Contact and Non Electrical Actuation</a:t>
            </a:r>
          </a:p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1800" dirty="0">
                <a:latin typeface="Tahoma" pitchFamily="34" charset="0"/>
              </a:rPr>
              <a:t>Essentially no driver resonances, mass loading, and excitation of fixture modes</a:t>
            </a:r>
          </a:p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1800" dirty="0">
                <a:latin typeface="Tahoma" pitchFamily="34" charset="0"/>
              </a:rPr>
              <a:t>Can have focused ultrasound; focal spot of about 2 mm diameter</a:t>
            </a:r>
            <a:br>
              <a:rPr lang="en-US" sz="1800" dirty="0">
                <a:latin typeface="Tahoma" pitchFamily="34" charset="0"/>
              </a:rPr>
            </a:br>
            <a:endParaRPr lang="en-US" sz="1800" dirty="0">
              <a:latin typeface="Tahoma" pitchFamily="34" charset="0"/>
            </a:endParaRPr>
          </a:p>
          <a:p>
            <a:pPr algn="l">
              <a:spcBef>
                <a:spcPct val="20000"/>
              </a:spcBef>
              <a:buClr>
                <a:srgbClr val="996600"/>
              </a:buClr>
              <a:buSzPct val="130000"/>
            </a:pPr>
            <a:endParaRPr lang="en-US" sz="1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800" dirty="0">
                <a:latin typeface="Tahoma" pitchFamily="34" charset="0"/>
              </a:rPr>
              <a:t>Questions to be addressed:</a:t>
            </a: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800" dirty="0" smtClean="0">
                <a:latin typeface="Tahoma" pitchFamily="34" charset="0"/>
              </a:rPr>
              <a:t>Best method for applying ultrasound?</a:t>
            </a:r>
            <a:endParaRPr lang="en-US" sz="2800" dirty="0"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Clr>
                <a:srgbClr val="996600"/>
              </a:buClr>
              <a:buSzPct val="130000"/>
              <a:buFont typeface="Wingdings" pitchFamily="2" charset="2"/>
              <a:buChar char="§"/>
            </a:pPr>
            <a:r>
              <a:rPr lang="en-US" sz="2800" dirty="0">
                <a:latin typeface="Tahoma" pitchFamily="34" charset="0"/>
              </a:rPr>
              <a:t>What is Force </a:t>
            </a:r>
            <a:r>
              <a:rPr lang="en-US" sz="2800" dirty="0" smtClean="0">
                <a:latin typeface="Tahoma" pitchFamily="34" charset="0"/>
              </a:rPr>
              <a:t>Distribution?</a:t>
            </a:r>
            <a:endParaRPr lang="en-US" sz="2800" dirty="0">
              <a:latin typeface="Tahoma" pitchFamily="34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38849" y="183656"/>
            <a:ext cx="99059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Benefits of using Acoustic Radiation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Force </a:t>
            </a: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for Modal Excitation </a:t>
            </a:r>
            <a:r>
              <a:rPr lang="en-US" sz="2000" dirty="0" smtClean="0">
                <a:gradFill flip="none" rotWithShape="1">
                  <a:gsLst>
                    <a:gs pos="0">
                      <a:schemeClr val="accent3">
                        <a:lumMod val="5000"/>
                        <a:lumOff val="95000"/>
                      </a:schemeClr>
                    </a:gs>
                    <a:gs pos="75000">
                      <a:srgbClr val="FFFF00"/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a:rPr>
              <a:t>	</a:t>
            </a:r>
            <a:endParaRPr lang="en-US" sz="2000" dirty="0">
              <a:gradFill flip="none" rotWithShape="1">
                <a:gsLst>
                  <a:gs pos="0">
                    <a:schemeClr val="accent3">
                      <a:lumMod val="5000"/>
                      <a:lumOff val="95000"/>
                    </a:schemeClr>
                  </a:gs>
                  <a:gs pos="75000">
                    <a:srgbClr val="FFFF00"/>
                  </a:gs>
                  <a:gs pos="83000">
                    <a:schemeClr val="accent3">
                      <a:lumMod val="45000"/>
                      <a:lumOff val="55000"/>
                    </a:schemeClr>
                  </a:gs>
                  <a:gs pos="100000">
                    <a:schemeClr val="accent3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4925" y="821499"/>
            <a:ext cx="6340475" cy="2090499"/>
            <a:chOff x="2574925" y="957501"/>
            <a:chExt cx="5806966" cy="17883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925" y="957501"/>
              <a:ext cx="5806966" cy="178835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6324600" y="1524000"/>
              <a:ext cx="1752600" cy="32767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574925" y="1295400"/>
              <a:ext cx="1006475" cy="228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574925" y="1687838"/>
              <a:ext cx="701675" cy="16383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5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76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45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45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45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45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45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1612" y="499073"/>
            <a:ext cx="11353800" cy="2548927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Two transducers driven with separate function generators and amps </a:t>
            </a:r>
          </a:p>
          <a:p>
            <a:pPr lvl="1"/>
            <a:r>
              <a:rPr lang="en-US" sz="1800" cap="none" dirty="0" smtClean="0">
                <a:solidFill>
                  <a:schemeClr val="tx1"/>
                </a:solidFill>
              </a:rPr>
              <a:t>For </a:t>
            </a:r>
            <a:r>
              <a:rPr lang="en-US" sz="1800" cap="none" dirty="0" smtClean="0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example</a:t>
            </a:r>
            <a:r>
              <a:rPr lang="en-US" sz="1800" cap="none" dirty="0" smtClean="0">
                <a:solidFill>
                  <a:schemeClr val="tx1"/>
                </a:solidFill>
              </a:rPr>
              <a:t>: One transducer at 501 kHz and other at 499 kHz</a:t>
            </a:r>
          </a:p>
          <a:p>
            <a:pPr lvl="1"/>
            <a:r>
              <a:rPr lang="en-US" sz="1800" cap="none" dirty="0" smtClean="0">
                <a:solidFill>
                  <a:schemeClr val="tx1"/>
                </a:solidFill>
              </a:rPr>
              <a:t>Each transducer has focal spot size ~ 2mm in diameter</a:t>
            </a:r>
          </a:p>
          <a:p>
            <a:pPr lvl="1"/>
            <a:r>
              <a:rPr lang="en-US" cap="none" dirty="0" smtClean="0">
                <a:solidFill>
                  <a:schemeClr val="tx1"/>
                </a:solidFill>
              </a:rPr>
              <a:t>Frequencies combined only in overlap area of the transducers</a:t>
            </a:r>
          </a:p>
          <a:p>
            <a:r>
              <a:rPr lang="en-US" cap="none" dirty="0" smtClean="0">
                <a:solidFill>
                  <a:schemeClr val="tx1"/>
                </a:solidFill>
              </a:rPr>
              <a:t>Transducers Mounted on Translation Stage</a:t>
            </a:r>
          </a:p>
          <a:p>
            <a:pPr lvl="1"/>
            <a:r>
              <a:rPr lang="en-US" sz="1800" cap="none" dirty="0" smtClean="0">
                <a:solidFill>
                  <a:schemeClr val="tx1"/>
                </a:solidFill>
              </a:rPr>
              <a:t>Monitor excitation using Microphone and Clamped/Free Cantilever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X-Focal: Using Two Separate Ultrasound Transducers 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9386"/>
          <a:stretch/>
        </p:blipFill>
        <p:spPr>
          <a:xfrm rot="5400000">
            <a:off x="9258813" y="4162518"/>
            <a:ext cx="3058905" cy="2286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r="1695" b="4531"/>
          <a:stretch/>
        </p:blipFill>
        <p:spPr>
          <a:xfrm rot="10800000">
            <a:off x="8462043" y="136186"/>
            <a:ext cx="3581400" cy="32113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7" y="3048000"/>
            <a:ext cx="8524345" cy="35273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5" y="3048000"/>
            <a:ext cx="8524344" cy="3527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89739" y="1940530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CCFF"/>
                </a:solidFill>
                <a:latin typeface="+mn-lt"/>
              </a:rPr>
              <a:t>Microphone</a:t>
            </a:r>
            <a:endParaRPr lang="en-US" sz="2400" dirty="0">
              <a:solidFill>
                <a:srgbClr val="00CC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28979" y="2240790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Cantilever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4" name="Straight Arrow Connector 13"/>
          <p:cNvCxnSpPr>
            <a:stCxn id="3" idx="0"/>
          </p:cNvCxnSpPr>
          <p:nvPr/>
        </p:nvCxnSpPr>
        <p:spPr>
          <a:xfrm flipV="1">
            <a:off x="8687581" y="609600"/>
            <a:ext cx="1142219" cy="1330930"/>
          </a:xfrm>
          <a:prstGeom prst="straightConnector1">
            <a:avLst/>
          </a:prstGeom>
          <a:ln w="762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2" idx="0"/>
          </p:cNvCxnSpPr>
          <p:nvPr/>
        </p:nvCxnSpPr>
        <p:spPr>
          <a:xfrm flipH="1" flipV="1">
            <a:off x="10744200" y="649459"/>
            <a:ext cx="671212" cy="1591331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915400" y="2466623"/>
            <a:ext cx="1713579" cy="1549369"/>
          </a:xfrm>
          <a:prstGeom prst="straightConnector1">
            <a:avLst/>
          </a:prstGeom>
          <a:ln w="762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1500670" y="2702455"/>
            <a:ext cx="73592" cy="13345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6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48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25" y="2286000"/>
            <a:ext cx="10058400" cy="4494847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9806" y="152400"/>
            <a:ext cx="11899794" cy="2548927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Microphone width of about 6mm (dotted yellow lines), </a:t>
            </a:r>
            <a:r>
              <a:rPr lang="en-US" cap="none" dirty="0" smtClean="0">
                <a:solidFill>
                  <a:schemeClr val="tx1"/>
                </a:solidFill>
              </a:rPr>
              <a:t>Ultrasound focal diameter of about 2mm</a:t>
            </a:r>
          </a:p>
          <a:p>
            <a:r>
              <a:rPr lang="en-US" sz="1800" cap="none" dirty="0" smtClean="0">
                <a:solidFill>
                  <a:schemeClr val="tx1"/>
                </a:solidFill>
              </a:rPr>
              <a:t>Narrow excitation region with amplitude nearly independent of frequency (Note that y-axis is log scale)</a:t>
            </a:r>
          </a:p>
          <a:p>
            <a:pPr lvl="1"/>
            <a:r>
              <a:rPr lang="en-US" sz="1600" cap="none" dirty="0" smtClean="0">
                <a:solidFill>
                  <a:schemeClr val="tx1"/>
                </a:solidFill>
              </a:rPr>
              <a:t>Frequency response is flat to within about a factor of 2 from 0.4 kHz to 80 kHz (many additional frequencies tested)</a:t>
            </a:r>
          </a:p>
          <a:p>
            <a:pPr lvl="1"/>
            <a:r>
              <a:rPr lang="en-US" sz="1600" cap="none" dirty="0" smtClean="0">
                <a:solidFill>
                  <a:schemeClr val="tx1"/>
                </a:solidFill>
              </a:rPr>
              <a:t>Similar results from different transducers: Microacoustic Instruments (Capacitive Micromachined), </a:t>
            </a:r>
            <a:r>
              <a:rPr lang="en-US" sz="1600" cap="none" dirty="0" err="1" smtClean="0">
                <a:solidFill>
                  <a:schemeClr val="tx1"/>
                </a:solidFill>
              </a:rPr>
              <a:t>Ultran</a:t>
            </a:r>
            <a:r>
              <a:rPr lang="en-US" sz="1600" cap="none" dirty="0">
                <a:solidFill>
                  <a:schemeClr val="tx1"/>
                </a:solidFill>
              </a:rPr>
              <a:t> </a:t>
            </a:r>
            <a:r>
              <a:rPr lang="en-US" sz="1600" cap="none" dirty="0" smtClean="0">
                <a:solidFill>
                  <a:schemeClr val="tx1"/>
                </a:solidFill>
              </a:rPr>
              <a:t>(</a:t>
            </a:r>
            <a:r>
              <a:rPr lang="en-US" sz="1600" cap="none" dirty="0" err="1" smtClean="0">
                <a:solidFill>
                  <a:schemeClr val="tx1"/>
                </a:solidFill>
              </a:rPr>
              <a:t>Piezoelectrc</a:t>
            </a:r>
            <a:r>
              <a:rPr lang="en-US" sz="1600" cap="none" dirty="0" smtClean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X-Focal: Results obtained from Microphone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7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71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9806" y="152400"/>
            <a:ext cx="11353800" cy="2548927"/>
          </a:xfrm>
        </p:spPr>
        <p:txBody>
          <a:bodyPr>
            <a:normAutofit/>
          </a:bodyPr>
          <a:lstStyle/>
          <a:p>
            <a:r>
              <a:rPr lang="en-US" sz="2000" cap="none" dirty="0" smtClean="0">
                <a:solidFill>
                  <a:schemeClr val="tx1"/>
                </a:solidFill>
              </a:rPr>
              <a:t>Cantilever with 447 Hz fundamental frequency. </a:t>
            </a:r>
            <a:r>
              <a:rPr lang="en-US" cap="none" dirty="0">
                <a:solidFill>
                  <a:schemeClr val="tx1"/>
                </a:solidFill>
              </a:rPr>
              <a:t>W</a:t>
            </a:r>
            <a:r>
              <a:rPr lang="en-US" sz="2000" cap="none" dirty="0" smtClean="0">
                <a:solidFill>
                  <a:schemeClr val="tx1"/>
                </a:solidFill>
              </a:rPr>
              <a:t>idth of about 6mm, </a:t>
            </a:r>
            <a:r>
              <a:rPr lang="en-US" cap="none" dirty="0" smtClean="0">
                <a:solidFill>
                  <a:schemeClr val="tx1"/>
                </a:solidFill>
              </a:rPr>
              <a:t>Ultrasound about 2mm</a:t>
            </a:r>
          </a:p>
          <a:p>
            <a:r>
              <a:rPr lang="en-US" sz="1800" cap="none" dirty="0" smtClean="0">
                <a:solidFill>
                  <a:schemeClr val="tx1"/>
                </a:solidFill>
              </a:rPr>
              <a:t>Emit ultrasound difference frequency at cantilever resonances: Narrow excitation region</a:t>
            </a:r>
          </a:p>
          <a:p>
            <a:pPr lvl="1"/>
            <a:r>
              <a:rPr lang="en-US" sz="1600" cap="none" dirty="0" smtClean="0">
                <a:solidFill>
                  <a:schemeClr val="tx1"/>
                </a:solidFill>
              </a:rPr>
              <a:t>Amplitude and distribution variations at high frequency because of modal shapes for high-frequency resonances </a:t>
            </a:r>
          </a:p>
          <a:p>
            <a:pPr lvl="1"/>
            <a:r>
              <a:rPr lang="en-US" sz="1600" cap="none" dirty="0" smtClean="0">
                <a:solidFill>
                  <a:schemeClr val="tx1"/>
                </a:solidFill>
              </a:rPr>
              <a:t>Similar results from different pairs of ultrasound transducers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X-Focal: Results obtained from Cantilever (Monitored using a Laser Vibrometer)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06" y="2286000"/>
            <a:ext cx="10058399" cy="449484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98503" y="2701327"/>
            <a:ext cx="11353800" cy="2548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cap="none" dirty="0" smtClean="0">
                <a:solidFill>
                  <a:srgbClr val="FF0000"/>
                </a:solidFill>
              </a:rPr>
              <a:t>Conclusion: Using a pair of ultrasound </a:t>
            </a:r>
            <a:r>
              <a:rPr lang="en-US" cap="none" dirty="0" smtClean="0">
                <a:solidFill>
                  <a:srgbClr val="FF0000"/>
                </a:solidFill>
              </a:rPr>
              <a:t>transducers </a:t>
            </a:r>
            <a:r>
              <a:rPr lang="en-US" cap="none" dirty="0" smtClean="0">
                <a:solidFill>
                  <a:srgbClr val="FF0000"/>
                </a:solidFill>
              </a:rPr>
              <a:t>in X-Focal arrangement</a:t>
            </a:r>
            <a:br>
              <a:rPr lang="en-US" cap="none" dirty="0" smtClean="0">
                <a:solidFill>
                  <a:srgbClr val="FF0000"/>
                </a:solidFill>
              </a:rPr>
            </a:br>
            <a:r>
              <a:rPr lang="en-US" cap="none" dirty="0" smtClean="0">
                <a:solidFill>
                  <a:srgbClr val="FF0000"/>
                </a:solidFill>
              </a:rPr>
              <a:t>    is effective for highly focused, non-contact modal excitation over wide range of frequencies</a:t>
            </a:r>
          </a:p>
          <a:p>
            <a:pPr marL="0" indent="0" fontAlgn="auto">
              <a:buNone/>
            </a:pPr>
            <a:endParaRPr lang="en-US" cap="none" dirty="0">
              <a:solidFill>
                <a:srgbClr val="FF0000"/>
              </a:solidFill>
            </a:endParaRPr>
          </a:p>
          <a:p>
            <a:pPr marL="0" indent="0" fontAlgn="auto">
              <a:buNone/>
            </a:pPr>
            <a:r>
              <a:rPr lang="en-US" cap="none" dirty="0" smtClean="0">
                <a:solidFill>
                  <a:srgbClr val="FF0000"/>
                </a:solidFill>
              </a:rPr>
              <a:t>Downside: Requires pair of transducers and amplifiers, and careful beam alignment</a:t>
            </a:r>
            <a:endParaRPr lang="en-US" sz="1600" cap="none" dirty="0" smtClean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8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858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" y="2635656"/>
            <a:ext cx="12005441" cy="409135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6894" y="266327"/>
            <a:ext cx="11353800" cy="2548927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chemeClr val="tx1"/>
                </a:solidFill>
              </a:rPr>
              <a:t>Dual sideband, suppressed carrier AM modulated signal</a:t>
            </a:r>
            <a:endParaRPr lang="en-US" sz="2000" cap="none" dirty="0" smtClean="0">
              <a:solidFill>
                <a:schemeClr val="tx1"/>
              </a:solidFill>
            </a:endParaRPr>
          </a:p>
          <a:p>
            <a:pPr lvl="1"/>
            <a:r>
              <a:rPr lang="en-US" sz="1800" cap="none" dirty="0" smtClean="0">
                <a:solidFill>
                  <a:schemeClr val="tx1"/>
                </a:solidFill>
              </a:rPr>
              <a:t>Requires only one power amplifier and transducer</a:t>
            </a:r>
          </a:p>
          <a:p>
            <a:pPr lvl="1"/>
            <a:r>
              <a:rPr lang="en-US" cap="none" dirty="0" smtClean="0">
                <a:solidFill>
                  <a:schemeClr val="tx1"/>
                </a:solidFill>
              </a:rPr>
              <a:t>Does not require alignment of two overlapping transducers</a:t>
            </a:r>
            <a:endParaRPr lang="en-US" sz="1800" cap="none" dirty="0" smtClean="0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2" y="241570"/>
            <a:ext cx="11353798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Single Transducer: Amplitude Modulated Signal</a:t>
            </a:r>
            <a: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/>
            </a:r>
            <a:br>
              <a:rPr lang="en-US" sz="2400" cap="none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</a:br>
            <a:r>
              <a:rPr lang="en-US" sz="2000" cap="none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</a:effectLst>
              </a:rPr>
              <a:t>	</a:t>
            </a:r>
            <a:endParaRPr lang="en-US" sz="2000" cap="none" dirty="0">
              <a:solidFill>
                <a:schemeClr val="accent3">
                  <a:lumMod val="60000"/>
                  <a:lumOff val="40000"/>
                </a:schemeClr>
              </a:solidFill>
              <a:effectLst>
                <a:glow rad="38100">
                  <a:schemeClr val="bg1">
                    <a:lumMod val="65000"/>
                    <a:lumOff val="35000"/>
                    <a:alpha val="40000"/>
                  </a:schemeClr>
                </a:glow>
              </a:effectLst>
            </a:endParaRPr>
          </a:p>
        </p:txBody>
      </p:sp>
      <p:pic>
        <p:nvPicPr>
          <p:cNvPr id="12" name="Picture 1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406" b="9876"/>
          <a:stretch/>
        </p:blipFill>
        <p:spPr bwMode="auto">
          <a:xfrm>
            <a:off x="255271" y="2996398"/>
            <a:ext cx="1743266" cy="123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7487" b="10647"/>
          <a:stretch/>
        </p:blipFill>
        <p:spPr bwMode="auto">
          <a:xfrm>
            <a:off x="2113838" y="2920538"/>
            <a:ext cx="1741367" cy="122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5"/>
          <p:cNvGrpSpPr>
            <a:grpSpLocks noChangeAspect="1"/>
          </p:cNvGrpSpPr>
          <p:nvPr/>
        </p:nvGrpSpPr>
        <p:grpSpPr bwMode="auto">
          <a:xfrm>
            <a:off x="4754077" y="2816855"/>
            <a:ext cx="2362200" cy="1677105"/>
            <a:chOff x="3942724" y="957014"/>
            <a:chExt cx="4419923" cy="3207252"/>
          </a:xfrm>
        </p:grpSpPr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>
              <a:off x="5037242" y="3818183"/>
              <a:ext cx="1455425" cy="34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FAFD00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Monotype Sorts" pitchFamily="2" charset="2"/>
                <a:buChar char="s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0" dirty="0"/>
                <a:t>Message Cycle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976314" y="957014"/>
              <a:ext cx="1386333" cy="36013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50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Arial" charset="0"/>
                </a:rPr>
                <a:t>Carrier Cycle</a:t>
              </a:r>
            </a:p>
          </p:txBody>
        </p:sp>
        <p:sp>
          <p:nvSpPr>
            <p:cNvPr id="17" name="TextBox 18"/>
            <p:cNvSpPr txBox="1">
              <a:spLocks noChangeArrowheads="1"/>
            </p:cNvSpPr>
            <p:nvPr/>
          </p:nvSpPr>
          <p:spPr bwMode="auto">
            <a:xfrm>
              <a:off x="4243992" y="972557"/>
              <a:ext cx="1550221" cy="346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FAFD00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Monotype Sorts" pitchFamily="2" charset="2"/>
                <a:buChar char="s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000" b="0" dirty="0"/>
                <a:t>Excitation Signal</a:t>
              </a:r>
            </a:p>
          </p:txBody>
        </p:sp>
        <p:grpSp>
          <p:nvGrpSpPr>
            <p:cNvPr id="18" name="Group 19"/>
            <p:cNvGrpSpPr>
              <a:grpSpLocks noChangeAspect="1"/>
            </p:cNvGrpSpPr>
            <p:nvPr/>
          </p:nvGrpSpPr>
          <p:grpSpPr bwMode="auto">
            <a:xfrm>
              <a:off x="3942724" y="1035774"/>
              <a:ext cx="3624401" cy="3067317"/>
              <a:chOff x="5012477" y="897493"/>
              <a:chExt cx="5143500" cy="4352925"/>
            </a:xfrm>
          </p:grpSpPr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79" b="10371"/>
              <a:stretch/>
            </p:blipFill>
            <p:spPr bwMode="auto">
              <a:xfrm>
                <a:off x="5498251" y="1053346"/>
                <a:ext cx="4657726" cy="3585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0" name="Straight Connector 21"/>
              <p:cNvCxnSpPr>
                <a:cxnSpLocks noChangeShapeType="1"/>
              </p:cNvCxnSpPr>
              <p:nvPr/>
            </p:nvCxnSpPr>
            <p:spPr bwMode="auto">
              <a:xfrm>
                <a:off x="8717702" y="897493"/>
                <a:ext cx="0" cy="502444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" name="Straight Connector 22"/>
              <p:cNvCxnSpPr>
                <a:cxnSpLocks noChangeShapeType="1"/>
              </p:cNvCxnSpPr>
              <p:nvPr/>
            </p:nvCxnSpPr>
            <p:spPr bwMode="auto">
              <a:xfrm>
                <a:off x="9127277" y="897493"/>
                <a:ext cx="0" cy="923925"/>
              </a:xfrm>
              <a:prstGeom prst="line">
                <a:avLst/>
              </a:prstGeom>
              <a:noFill/>
              <a:ln w="38100" algn="ctr">
                <a:solidFill>
                  <a:srgbClr val="FF0000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2" name="Straight Connector 23"/>
              <p:cNvCxnSpPr>
                <a:cxnSpLocks noChangeShapeType="1"/>
              </p:cNvCxnSpPr>
              <p:nvPr/>
            </p:nvCxnSpPr>
            <p:spPr bwMode="auto">
              <a:xfrm>
                <a:off x="5526827" y="2892981"/>
                <a:ext cx="0" cy="2357437"/>
              </a:xfrm>
              <a:prstGeom prst="line">
                <a:avLst/>
              </a:prstGeom>
              <a:noFill/>
              <a:ln w="38100" algn="ctr">
                <a:solidFill>
                  <a:schemeClr val="bg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3" name="Straight Connector 24"/>
              <p:cNvCxnSpPr>
                <a:cxnSpLocks noChangeShapeType="1"/>
              </p:cNvCxnSpPr>
              <p:nvPr/>
            </p:nvCxnSpPr>
            <p:spPr bwMode="auto">
              <a:xfrm>
                <a:off x="9651152" y="2978706"/>
                <a:ext cx="0" cy="2271712"/>
              </a:xfrm>
              <a:prstGeom prst="line">
                <a:avLst/>
              </a:prstGeom>
              <a:noFill/>
              <a:ln w="38100" algn="ctr">
                <a:solidFill>
                  <a:schemeClr val="bg1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4" name="Straight Connector 25"/>
              <p:cNvCxnSpPr>
                <a:cxnSpLocks noChangeShapeType="1"/>
              </p:cNvCxnSpPr>
              <p:nvPr/>
            </p:nvCxnSpPr>
            <p:spPr bwMode="auto">
              <a:xfrm flipH="1">
                <a:off x="5517302" y="897493"/>
                <a:ext cx="9525" cy="2081213"/>
              </a:xfrm>
              <a:prstGeom prst="line">
                <a:avLst/>
              </a:prstGeom>
              <a:noFill/>
              <a:ln w="38100" algn="ctr">
                <a:solidFill>
                  <a:schemeClr val="bg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5" name="Straight Connector 26"/>
              <p:cNvCxnSpPr>
                <a:cxnSpLocks noChangeShapeType="1"/>
              </p:cNvCxnSpPr>
              <p:nvPr/>
            </p:nvCxnSpPr>
            <p:spPr bwMode="auto">
              <a:xfrm>
                <a:off x="7598461" y="897493"/>
                <a:ext cx="1" cy="2081213"/>
              </a:xfrm>
              <a:prstGeom prst="line">
                <a:avLst/>
              </a:prstGeom>
              <a:noFill/>
              <a:ln w="38100" algn="ctr">
                <a:solidFill>
                  <a:schemeClr val="bg2"/>
                </a:solidFill>
                <a:prstDash val="sys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5012477" y="1053346"/>
                <a:ext cx="485775" cy="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7" name="Straight Arrow Connector 28"/>
              <p:cNvCxnSpPr>
                <a:cxnSpLocks noChangeShapeType="1"/>
              </p:cNvCxnSpPr>
              <p:nvPr/>
            </p:nvCxnSpPr>
            <p:spPr bwMode="auto">
              <a:xfrm flipH="1">
                <a:off x="7629417" y="1053346"/>
                <a:ext cx="485775" cy="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Arrow Connector 29"/>
              <p:cNvCxnSpPr>
                <a:cxnSpLocks noChangeShapeType="1"/>
              </p:cNvCxnSpPr>
              <p:nvPr/>
            </p:nvCxnSpPr>
            <p:spPr bwMode="auto">
              <a:xfrm flipH="1">
                <a:off x="9153471" y="1039773"/>
                <a:ext cx="316705" cy="2442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Arrow Connector 30"/>
              <p:cNvCxnSpPr>
                <a:cxnSpLocks noChangeShapeType="1"/>
              </p:cNvCxnSpPr>
              <p:nvPr/>
            </p:nvCxnSpPr>
            <p:spPr bwMode="auto">
              <a:xfrm>
                <a:off x="8370040" y="1042214"/>
                <a:ext cx="316705" cy="2442"/>
              </a:xfrm>
              <a:prstGeom prst="straightConnector1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Straight Arrow Connector 31"/>
              <p:cNvCxnSpPr>
                <a:cxnSpLocks noChangeShapeType="1"/>
              </p:cNvCxnSpPr>
              <p:nvPr/>
            </p:nvCxnSpPr>
            <p:spPr bwMode="auto">
              <a:xfrm>
                <a:off x="8443857" y="5086350"/>
                <a:ext cx="1152050" cy="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1" name="Straight Arrow Connector 32"/>
              <p:cNvCxnSpPr>
                <a:cxnSpLocks noChangeShapeType="1"/>
              </p:cNvCxnSpPr>
              <p:nvPr/>
            </p:nvCxnSpPr>
            <p:spPr bwMode="auto">
              <a:xfrm flipH="1">
                <a:off x="5574926" y="5086350"/>
                <a:ext cx="1152050" cy="0"/>
              </a:xfrm>
              <a:prstGeom prst="straightConnector1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 type="none" w="sm" len="sm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2" name="Group 31"/>
          <p:cNvGrpSpPr/>
          <p:nvPr/>
        </p:nvGrpSpPr>
        <p:grpSpPr>
          <a:xfrm>
            <a:off x="8839200" y="88137"/>
            <a:ext cx="2907945" cy="2661224"/>
            <a:chOff x="7958138" y="3662363"/>
            <a:chExt cx="2587625" cy="2420467"/>
          </a:xfrm>
        </p:grpSpPr>
        <p:grpSp>
          <p:nvGrpSpPr>
            <p:cNvPr id="33" name="Group 4"/>
            <p:cNvGrpSpPr>
              <a:grpSpLocks noChangeAspect="1"/>
            </p:cNvGrpSpPr>
            <p:nvPr/>
          </p:nvGrpSpPr>
          <p:grpSpPr bwMode="auto">
            <a:xfrm>
              <a:off x="7958138" y="3662363"/>
              <a:ext cx="2587625" cy="2003425"/>
              <a:chOff x="5013" y="2307"/>
              <a:chExt cx="1630" cy="1262"/>
            </a:xfrm>
          </p:grpSpPr>
          <p:sp>
            <p:nvSpPr>
              <p:cNvPr id="3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137" y="2307"/>
                <a:ext cx="1506" cy="11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39"/>
              <p:cNvSpPr>
                <a:spLocks noChangeArrowheads="1"/>
              </p:cNvSpPr>
              <p:nvPr/>
            </p:nvSpPr>
            <p:spPr bwMode="auto">
              <a:xfrm>
                <a:off x="5151" y="2427"/>
                <a:ext cx="1330" cy="10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0"/>
              <p:cNvSpPr>
                <a:spLocks noChangeArrowheads="1"/>
              </p:cNvSpPr>
              <p:nvPr/>
            </p:nvSpPr>
            <p:spPr bwMode="auto">
              <a:xfrm>
                <a:off x="5151" y="2427"/>
                <a:ext cx="1330" cy="1026"/>
              </a:xfrm>
              <a:prstGeom prst="rect">
                <a:avLst/>
              </a:prstGeom>
              <a:noFill/>
              <a:ln w="0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>
                <a:off x="5151" y="2427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5151" y="3453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V="1">
                <a:off x="6481" y="2427"/>
                <a:ext cx="0" cy="10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 flipV="1">
                <a:off x="5151" y="2427"/>
                <a:ext cx="0" cy="10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11"/>
              <p:cNvSpPr>
                <a:spLocks noChangeShapeType="1"/>
              </p:cNvSpPr>
              <p:nvPr/>
            </p:nvSpPr>
            <p:spPr bwMode="auto">
              <a:xfrm>
                <a:off x="5151" y="3453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12"/>
              <p:cNvSpPr>
                <a:spLocks noChangeShapeType="1"/>
              </p:cNvSpPr>
              <p:nvPr/>
            </p:nvSpPr>
            <p:spPr bwMode="auto">
              <a:xfrm flipV="1">
                <a:off x="5151" y="2427"/>
                <a:ext cx="0" cy="10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13"/>
              <p:cNvSpPr>
                <a:spLocks noChangeShapeType="1"/>
              </p:cNvSpPr>
              <p:nvPr/>
            </p:nvSpPr>
            <p:spPr bwMode="auto">
              <a:xfrm flipV="1">
                <a:off x="5151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14"/>
              <p:cNvSpPr>
                <a:spLocks noChangeShapeType="1"/>
              </p:cNvSpPr>
              <p:nvPr/>
            </p:nvSpPr>
            <p:spPr bwMode="auto">
              <a:xfrm>
                <a:off x="5151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9"/>
              <p:cNvSpPr>
                <a:spLocks noChangeArrowheads="1"/>
              </p:cNvSpPr>
              <p:nvPr/>
            </p:nvSpPr>
            <p:spPr bwMode="auto">
              <a:xfrm>
                <a:off x="5129" y="3462"/>
                <a:ext cx="61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85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Line 16"/>
              <p:cNvSpPr>
                <a:spLocks noChangeShapeType="1"/>
              </p:cNvSpPr>
              <p:nvPr/>
            </p:nvSpPr>
            <p:spPr bwMode="auto">
              <a:xfrm flipV="1">
                <a:off x="5371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17"/>
              <p:cNvSpPr>
                <a:spLocks noChangeShapeType="1"/>
              </p:cNvSpPr>
              <p:nvPr/>
            </p:nvSpPr>
            <p:spPr bwMode="auto">
              <a:xfrm>
                <a:off x="5371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5350" y="3462"/>
                <a:ext cx="61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90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Line 19"/>
              <p:cNvSpPr>
                <a:spLocks noChangeShapeType="1"/>
              </p:cNvSpPr>
              <p:nvPr/>
            </p:nvSpPr>
            <p:spPr bwMode="auto">
              <a:xfrm flipV="1">
                <a:off x="5592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20"/>
              <p:cNvSpPr>
                <a:spLocks noChangeShapeType="1"/>
              </p:cNvSpPr>
              <p:nvPr/>
            </p:nvSpPr>
            <p:spPr bwMode="auto">
              <a:xfrm>
                <a:off x="5592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Rectangle 21"/>
              <p:cNvSpPr>
                <a:spLocks noChangeArrowheads="1"/>
              </p:cNvSpPr>
              <p:nvPr/>
            </p:nvSpPr>
            <p:spPr bwMode="auto">
              <a:xfrm>
                <a:off x="5570" y="3462"/>
                <a:ext cx="61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95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" name="Line 22"/>
              <p:cNvSpPr>
                <a:spLocks noChangeShapeType="1"/>
              </p:cNvSpPr>
              <p:nvPr/>
            </p:nvSpPr>
            <p:spPr bwMode="auto">
              <a:xfrm flipV="1">
                <a:off x="5816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23"/>
              <p:cNvSpPr>
                <a:spLocks noChangeShapeType="1"/>
              </p:cNvSpPr>
              <p:nvPr/>
            </p:nvSpPr>
            <p:spPr bwMode="auto">
              <a:xfrm>
                <a:off x="5816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24"/>
              <p:cNvSpPr>
                <a:spLocks noChangeArrowheads="1"/>
              </p:cNvSpPr>
              <p:nvPr/>
            </p:nvSpPr>
            <p:spPr bwMode="auto">
              <a:xfrm>
                <a:off x="5785" y="3462"/>
                <a:ext cx="86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100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0" name="Line 25"/>
              <p:cNvSpPr>
                <a:spLocks noChangeShapeType="1"/>
              </p:cNvSpPr>
              <p:nvPr/>
            </p:nvSpPr>
            <p:spPr bwMode="auto">
              <a:xfrm flipV="1">
                <a:off x="6036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26"/>
              <p:cNvSpPr>
                <a:spLocks noChangeShapeType="1"/>
              </p:cNvSpPr>
              <p:nvPr/>
            </p:nvSpPr>
            <p:spPr bwMode="auto">
              <a:xfrm>
                <a:off x="6036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27"/>
              <p:cNvSpPr>
                <a:spLocks noChangeArrowheads="1"/>
              </p:cNvSpPr>
              <p:nvPr/>
            </p:nvSpPr>
            <p:spPr bwMode="auto">
              <a:xfrm>
                <a:off x="6006" y="3462"/>
                <a:ext cx="86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105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3" name="Line 28"/>
              <p:cNvSpPr>
                <a:spLocks noChangeShapeType="1"/>
              </p:cNvSpPr>
              <p:nvPr/>
            </p:nvSpPr>
            <p:spPr bwMode="auto">
              <a:xfrm flipV="1">
                <a:off x="6257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29"/>
              <p:cNvSpPr>
                <a:spLocks noChangeShapeType="1"/>
              </p:cNvSpPr>
              <p:nvPr/>
            </p:nvSpPr>
            <p:spPr bwMode="auto">
              <a:xfrm>
                <a:off x="6257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Rectangle 30"/>
              <p:cNvSpPr>
                <a:spLocks noChangeArrowheads="1"/>
              </p:cNvSpPr>
              <p:nvPr/>
            </p:nvSpPr>
            <p:spPr bwMode="auto">
              <a:xfrm>
                <a:off x="6226" y="3462"/>
                <a:ext cx="86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110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6" name="Line 31"/>
              <p:cNvSpPr>
                <a:spLocks noChangeShapeType="1"/>
              </p:cNvSpPr>
              <p:nvPr/>
            </p:nvSpPr>
            <p:spPr bwMode="auto">
              <a:xfrm flipV="1">
                <a:off x="6481" y="3438"/>
                <a:ext cx="0" cy="1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Line 32"/>
              <p:cNvSpPr>
                <a:spLocks noChangeShapeType="1"/>
              </p:cNvSpPr>
              <p:nvPr/>
            </p:nvSpPr>
            <p:spPr bwMode="auto">
              <a:xfrm>
                <a:off x="6481" y="2427"/>
                <a:ext cx="0" cy="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Rectangle 33"/>
              <p:cNvSpPr>
                <a:spLocks noChangeArrowheads="1"/>
              </p:cNvSpPr>
              <p:nvPr/>
            </p:nvSpPr>
            <p:spPr bwMode="auto">
              <a:xfrm>
                <a:off x="6450" y="3462"/>
                <a:ext cx="86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115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9" name="Line 34"/>
              <p:cNvSpPr>
                <a:spLocks noChangeShapeType="1"/>
              </p:cNvSpPr>
              <p:nvPr/>
            </p:nvSpPr>
            <p:spPr bwMode="auto">
              <a:xfrm>
                <a:off x="5151" y="345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Line 35"/>
              <p:cNvSpPr>
                <a:spLocks noChangeShapeType="1"/>
              </p:cNvSpPr>
              <p:nvPr/>
            </p:nvSpPr>
            <p:spPr bwMode="auto">
              <a:xfrm flipH="1">
                <a:off x="6465" y="345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Rectangle 36"/>
              <p:cNvSpPr>
                <a:spLocks noChangeArrowheads="1"/>
              </p:cNvSpPr>
              <p:nvPr/>
            </p:nvSpPr>
            <p:spPr bwMode="auto">
              <a:xfrm>
                <a:off x="5117" y="3429"/>
                <a:ext cx="40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2" name="Line 37"/>
              <p:cNvSpPr>
                <a:spLocks noChangeShapeType="1"/>
              </p:cNvSpPr>
              <p:nvPr/>
            </p:nvSpPr>
            <p:spPr bwMode="auto">
              <a:xfrm>
                <a:off x="5151" y="3349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Line 38"/>
              <p:cNvSpPr>
                <a:spLocks noChangeShapeType="1"/>
              </p:cNvSpPr>
              <p:nvPr/>
            </p:nvSpPr>
            <p:spPr bwMode="auto">
              <a:xfrm flipH="1">
                <a:off x="6465" y="3349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Rectangle 39"/>
              <p:cNvSpPr>
                <a:spLocks noChangeArrowheads="1"/>
              </p:cNvSpPr>
              <p:nvPr/>
            </p:nvSpPr>
            <p:spPr bwMode="auto">
              <a:xfrm>
                <a:off x="5083" y="3324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0.1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5" name="Line 40"/>
              <p:cNvSpPr>
                <a:spLocks noChangeShapeType="1"/>
              </p:cNvSpPr>
              <p:nvPr/>
            </p:nvSpPr>
            <p:spPr bwMode="auto">
              <a:xfrm>
                <a:off x="5151" y="324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Line 41"/>
              <p:cNvSpPr>
                <a:spLocks noChangeShapeType="1"/>
              </p:cNvSpPr>
              <p:nvPr/>
            </p:nvSpPr>
            <p:spPr bwMode="auto">
              <a:xfrm flipH="1">
                <a:off x="6465" y="3248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5083" y="3223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0.2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8" name="Line 43"/>
              <p:cNvSpPr>
                <a:spLocks noChangeShapeType="1"/>
              </p:cNvSpPr>
              <p:nvPr/>
            </p:nvSpPr>
            <p:spPr bwMode="auto">
              <a:xfrm>
                <a:off x="5151" y="314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Line 44"/>
              <p:cNvSpPr>
                <a:spLocks noChangeShapeType="1"/>
              </p:cNvSpPr>
              <p:nvPr/>
            </p:nvSpPr>
            <p:spPr bwMode="auto">
              <a:xfrm flipH="1">
                <a:off x="6465" y="3144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Rectangle 45"/>
              <p:cNvSpPr>
                <a:spLocks noChangeArrowheads="1"/>
              </p:cNvSpPr>
              <p:nvPr/>
            </p:nvSpPr>
            <p:spPr bwMode="auto">
              <a:xfrm>
                <a:off x="5083" y="3119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0.3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1" name="Line 46"/>
              <p:cNvSpPr>
                <a:spLocks noChangeShapeType="1"/>
              </p:cNvSpPr>
              <p:nvPr/>
            </p:nvSpPr>
            <p:spPr bwMode="auto">
              <a:xfrm>
                <a:off x="5151" y="3042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Line 47"/>
              <p:cNvSpPr>
                <a:spLocks noChangeShapeType="1"/>
              </p:cNvSpPr>
              <p:nvPr/>
            </p:nvSpPr>
            <p:spPr bwMode="auto">
              <a:xfrm flipH="1">
                <a:off x="6465" y="304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Rectangle 48"/>
              <p:cNvSpPr>
                <a:spLocks noChangeArrowheads="1"/>
              </p:cNvSpPr>
              <p:nvPr/>
            </p:nvSpPr>
            <p:spPr bwMode="auto">
              <a:xfrm>
                <a:off x="5083" y="3018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0.4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4" name="Line 49"/>
              <p:cNvSpPr>
                <a:spLocks noChangeShapeType="1"/>
              </p:cNvSpPr>
              <p:nvPr/>
            </p:nvSpPr>
            <p:spPr bwMode="auto">
              <a:xfrm>
                <a:off x="5151" y="293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Line 50"/>
              <p:cNvSpPr>
                <a:spLocks noChangeShapeType="1"/>
              </p:cNvSpPr>
              <p:nvPr/>
            </p:nvSpPr>
            <p:spPr bwMode="auto">
              <a:xfrm flipH="1">
                <a:off x="6465" y="2938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Rectangle 51"/>
              <p:cNvSpPr>
                <a:spLocks noChangeArrowheads="1"/>
              </p:cNvSpPr>
              <p:nvPr/>
            </p:nvSpPr>
            <p:spPr bwMode="auto">
              <a:xfrm>
                <a:off x="5083" y="2914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0.5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87" name="Line 52"/>
              <p:cNvSpPr>
                <a:spLocks noChangeShapeType="1"/>
              </p:cNvSpPr>
              <p:nvPr/>
            </p:nvSpPr>
            <p:spPr bwMode="auto">
              <a:xfrm>
                <a:off x="5151" y="2834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Line 53"/>
              <p:cNvSpPr>
                <a:spLocks noChangeShapeType="1"/>
              </p:cNvSpPr>
              <p:nvPr/>
            </p:nvSpPr>
            <p:spPr bwMode="auto">
              <a:xfrm flipH="1">
                <a:off x="6465" y="2834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Rectangle 54"/>
              <p:cNvSpPr>
                <a:spLocks noChangeArrowheads="1"/>
              </p:cNvSpPr>
              <p:nvPr/>
            </p:nvSpPr>
            <p:spPr bwMode="auto">
              <a:xfrm>
                <a:off x="5083" y="2810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0.6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0" name="Line 55"/>
              <p:cNvSpPr>
                <a:spLocks noChangeShapeType="1"/>
              </p:cNvSpPr>
              <p:nvPr/>
            </p:nvSpPr>
            <p:spPr bwMode="auto">
              <a:xfrm>
                <a:off x="5151" y="2733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56"/>
              <p:cNvSpPr>
                <a:spLocks noChangeShapeType="1"/>
              </p:cNvSpPr>
              <p:nvPr/>
            </p:nvSpPr>
            <p:spPr bwMode="auto">
              <a:xfrm flipH="1">
                <a:off x="6465" y="2733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Rectangle 57"/>
              <p:cNvSpPr>
                <a:spLocks noChangeArrowheads="1"/>
              </p:cNvSpPr>
              <p:nvPr/>
            </p:nvSpPr>
            <p:spPr bwMode="auto">
              <a:xfrm>
                <a:off x="5083" y="2708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0.7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3" name="Line 58"/>
              <p:cNvSpPr>
                <a:spLocks noChangeShapeType="1"/>
              </p:cNvSpPr>
              <p:nvPr/>
            </p:nvSpPr>
            <p:spPr bwMode="auto">
              <a:xfrm>
                <a:off x="5151" y="2632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Line 59"/>
              <p:cNvSpPr>
                <a:spLocks noChangeShapeType="1"/>
              </p:cNvSpPr>
              <p:nvPr/>
            </p:nvSpPr>
            <p:spPr bwMode="auto">
              <a:xfrm flipH="1">
                <a:off x="6465" y="2632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Rectangle 60"/>
              <p:cNvSpPr>
                <a:spLocks noChangeArrowheads="1"/>
              </p:cNvSpPr>
              <p:nvPr/>
            </p:nvSpPr>
            <p:spPr bwMode="auto">
              <a:xfrm>
                <a:off x="5083" y="2607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0.8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6" name="Line 61"/>
              <p:cNvSpPr>
                <a:spLocks noChangeShapeType="1"/>
              </p:cNvSpPr>
              <p:nvPr/>
            </p:nvSpPr>
            <p:spPr bwMode="auto">
              <a:xfrm>
                <a:off x="5151" y="2528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Line 62"/>
              <p:cNvSpPr>
                <a:spLocks noChangeShapeType="1"/>
              </p:cNvSpPr>
              <p:nvPr/>
            </p:nvSpPr>
            <p:spPr bwMode="auto">
              <a:xfrm flipH="1">
                <a:off x="6465" y="2528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Rectangle 63"/>
              <p:cNvSpPr>
                <a:spLocks noChangeArrowheads="1"/>
              </p:cNvSpPr>
              <p:nvPr/>
            </p:nvSpPr>
            <p:spPr bwMode="auto">
              <a:xfrm>
                <a:off x="5083" y="2503"/>
                <a:ext cx="74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0.9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99" name="Line 64"/>
              <p:cNvSpPr>
                <a:spLocks noChangeShapeType="1"/>
              </p:cNvSpPr>
              <p:nvPr/>
            </p:nvSpPr>
            <p:spPr bwMode="auto">
              <a:xfrm>
                <a:off x="5151" y="2427"/>
                <a:ext cx="12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Line 65"/>
              <p:cNvSpPr>
                <a:spLocks noChangeShapeType="1"/>
              </p:cNvSpPr>
              <p:nvPr/>
            </p:nvSpPr>
            <p:spPr bwMode="auto">
              <a:xfrm flipH="1">
                <a:off x="6465" y="2427"/>
                <a:ext cx="16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Rectangle 66"/>
              <p:cNvSpPr>
                <a:spLocks noChangeArrowheads="1"/>
              </p:cNvSpPr>
              <p:nvPr/>
            </p:nvSpPr>
            <p:spPr bwMode="auto">
              <a:xfrm>
                <a:off x="5117" y="2402"/>
                <a:ext cx="40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1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02" name="Line 67"/>
              <p:cNvSpPr>
                <a:spLocks noChangeShapeType="1"/>
              </p:cNvSpPr>
              <p:nvPr/>
            </p:nvSpPr>
            <p:spPr bwMode="auto">
              <a:xfrm>
                <a:off x="5151" y="2427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Line 68"/>
              <p:cNvSpPr>
                <a:spLocks noChangeShapeType="1"/>
              </p:cNvSpPr>
              <p:nvPr/>
            </p:nvSpPr>
            <p:spPr bwMode="auto">
              <a:xfrm>
                <a:off x="5151" y="3453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Line 69"/>
              <p:cNvSpPr>
                <a:spLocks noChangeShapeType="1"/>
              </p:cNvSpPr>
              <p:nvPr/>
            </p:nvSpPr>
            <p:spPr bwMode="auto">
              <a:xfrm flipV="1">
                <a:off x="6481" y="2427"/>
                <a:ext cx="0" cy="10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Line 70"/>
              <p:cNvSpPr>
                <a:spLocks noChangeShapeType="1"/>
              </p:cNvSpPr>
              <p:nvPr/>
            </p:nvSpPr>
            <p:spPr bwMode="auto">
              <a:xfrm flipV="1">
                <a:off x="5151" y="2427"/>
                <a:ext cx="0" cy="102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Oval 71"/>
              <p:cNvSpPr>
                <a:spLocks noChangeArrowheads="1"/>
              </p:cNvSpPr>
              <p:nvPr/>
            </p:nvSpPr>
            <p:spPr bwMode="auto">
              <a:xfrm>
                <a:off x="5359" y="2926"/>
                <a:ext cx="25" cy="25"/>
              </a:xfrm>
              <a:prstGeom prst="ellipse">
                <a:avLst/>
              </a:prstGeom>
              <a:noFill/>
              <a:ln w="19050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Line 72"/>
              <p:cNvSpPr>
                <a:spLocks noChangeShapeType="1"/>
              </p:cNvSpPr>
              <p:nvPr/>
            </p:nvSpPr>
            <p:spPr bwMode="auto">
              <a:xfrm flipV="1">
                <a:off x="5371" y="2938"/>
                <a:ext cx="0" cy="515"/>
              </a:xfrm>
              <a:prstGeom prst="line">
                <a:avLst/>
              </a:prstGeom>
              <a:noFill/>
              <a:ln w="19050" cap="flat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Line 73"/>
              <p:cNvSpPr>
                <a:spLocks noChangeShapeType="1"/>
              </p:cNvSpPr>
              <p:nvPr/>
            </p:nvSpPr>
            <p:spPr bwMode="auto">
              <a:xfrm>
                <a:off x="5151" y="3453"/>
                <a:ext cx="13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9" name="Oval 74"/>
              <p:cNvSpPr>
                <a:spLocks noChangeArrowheads="1"/>
              </p:cNvSpPr>
              <p:nvPr/>
            </p:nvSpPr>
            <p:spPr bwMode="auto">
              <a:xfrm>
                <a:off x="6245" y="2926"/>
                <a:ext cx="24" cy="25"/>
              </a:xfrm>
              <a:prstGeom prst="ellipse">
                <a:avLst/>
              </a:prstGeom>
              <a:noFill/>
              <a:ln w="19050" cap="flat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Line 75"/>
              <p:cNvSpPr>
                <a:spLocks noChangeShapeType="1"/>
              </p:cNvSpPr>
              <p:nvPr/>
            </p:nvSpPr>
            <p:spPr bwMode="auto">
              <a:xfrm flipV="1">
                <a:off x="6257" y="2938"/>
                <a:ext cx="0" cy="515"/>
              </a:xfrm>
              <a:prstGeom prst="line">
                <a:avLst/>
              </a:prstGeom>
              <a:noFill/>
              <a:ln w="19050" cap="flat">
                <a:solidFill>
                  <a:srgbClr val="00FF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1" name="Rectangle 76"/>
              <p:cNvSpPr>
                <a:spLocks noChangeArrowheads="1"/>
              </p:cNvSpPr>
              <p:nvPr/>
            </p:nvSpPr>
            <p:spPr bwMode="auto">
              <a:xfrm>
                <a:off x="5675" y="3514"/>
                <a:ext cx="285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Frequency [Hz]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2" name="Rectangle 77"/>
              <p:cNvSpPr>
                <a:spLocks noChangeArrowheads="1"/>
              </p:cNvSpPr>
              <p:nvPr/>
            </p:nvSpPr>
            <p:spPr bwMode="auto">
              <a:xfrm rot="16200000">
                <a:off x="4944" y="2905"/>
                <a:ext cx="193" cy="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Helvetica" panose="020B0604020202020204" pitchFamily="34" charset="0"/>
                  </a:rPr>
                  <a:t>Amplitude</a:t>
                </a:r>
                <a:endParaRPr kumimoji="0" lang="en-US" alt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3" name="Rectangle 78"/>
              <p:cNvSpPr>
                <a:spLocks noChangeArrowheads="1"/>
              </p:cNvSpPr>
              <p:nvPr/>
            </p:nvSpPr>
            <p:spPr bwMode="auto">
              <a:xfrm>
                <a:off x="5399" y="2307"/>
                <a:ext cx="796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algn="l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 smtClean="0">
                    <a:ln>
                      <a:noFill/>
                    </a:ln>
                    <a:effectLst/>
                    <a:latin typeface="Helvetica" panose="020B0604020202020204" pitchFamily="34" charset="0"/>
                  </a:rPr>
                  <a:t>Dual Pair Frequencies</a:t>
                </a:r>
                <a:endParaRPr kumimoji="0" lang="en-US" altLang="en-US" sz="1800" b="0" i="0" u="none" strike="noStrike" cap="none" normalizeH="0" baseline="0" dirty="0" smtClean="0">
                  <a:ln>
                    <a:noFill/>
                  </a:ln>
                  <a:effectLst/>
                </a:endParaRPr>
              </a:p>
            </p:txBody>
          </p:sp>
        </p:grpSp>
        <p:cxnSp>
          <p:nvCxnSpPr>
            <p:cNvPr id="34" name="Straight Arrow Connector 37"/>
            <p:cNvCxnSpPr>
              <a:cxnSpLocks noChangeShapeType="1"/>
            </p:cNvCxnSpPr>
            <p:nvPr/>
          </p:nvCxnSpPr>
          <p:spPr bwMode="auto">
            <a:xfrm>
              <a:off x="8543025" y="5144989"/>
              <a:ext cx="1362619" cy="0"/>
            </a:xfrm>
            <a:prstGeom prst="straightConnector1">
              <a:avLst/>
            </a:prstGeom>
            <a:noFill/>
            <a:ln w="38100" algn="ctr">
              <a:solidFill>
                <a:schemeClr val="bg2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8960861" y="4891737"/>
              <a:ext cx="493712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91429" tIns="45714" rIns="91429" bIns="45714" anchor="ctr">
              <a:spAutoFit/>
            </a:bodyPr>
            <a:lstStyle>
              <a:lvl1pPr>
                <a:spcBef>
                  <a:spcPct val="20000"/>
                </a:spcBef>
                <a:buClr>
                  <a:srgbClr val="FAFD00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100000"/>
                <a:buFont typeface="Arial" pitchFamily="34" charset="0"/>
                <a:buChar char="•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SzPct val="50000"/>
                <a:buFont typeface="Monotype Sorts" pitchFamily="2" charset="2"/>
                <a:buChar char="s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–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100000"/>
                <a:buChar char="·"/>
                <a:defRPr sz="24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ClrTx/>
                <a:buSzTx/>
                <a:buFont typeface="Arial" pitchFamily="34" charset="0"/>
                <a:buNone/>
              </a:pPr>
              <a:r>
                <a:rPr lang="en-US" altLang="en-US" i="1" dirty="0" err="1">
                  <a:solidFill>
                    <a:srgbClr val="92D050"/>
                  </a:solidFill>
                  <a:latin typeface="Comic Sans MS" pitchFamily="66" charset="0"/>
                </a:rPr>
                <a:t>f</a:t>
              </a:r>
              <a:r>
                <a:rPr lang="en-US" altLang="en-US" i="1" baseline="-25000" dirty="0" err="1">
                  <a:solidFill>
                    <a:srgbClr val="92D050"/>
                  </a:solidFill>
                  <a:latin typeface="Comic Sans MS" pitchFamily="66" charset="0"/>
                </a:rPr>
                <a:t>d</a:t>
              </a:r>
              <a:endParaRPr lang="en-US" altLang="en-US" i="1" dirty="0">
                <a:solidFill>
                  <a:srgbClr val="92D050"/>
                </a:solidFill>
                <a:latin typeface="Comic Sans MS" pitchFamily="66" charset="0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232776" y="5505748"/>
              <a:ext cx="612775" cy="415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 typeface="Arial" pitchFamily="34" charset="0"/>
                <a:buNone/>
              </a:pPr>
              <a:r>
                <a:rPr lang="en-US" altLang="en-US" sz="1050" i="1" dirty="0">
                  <a:solidFill>
                    <a:srgbClr val="FF00FF"/>
                  </a:solidFill>
                  <a:latin typeface="Comic Sans MS" pitchFamily="66" charset="0"/>
                </a:rPr>
                <a:t>499 kHz 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8916870" y="5505749"/>
              <a:ext cx="612775" cy="5770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 typeface="Arial" pitchFamily="34" charset="0"/>
                <a:buNone/>
              </a:pPr>
              <a:r>
                <a:rPr lang="en-US" altLang="en-US" sz="105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</a:rPr>
                <a:t>fc=</a:t>
              </a:r>
              <a:br>
                <a:rPr lang="en-US" altLang="en-US" sz="105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</a:rPr>
              </a:br>
              <a:r>
                <a:rPr lang="en-US" altLang="en-US" sz="1050" i="1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Comic Sans MS" pitchFamily="66" charset="0"/>
                </a:rPr>
                <a:t>500 kHz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9598180" y="5502573"/>
              <a:ext cx="612775" cy="4154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Tx/>
                <a:buSzTx/>
                <a:buFont typeface="Arial" pitchFamily="34" charset="0"/>
                <a:buNone/>
              </a:pPr>
              <a:r>
                <a:rPr lang="en-US" altLang="en-US" sz="1050" i="1" dirty="0">
                  <a:solidFill>
                    <a:schemeClr val="bg2">
                      <a:lumMod val="20000"/>
                      <a:lumOff val="80000"/>
                    </a:schemeClr>
                  </a:solidFill>
                  <a:latin typeface="Comic Sans MS" pitchFamily="66" charset="0"/>
                </a:rPr>
                <a:t>501 kHz </a:t>
              </a: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74022" y="6019800"/>
            <a:ext cx="551167" cy="365125"/>
          </a:xfrm>
        </p:spPr>
        <p:txBody>
          <a:bodyPr/>
          <a:lstStyle/>
          <a:p>
            <a:pPr>
              <a:defRPr/>
            </a:pPr>
            <a:fld id="{68DF9711-8B6A-4589-93C4-1DCA170A2496}" type="slidenum">
              <a:rPr lang="en-US" sz="1800" smtClean="0"/>
              <a:pPr>
                <a:defRPr/>
              </a:pPr>
              <a:t>9</a:t>
            </a:fld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799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45540</TotalTime>
  <Words>1097</Words>
  <Application>Microsoft Office PowerPoint</Application>
  <PresentationFormat>Widescreen</PresentationFormat>
  <Paragraphs>241</Paragraphs>
  <Slides>19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Comic Sans MS</vt:lpstr>
      <vt:lpstr>Wingdings</vt:lpstr>
      <vt:lpstr>Tahoma</vt:lpstr>
      <vt:lpstr>Helvetica</vt:lpstr>
      <vt:lpstr>Calibri</vt:lpstr>
      <vt:lpstr>Times New Roman</vt:lpstr>
      <vt:lpstr>Mesh</vt:lpstr>
      <vt:lpstr>Image</vt:lpstr>
      <vt:lpstr>Spatial distribution of acoustic radiation force modal excitation from focused ultrasonic transducers in air   Acoustical Society of America Meeting Boston, MA June 26, 2017     </vt:lpstr>
      <vt:lpstr>Introduction </vt:lpstr>
      <vt:lpstr>Acoustic/Ultrasound Radiation 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Reed-Resonator Interactions in Reed Organ Pipes</dc:title>
  <dc:creator>huber</dc:creator>
  <cp:lastModifiedBy>huber@gac.edu</cp:lastModifiedBy>
  <cp:revision>599</cp:revision>
  <dcterms:modified xsi:type="dcterms:W3CDTF">2017-06-26T12:23:21Z</dcterms:modified>
</cp:coreProperties>
</file>