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314" r:id="rId1"/>
  </p:sldMasterIdLst>
  <p:notesMasterIdLst>
    <p:notesMasterId r:id="rId18"/>
  </p:notesMasterIdLst>
  <p:handoutMasterIdLst>
    <p:handoutMasterId r:id="rId19"/>
  </p:handoutMasterIdLst>
  <p:sldIdLst>
    <p:sldId id="256" r:id="rId2"/>
    <p:sldId id="479" r:id="rId3"/>
    <p:sldId id="494" r:id="rId4"/>
    <p:sldId id="497" r:id="rId5"/>
    <p:sldId id="504" r:id="rId6"/>
    <p:sldId id="495" r:id="rId7"/>
    <p:sldId id="496" r:id="rId8"/>
    <p:sldId id="512" r:id="rId9"/>
    <p:sldId id="503" r:id="rId10"/>
    <p:sldId id="513" r:id="rId11"/>
    <p:sldId id="505" r:id="rId12"/>
    <p:sldId id="506" r:id="rId13"/>
    <p:sldId id="508" r:id="rId14"/>
    <p:sldId id="510" r:id="rId15"/>
    <p:sldId id="511" r:id="rId16"/>
    <p:sldId id="481" r:id="rId17"/>
  </p:sldIdLst>
  <p:sldSz cx="12192000" cy="6858000"/>
  <p:notesSz cx="9240838" cy="6954838"/>
  <p:embeddedFontLst>
    <p:embeddedFont>
      <p:font typeface="Cambria Math" panose="02040503050406030204" pitchFamily="18" charset="0"/>
      <p:regular r:id="rId20"/>
    </p:embeddedFont>
    <p:embeddedFont>
      <p:font typeface="Tahoma" panose="020B0604030504040204" pitchFamily="34" charset="0"/>
      <p:regular r:id="rId21"/>
      <p:bold r:id="rId22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ber@gac.edu" initials="h" lastIdx="1" clrIdx="0">
    <p:extLst>
      <p:ext uri="{19B8F6BF-5375-455C-9EA6-DF929625EA0E}">
        <p15:presenceInfo xmlns:p15="http://schemas.microsoft.com/office/powerpoint/2012/main" userId="f0abcba669f422a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9696"/>
    <a:srgbClr val="FF9900"/>
    <a:srgbClr val="FA5454"/>
    <a:srgbClr val="BA8CDC"/>
    <a:srgbClr val="00CCFF"/>
    <a:srgbClr val="3333FF"/>
    <a:srgbClr val="A50021"/>
    <a:srgbClr val="CC0000"/>
    <a:srgbClr val="0066CC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 autoAdjust="0"/>
    <p:restoredTop sz="86155" autoAdjust="0"/>
  </p:normalViewPr>
  <p:slideViewPr>
    <p:cSldViewPr showGuides="1">
      <p:cViewPr varScale="1">
        <p:scale>
          <a:sx n="61" d="100"/>
          <a:sy n="61" d="100"/>
        </p:scale>
        <p:origin x="72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68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11" tIns="46006" rIns="92011" bIns="46006" numCol="1" anchor="t" anchorCtr="0" compatLnSpc="1">
            <a:prstTxWarp prst="textNoShape">
              <a:avLst/>
            </a:prstTxWarp>
          </a:bodyPr>
          <a:lstStyle>
            <a:lvl1pPr algn="l" defTabSz="92075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3988" y="0"/>
            <a:ext cx="40068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11" tIns="46006" rIns="92011" bIns="46006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07175"/>
            <a:ext cx="40068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11" tIns="46006" rIns="92011" bIns="46006" numCol="1" anchor="b" anchorCtr="0" compatLnSpc="1">
            <a:prstTxWarp prst="textNoShape">
              <a:avLst/>
            </a:prstTxWarp>
          </a:bodyPr>
          <a:lstStyle>
            <a:lvl1pPr algn="l" defTabSz="92075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3988" y="6607175"/>
            <a:ext cx="40068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11" tIns="46006" rIns="92011" bIns="46006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fld id="{A83146B0-48B6-4E54-9CE2-32200A6C8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81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68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11" tIns="46006" rIns="92011" bIns="46006" numCol="1" anchor="t" anchorCtr="0" compatLnSpc="1">
            <a:prstTxWarp prst="textNoShape">
              <a:avLst/>
            </a:prstTxWarp>
          </a:bodyPr>
          <a:lstStyle>
            <a:lvl1pPr algn="l" defTabSz="92075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3988" y="0"/>
            <a:ext cx="40068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11" tIns="46006" rIns="92011" bIns="46006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06638" y="522288"/>
            <a:ext cx="4633912" cy="2606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3488" y="3303588"/>
            <a:ext cx="6773862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11" tIns="46006" rIns="92011" bIns="460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07175"/>
            <a:ext cx="40068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11" tIns="46006" rIns="92011" bIns="46006" numCol="1" anchor="b" anchorCtr="0" compatLnSpc="1">
            <a:prstTxWarp prst="textNoShape">
              <a:avLst/>
            </a:prstTxWarp>
          </a:bodyPr>
          <a:lstStyle>
            <a:lvl1pPr algn="l" defTabSz="92075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3988" y="6607175"/>
            <a:ext cx="40068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11" tIns="46006" rIns="92011" bIns="46006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fld id="{717AEECE-47CF-4D1C-969E-66F5D70DF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004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2FD0114-86D4-4AA8-9D77-BC61CCF8DC81}" type="slidenum">
              <a:rPr lang="en-US" sz="1200" smtClean="0"/>
              <a:pPr eaLnBrk="1" hangingPunct="1"/>
              <a:t>1</a:t>
            </a:fld>
            <a:endParaRPr lang="en-US" sz="120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6638" y="522288"/>
            <a:ext cx="4633912" cy="26066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2205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6F80BC4-1801-417D-85D4-9EF933B4BEB8}" type="slidenum">
              <a:rPr lang="en-US" sz="1200" smtClean="0"/>
              <a:pPr eaLnBrk="1" hangingPunct="1"/>
              <a:t>2</a:t>
            </a:fld>
            <a:endParaRPr lang="en-US" sz="1200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6638" y="522288"/>
            <a:ext cx="4633912" cy="260667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10851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4A974-A4EF-42E2-9B9E-FD6DD3A2B6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57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80697-1A1A-4968-B45E-F391670F1D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7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80697-1A1A-4968-B45E-F391670F1D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40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80697-1A1A-4968-B45E-F391670F1D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70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80697-1A1A-4968-B45E-F391670F1D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7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80697-1A1A-4968-B45E-F391670F1D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71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80697-1A1A-4968-B45E-F391670F1D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7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C7617-C0BC-45DE-8E9C-A9712179AD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97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1DE39-53F2-426A-920F-1D81C1A75E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78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10668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066800"/>
            <a:ext cx="52324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5200" y="1066800"/>
            <a:ext cx="52324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488F3-FC2B-425B-85BC-235A3D8C7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739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F9711-8B6A-4589-93C4-1DCA170A24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B1442-1735-40E2-94F2-80C01B95C0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79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C82946-BA28-4134-927C-D9A6ADC0A9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15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63AE35-78D5-4BCB-9CFE-1C0BE6D001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65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E699E-34D5-4F92-9CBD-F62FA5D63B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47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66992D-4A91-4F7D-832B-35A437457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5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20AA1-89A0-46F3-A48E-BF2BB5E8F9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9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pPr>
              <a:defRPr/>
            </a:pPr>
            <a:fld id="{5CD3CD7E-7774-497A-8EBF-C4FCD3F195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28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71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82980697-1A1A-4968-B45E-F391670F1D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16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  <p:sldLayoutId id="2147484326" r:id="rId12"/>
    <p:sldLayoutId id="2147484327" r:id="rId13"/>
    <p:sldLayoutId id="2147484328" r:id="rId14"/>
    <p:sldLayoutId id="2147484329" r:id="rId15"/>
    <p:sldLayoutId id="2147484330" r:id="rId16"/>
    <p:sldLayoutId id="2147484331" r:id="rId17"/>
    <p:sldLayoutId id="2147484332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335964"/>
            <a:ext cx="9905998" cy="1905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Imaging of propagating wave fronts resulting from ultrasonic pulses incident on heel bones using refracto-vibrometry</a:t>
            </a:r>
            <a:r>
              <a:rPr lang="en-US" cap="none" dirty="0" smtClean="0"/>
              <a:t/>
            </a:r>
            <a:br>
              <a:rPr lang="en-US" cap="none" dirty="0" smtClean="0"/>
            </a:br>
            <a:r>
              <a:rPr lang="en-US" sz="2400" cap="none" dirty="0"/>
              <a:t/>
            </a:r>
            <a:br>
              <a:rPr lang="en-US" sz="2400" cap="none" dirty="0"/>
            </a:br>
            <a:r>
              <a:rPr lang="en-US" sz="31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Acoustical Society of America Meeting</a:t>
            </a:r>
            <a:br>
              <a:rPr lang="en-US" sz="31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US" sz="31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Boston, MA</a:t>
            </a:r>
            <a:br>
              <a:rPr lang="en-US" sz="31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US" sz="31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June 29, 2017 </a:t>
            </a:r>
            <a:r>
              <a:rPr lang="en-US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/>
            </a:r>
            <a:br>
              <a:rPr lang="en-US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US" sz="2400" cap="none" dirty="0"/>
              <a:t/>
            </a:r>
            <a:br>
              <a:rPr lang="en-US" sz="2400" cap="none" dirty="0"/>
            </a:br>
            <a:r>
              <a:rPr lang="en-US" sz="2400" cap="none" dirty="0"/>
              <a:t/>
            </a:r>
            <a:br>
              <a:rPr lang="en-US" sz="2400" cap="none" dirty="0"/>
            </a:br>
            <a:r>
              <a:rPr lang="en-US" sz="2000" cap="none" dirty="0"/>
              <a:t/>
            </a:r>
            <a:br>
              <a:rPr lang="en-US" sz="2000" cap="none" dirty="0"/>
            </a:br>
            <a:endParaRPr lang="en-US" sz="2000" cap="none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896837" y="3240964"/>
            <a:ext cx="9905998" cy="3124201"/>
          </a:xfrm>
        </p:spPr>
        <p:txBody>
          <a:bodyPr/>
          <a:lstStyle/>
          <a:p>
            <a:pPr marL="0" indent="0">
              <a:buNone/>
            </a:pPr>
            <a:r>
              <a:rPr lang="en-US" sz="2400" cap="none" dirty="0" smtClean="0">
                <a:solidFill>
                  <a:schemeClr val="tx1"/>
                </a:solidFill>
              </a:rPr>
              <a:t>Thomas Huber</a:t>
            </a:r>
            <a:endParaRPr lang="en-US" sz="2400" cap="none" dirty="0" smtClean="0">
              <a:solidFill>
                <a:schemeClr val="tx1"/>
              </a:solidFill>
              <a:effectLst/>
            </a:endParaRPr>
          </a:p>
          <a:p>
            <a:pPr lvl="1"/>
            <a:r>
              <a:rPr lang="en-US" sz="2400" b="0" cap="none" dirty="0" smtClean="0">
                <a:solidFill>
                  <a:schemeClr val="tx1"/>
                </a:solidFill>
              </a:rPr>
              <a:t>Physics </a:t>
            </a:r>
            <a:r>
              <a:rPr lang="en-US" sz="2400" b="0" cap="none" dirty="0">
                <a:solidFill>
                  <a:schemeClr val="tx1"/>
                </a:solidFill>
              </a:rPr>
              <a:t>Department, Gustavus Adolphus </a:t>
            </a:r>
            <a:r>
              <a:rPr lang="en-US" sz="2400" b="0" cap="none" dirty="0" smtClean="0">
                <a:solidFill>
                  <a:schemeClr val="tx1"/>
                </a:solidFill>
              </a:rPr>
              <a:t>College, St. Peter, MN</a:t>
            </a:r>
          </a:p>
          <a:p>
            <a:pPr marL="0" indent="0">
              <a:buNone/>
            </a:pPr>
            <a:r>
              <a:rPr lang="en-US" sz="2400" cap="none" dirty="0" smtClean="0">
                <a:solidFill>
                  <a:schemeClr val="tx1"/>
                </a:solidFill>
                <a:effectLst/>
              </a:rPr>
              <a:t>Matthew Huber, Brent </a:t>
            </a:r>
            <a:r>
              <a:rPr lang="en-US" sz="2400" cap="none" dirty="0" err="1" smtClean="0">
                <a:solidFill>
                  <a:schemeClr val="tx1"/>
                </a:solidFill>
                <a:effectLst/>
              </a:rPr>
              <a:t>Hoffmeister</a:t>
            </a:r>
            <a:endParaRPr lang="en-US" sz="2400" cap="none" dirty="0" smtClean="0">
              <a:solidFill>
                <a:schemeClr val="tx1"/>
              </a:solidFill>
              <a:effectLst/>
            </a:endParaRPr>
          </a:p>
          <a:p>
            <a:pPr lvl="1"/>
            <a:r>
              <a:rPr lang="en-US" sz="2400" cap="none" dirty="0" smtClean="0">
                <a:solidFill>
                  <a:schemeClr val="tx1"/>
                </a:solidFill>
                <a:effectLst/>
              </a:rPr>
              <a:t>Physics Department, Rhodes College, Memphis, TN</a:t>
            </a:r>
            <a:endParaRPr lang="en-US" sz="2400" b="0" cap="none" dirty="0">
              <a:solidFill>
                <a:schemeClr val="tx1"/>
              </a:solidFill>
            </a:endParaRPr>
          </a:p>
          <a:p>
            <a:pPr eaLnBrk="1" hangingPunct="1"/>
            <a:endParaRPr lang="en-US" sz="2000" b="0" cap="none" dirty="0">
              <a:solidFill>
                <a:schemeClr val="tx1"/>
              </a:solidFill>
            </a:endParaRPr>
          </a:p>
          <a:p>
            <a:pPr eaLnBrk="1" hangingPunct="1"/>
            <a:endParaRPr lang="en-US" sz="2000" b="0" cap="none" dirty="0">
              <a:solidFill>
                <a:schemeClr val="tx1"/>
              </a:solidFill>
            </a:endParaRPr>
          </a:p>
        </p:txBody>
      </p:sp>
      <p:pic>
        <p:nvPicPr>
          <p:cNvPr id="3076" name="Picture 6" descr="gac_logo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99" y="5943600"/>
            <a:ext cx="2111927" cy="63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UMass Lowell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048" y="5943600"/>
            <a:ext cx="2967628" cy="716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87831"/>
            <a:ext cx="11732270" cy="31412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74126"/>
            <a:ext cx="11734800" cy="3141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1" y="3886201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US" dirty="0"/>
          </a:p>
        </p:txBody>
      </p:sp>
      <p:sp>
        <p:nvSpPr>
          <p:cNvPr id="7" name="TextBox 6"/>
          <p:cNvSpPr txBox="1"/>
          <p:nvPr/>
        </p:nvSpPr>
        <p:spPr>
          <a:xfrm>
            <a:off x="5638801" y="2971801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US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708058"/>
            <a:ext cx="6322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3333FF"/>
                </a:solidFill>
                <a:latin typeface="+mn-lt"/>
              </a:rPr>
              <a:t>Vibrometer Voltage: With Bone In Tank </a:t>
            </a:r>
            <a:endParaRPr lang="en-US" sz="20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7330" y="4413843"/>
            <a:ext cx="63850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>
                <a:solidFill>
                  <a:srgbClr val="FF0000"/>
                </a:solidFill>
                <a:latin typeface="+mn-lt"/>
              </a:rPr>
              <a:t>Piezo Transducer Voltage: With Bone in Tank</a:t>
            </a:r>
            <a:endParaRPr lang="en-US" sz="2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8500" y="2677205"/>
            <a:ext cx="203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3333FF"/>
                </a:solidFill>
                <a:latin typeface="+mn-lt"/>
              </a:rPr>
              <a:t>Arrival: 76.5µs</a:t>
            </a:r>
            <a:endParaRPr lang="en-US" sz="2000" dirty="0">
              <a:solidFill>
                <a:srgbClr val="3333FF"/>
              </a:solidFill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455670" y="2264514"/>
            <a:ext cx="609600" cy="412691"/>
          </a:xfrm>
          <a:prstGeom prst="straightConnector1">
            <a:avLst/>
          </a:prstGeom>
          <a:ln w="508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414271" y="1277234"/>
            <a:ext cx="203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3333FF"/>
                </a:solidFill>
                <a:latin typeface="+mn-lt"/>
              </a:rPr>
              <a:t>Max: 40 mV</a:t>
            </a:r>
            <a:endParaRPr lang="en-US" sz="2000" dirty="0">
              <a:solidFill>
                <a:srgbClr val="3333FF"/>
              </a:solidFill>
              <a:latin typeface="+mn-l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8497565" y="708058"/>
            <a:ext cx="1179835" cy="569176"/>
          </a:xfrm>
          <a:prstGeom prst="straightConnector1">
            <a:avLst/>
          </a:prstGeom>
          <a:ln w="508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t="21376" r="11364" b="19779"/>
          <a:stretch/>
        </p:blipFill>
        <p:spPr>
          <a:xfrm>
            <a:off x="900082" y="2336658"/>
            <a:ext cx="4663811" cy="1920393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4627567" y="2573888"/>
            <a:ext cx="510952" cy="467228"/>
          </a:xfrm>
          <a:prstGeom prst="straightConnector1">
            <a:avLst/>
          </a:prstGeom>
          <a:ln w="5080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839201" y="2254590"/>
            <a:ext cx="203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CCFF"/>
                </a:solidFill>
                <a:latin typeface="+mn-lt"/>
              </a:rPr>
              <a:t>Scan Point</a:t>
            </a:r>
            <a:endParaRPr lang="en-US" sz="2000" dirty="0">
              <a:solidFill>
                <a:srgbClr val="00CCFF"/>
              </a:solidFill>
              <a:latin typeface="+mn-lt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0" y="-30141"/>
            <a:ext cx="99059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Comparison of Single Refracto-Vibrometry Scan Point and Piezo Transducer</a:t>
            </a:r>
            <a:endParaRPr lang="en-US" sz="2000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5000">
                    <a:srgbClr val="FFFF00"/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72884" y="5306121"/>
            <a:ext cx="7731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B050"/>
                </a:solidFill>
                <a:latin typeface="+mj-lt"/>
              </a:rPr>
              <a:t>Vibrometer gives similar pulse shape with transducer</a:t>
            </a:r>
            <a:r>
              <a:rPr lang="en-US" sz="2400" i="1" smtClean="0">
                <a:solidFill>
                  <a:srgbClr val="00B050"/>
                </a:solidFill>
                <a:latin typeface="+mj-lt"/>
              </a:rPr>
              <a:t>. Receiver </a:t>
            </a:r>
            <a:r>
              <a:rPr lang="en-US" sz="2400" i="1" dirty="0" smtClean="0">
                <a:solidFill>
                  <a:srgbClr val="00B050"/>
                </a:solidFill>
                <a:latin typeface="+mj-lt"/>
              </a:rPr>
              <a:t>with larger bandwidth and freedom from reflection/damping artifacts  </a:t>
            </a:r>
            <a:endParaRPr lang="en-US" sz="2400" i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381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00k_Med_1Trans_red_15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732383"/>
            <a:ext cx="11277600" cy="60979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9401" y="3932783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1" y="3018383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732382"/>
            <a:ext cx="11277600" cy="609790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8915400" y="2259058"/>
            <a:ext cx="510952" cy="467228"/>
          </a:xfrm>
          <a:prstGeom prst="straightConnector1">
            <a:avLst/>
          </a:prstGeom>
          <a:ln w="5080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296400" y="1875382"/>
            <a:ext cx="203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CCFF"/>
                </a:solidFill>
                <a:latin typeface="+mn-lt"/>
              </a:rPr>
              <a:t>Scan Point</a:t>
            </a:r>
            <a:endParaRPr lang="en-US" sz="2000" dirty="0">
              <a:solidFill>
                <a:srgbClr val="00CCFF"/>
              </a:solidFill>
              <a:latin typeface="+mn-lt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0" y="-30141"/>
            <a:ext cx="99059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Refracto-Vibrometry Video: Empty Tank (Reference)</a:t>
            </a:r>
            <a:r>
              <a:rPr lang="en-US" sz="2000" dirty="0" smtClean="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5000">
                      <a:srgbClr val="FFFF00"/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rPr>
              <a:t>	</a:t>
            </a:r>
            <a:endParaRPr lang="en-US" sz="2000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5000">
                    <a:srgbClr val="FFFF00"/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4000" y="5304382"/>
            <a:ext cx="5345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B0F0"/>
                </a:solidFill>
                <a:latin typeface="+mj-lt"/>
              </a:rPr>
              <a:t>Time-domain measurement at indicated scan point</a:t>
            </a:r>
            <a:endParaRPr lang="en-US" sz="2400" i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7800" y="2950339"/>
            <a:ext cx="5345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A5454"/>
                </a:solidFill>
                <a:latin typeface="+mj-lt"/>
              </a:rPr>
              <a:t>Color scaling: Zero volts is black</a:t>
            </a:r>
            <a:br>
              <a:rPr lang="en-US" sz="2400" i="1" dirty="0" smtClean="0">
                <a:solidFill>
                  <a:srgbClr val="FA5454"/>
                </a:solidFill>
                <a:latin typeface="+mj-lt"/>
              </a:rPr>
            </a:br>
            <a:r>
              <a:rPr lang="en-US" sz="2400" i="1" dirty="0" smtClean="0">
                <a:solidFill>
                  <a:srgbClr val="FA5454"/>
                </a:solidFill>
                <a:latin typeface="+mj-lt"/>
              </a:rPr>
              <a:t>Increasing positive voltage red</a:t>
            </a:r>
          </a:p>
          <a:p>
            <a:r>
              <a:rPr lang="en-US" sz="2400" i="1" dirty="0" smtClean="0">
                <a:solidFill>
                  <a:srgbClr val="FA5454"/>
                </a:solidFill>
                <a:latin typeface="+mj-lt"/>
              </a:rPr>
              <a:t>(Negative voltages not displayed)</a:t>
            </a:r>
            <a:endParaRPr lang="en-US" sz="2400" i="1" dirty="0">
              <a:solidFill>
                <a:srgbClr val="FA5454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55544" y="1675327"/>
            <a:ext cx="5345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9900"/>
                </a:solidFill>
                <a:latin typeface="+mj-lt"/>
              </a:rPr>
              <a:t>Superimposed</a:t>
            </a:r>
            <a:br>
              <a:rPr lang="en-US" sz="2400" i="1" dirty="0" smtClean="0">
                <a:solidFill>
                  <a:srgbClr val="FF9900"/>
                </a:solidFill>
                <a:latin typeface="+mj-lt"/>
              </a:rPr>
            </a:br>
            <a:r>
              <a:rPr lang="en-US" sz="2400" i="1" dirty="0" smtClean="0">
                <a:solidFill>
                  <a:srgbClr val="FF9900"/>
                </a:solidFill>
                <a:latin typeface="+mj-lt"/>
              </a:rPr>
              <a:t>dataset from</a:t>
            </a:r>
            <a:br>
              <a:rPr lang="en-US" sz="2400" i="1" dirty="0" smtClean="0">
                <a:solidFill>
                  <a:srgbClr val="FF9900"/>
                </a:solidFill>
                <a:latin typeface="+mj-lt"/>
              </a:rPr>
            </a:br>
            <a:r>
              <a:rPr lang="en-US" sz="2400" i="1" dirty="0" smtClean="0">
                <a:solidFill>
                  <a:srgbClr val="FF9900"/>
                </a:solidFill>
                <a:latin typeface="+mj-lt"/>
              </a:rPr>
              <a:t>15,000 scan points</a:t>
            </a:r>
            <a:endParaRPr lang="en-US" sz="2400" i="1" dirty="0">
              <a:solidFill>
                <a:srgbClr val="FF99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21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8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00k_Med_1Trans_Blue_15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222" y="576832"/>
            <a:ext cx="11493500" cy="62146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54080"/>
            <a:ext cx="11658600" cy="6303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9401" y="3920360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1" y="3005960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8915400" y="2246635"/>
            <a:ext cx="510952" cy="467228"/>
          </a:xfrm>
          <a:prstGeom prst="straightConnector1">
            <a:avLst/>
          </a:prstGeom>
          <a:ln w="5080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296400" y="1862959"/>
            <a:ext cx="203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CCFF"/>
                </a:solidFill>
                <a:latin typeface="+mn-lt"/>
              </a:rPr>
              <a:t>Scan Point</a:t>
            </a:r>
            <a:endParaRPr lang="en-US" sz="2000" dirty="0">
              <a:solidFill>
                <a:srgbClr val="00CCFF"/>
              </a:solidFill>
              <a:latin typeface="+mn-lt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0" y="-32768"/>
            <a:ext cx="99059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Refracto-Vibrometry Video: With Bone in tank</a:t>
            </a:r>
            <a:r>
              <a:rPr lang="en-US" sz="2000" dirty="0" smtClean="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5000">
                      <a:srgbClr val="FFFF00"/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rPr>
              <a:t>	</a:t>
            </a:r>
            <a:endParaRPr lang="en-US" sz="2000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5000">
                    <a:srgbClr val="FFFF00"/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4400" y="5259187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B0F0"/>
                </a:solidFill>
                <a:latin typeface="+mj-lt"/>
              </a:rPr>
              <a:t>Time-domain measurement at indicated scan point</a:t>
            </a:r>
            <a:endParaRPr lang="en-US" sz="2400" i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7800" y="2937916"/>
            <a:ext cx="5345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B0F0"/>
                </a:solidFill>
                <a:latin typeface="+mj-lt"/>
              </a:rPr>
              <a:t>Color scaling: Zero volts is black</a:t>
            </a:r>
            <a:br>
              <a:rPr lang="en-US" sz="2400" i="1" dirty="0" smtClean="0">
                <a:solidFill>
                  <a:srgbClr val="00B0F0"/>
                </a:solidFill>
                <a:latin typeface="+mj-lt"/>
              </a:rPr>
            </a:br>
            <a:r>
              <a:rPr lang="en-US" sz="2400" i="1" dirty="0" smtClean="0">
                <a:solidFill>
                  <a:srgbClr val="00B0F0"/>
                </a:solidFill>
                <a:latin typeface="+mj-lt"/>
              </a:rPr>
              <a:t>Increasing positive voltage blue</a:t>
            </a:r>
            <a:br>
              <a:rPr lang="en-US" sz="2400" i="1" dirty="0" smtClean="0">
                <a:solidFill>
                  <a:srgbClr val="00B0F0"/>
                </a:solidFill>
                <a:latin typeface="+mj-lt"/>
              </a:rPr>
            </a:br>
            <a:r>
              <a:rPr lang="en-US" sz="2400" i="1" dirty="0" smtClean="0">
                <a:solidFill>
                  <a:srgbClr val="00B0F0"/>
                </a:solidFill>
                <a:latin typeface="+mj-lt"/>
              </a:rPr>
              <a:t>Over range goes to white</a:t>
            </a:r>
          </a:p>
          <a:p>
            <a:r>
              <a:rPr lang="en-US" sz="2400" i="1" dirty="0" smtClean="0">
                <a:solidFill>
                  <a:srgbClr val="00B0F0"/>
                </a:solidFill>
                <a:latin typeface="+mj-lt"/>
              </a:rPr>
              <a:t>(Negative voltages not displayed)</a:t>
            </a:r>
            <a:endParaRPr lang="en-US" sz="2400" i="1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24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8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7261" y="3900523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US" dirty="0"/>
          </a:p>
        </p:txBody>
      </p:sp>
      <p:sp>
        <p:nvSpPr>
          <p:cNvPr id="7" name="TextBox 6"/>
          <p:cNvSpPr txBox="1"/>
          <p:nvPr/>
        </p:nvSpPr>
        <p:spPr>
          <a:xfrm>
            <a:off x="7430061" y="2986123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319" y="689613"/>
            <a:ext cx="9066681" cy="6132786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9639860" y="1897517"/>
            <a:ext cx="510952" cy="467228"/>
          </a:xfrm>
          <a:prstGeom prst="straightConnector1">
            <a:avLst/>
          </a:prstGeom>
          <a:ln w="5080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188888" y="1564310"/>
            <a:ext cx="203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CCFF"/>
                </a:solidFill>
                <a:latin typeface="+mn-lt"/>
              </a:rPr>
              <a:t>Scan Point</a:t>
            </a:r>
            <a:endParaRPr lang="en-US" sz="2000" dirty="0">
              <a:solidFill>
                <a:srgbClr val="00CCFF"/>
              </a:solidFill>
              <a:latin typeface="+mn-lt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0" y="-30141"/>
            <a:ext cx="99059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Refracto-Vibrometry: Superimposed Videos</a:t>
            </a:r>
            <a:endParaRPr lang="en-US" sz="2000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5000">
                    <a:srgbClr val="FFFF00"/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25319" y="4337621"/>
            <a:ext cx="534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B0F0"/>
                </a:solidFill>
                <a:latin typeface="+mj-lt"/>
              </a:rPr>
              <a:t>Time-domain with bone in place</a:t>
            </a:r>
            <a:endParaRPr lang="en-US" sz="2400" i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64816" y="2878401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A5454"/>
                </a:solidFill>
                <a:latin typeface="+mj-lt"/>
              </a:rPr>
              <a:t>Color scaling: Zero volts is black</a:t>
            </a:r>
            <a:br>
              <a:rPr lang="en-US" sz="2400" i="1" dirty="0" smtClean="0">
                <a:solidFill>
                  <a:srgbClr val="FA5454"/>
                </a:solidFill>
                <a:latin typeface="+mj-lt"/>
              </a:rPr>
            </a:br>
            <a:r>
              <a:rPr lang="en-US" sz="2400" i="1" dirty="0" smtClean="0">
                <a:solidFill>
                  <a:srgbClr val="FA5454"/>
                </a:solidFill>
                <a:latin typeface="+mj-lt"/>
              </a:rPr>
              <a:t>Red coloration for reference (bone removed)</a:t>
            </a:r>
          </a:p>
          <a:p>
            <a:r>
              <a:rPr lang="en-US" sz="2400" i="1" dirty="0" smtClean="0">
                <a:solidFill>
                  <a:srgbClr val="FA5454"/>
                </a:solidFill>
                <a:latin typeface="+mj-lt"/>
              </a:rPr>
              <a:t>Blue coloration with bone in tank</a:t>
            </a:r>
            <a:endParaRPr lang="en-US" sz="2400" i="1" dirty="0">
              <a:solidFill>
                <a:srgbClr val="FA5454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9060" y="5729322"/>
            <a:ext cx="534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A5454"/>
                </a:solidFill>
                <a:latin typeface="+mj-lt"/>
              </a:rPr>
              <a:t>Time-domain for reference (no bone)</a:t>
            </a:r>
            <a:endParaRPr lang="en-US" sz="2400" i="1" dirty="0">
              <a:solidFill>
                <a:srgbClr val="FA545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69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542" y="801876"/>
            <a:ext cx="8953344" cy="605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7001" y="3840142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US" dirty="0"/>
          </a:p>
        </p:txBody>
      </p:sp>
      <p:sp>
        <p:nvSpPr>
          <p:cNvPr id="7" name="TextBox 6"/>
          <p:cNvSpPr txBox="1"/>
          <p:nvPr/>
        </p:nvSpPr>
        <p:spPr>
          <a:xfrm>
            <a:off x="6019801" y="2925742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US" dirty="0"/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152400" y="7045"/>
            <a:ext cx="99059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Refracto-Vibrometry: Superimposed Videos</a:t>
            </a:r>
            <a:endParaRPr lang="en-US" sz="2000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5000">
                    <a:srgbClr val="FFFF00"/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36023" y="4443044"/>
            <a:ext cx="534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B0F0"/>
                </a:solidFill>
                <a:latin typeface="+mj-lt"/>
              </a:rPr>
              <a:t>Time-domain with bone in place</a:t>
            </a:r>
            <a:endParaRPr lang="en-US" sz="2400" i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70235" y="654654"/>
            <a:ext cx="345371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i="1" dirty="0">
                <a:solidFill>
                  <a:srgbClr val="FA5454"/>
                </a:solidFill>
                <a:latin typeface="+mj-lt"/>
              </a:rPr>
              <a:t>“Red wave” passing through bone is artifact of video </a:t>
            </a:r>
            <a:r>
              <a:rPr lang="en-US" sz="2200" i="1" dirty="0" smtClean="0">
                <a:solidFill>
                  <a:srgbClr val="FA5454"/>
                </a:solidFill>
                <a:latin typeface="+mj-lt"/>
              </a:rPr>
              <a:t>overlay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200" i="1" dirty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i="1" dirty="0" smtClean="0">
                <a:latin typeface="+mj-lt"/>
              </a:rPr>
              <a:t>Synchronization of incoming and non-interacting waves</a:t>
            </a:r>
            <a:br>
              <a:rPr lang="en-US" sz="2200" i="1" dirty="0" smtClean="0">
                <a:latin typeface="+mj-lt"/>
              </a:rPr>
            </a:br>
            <a:endParaRPr lang="en-US" sz="2200" i="1" dirty="0" smtClean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i="1" dirty="0" smtClean="0">
                <a:latin typeface="+mj-lt"/>
              </a:rPr>
              <a:t>Speed of sound larger in bone than water: blue emerges before red</a:t>
            </a:r>
            <a:br>
              <a:rPr lang="en-US" sz="2200" i="1" dirty="0" smtClean="0">
                <a:latin typeface="+mj-lt"/>
              </a:rPr>
            </a:br>
            <a:endParaRPr lang="en-US" sz="2200" i="1" dirty="0" smtClean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i="1" dirty="0" smtClean="0">
                <a:latin typeface="+mj-lt"/>
              </a:rPr>
              <a:t>Emitted wave is planar even though non-uniform thickness; backscatter is </a:t>
            </a:r>
            <a:br>
              <a:rPr lang="en-US" sz="2200" i="1" dirty="0" smtClean="0">
                <a:latin typeface="+mj-lt"/>
              </a:rPr>
            </a:br>
            <a:r>
              <a:rPr lang="en-US" sz="2200" i="1" dirty="0" smtClean="0">
                <a:latin typeface="+mj-lt"/>
              </a:rPr>
              <a:t>non-planar</a:t>
            </a:r>
            <a:br>
              <a:rPr lang="en-US" sz="2200" i="1" dirty="0" smtClean="0">
                <a:latin typeface="+mj-lt"/>
              </a:rPr>
            </a:br>
            <a:endParaRPr lang="en-US" sz="2200" i="1" dirty="0" smtClean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2400" y="5590708"/>
            <a:ext cx="534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A5454"/>
                </a:solidFill>
                <a:latin typeface="+mj-lt"/>
              </a:rPr>
              <a:t>Time-domain for reference (no bone)</a:t>
            </a:r>
            <a:endParaRPr lang="en-US" sz="2400" i="1" dirty="0">
              <a:solidFill>
                <a:srgbClr val="FA5454"/>
              </a:solidFill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20200" y="1371600"/>
            <a:ext cx="740526" cy="21336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153400" y="1544774"/>
            <a:ext cx="740526" cy="2133600"/>
          </a:xfrm>
          <a:prstGeom prst="ellipse">
            <a:avLst/>
          </a:prstGeom>
          <a:noFill/>
          <a:ln w="25400">
            <a:solidFill>
              <a:srgbClr val="FA54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9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00k_Med_1Trans_15fps_xvid12_opacity0p7_level1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407" y="776321"/>
            <a:ext cx="8991593" cy="60816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87261" y="3900523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US" dirty="0"/>
          </a:p>
        </p:txBody>
      </p:sp>
      <p:sp>
        <p:nvSpPr>
          <p:cNvPr id="7" name="TextBox 6"/>
          <p:cNvSpPr txBox="1"/>
          <p:nvPr/>
        </p:nvSpPr>
        <p:spPr>
          <a:xfrm>
            <a:off x="7430061" y="2986123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US" dirty="0"/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0" y="-30141"/>
            <a:ext cx="99059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Refracto-Vibrometry: Superimposed Videos</a:t>
            </a:r>
            <a:endParaRPr lang="en-US" sz="2000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5000">
                    <a:srgbClr val="FFFF00"/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25319" y="4337621"/>
            <a:ext cx="534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B0F0"/>
                </a:solidFill>
                <a:latin typeface="+mj-lt"/>
              </a:rPr>
              <a:t>Time-domain with bone in place</a:t>
            </a:r>
            <a:endParaRPr lang="en-US" sz="2400" i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9060" y="5729322"/>
            <a:ext cx="534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A5454"/>
                </a:solidFill>
                <a:latin typeface="+mj-lt"/>
              </a:rPr>
              <a:t>Time-domain for reference (no bone)</a:t>
            </a:r>
            <a:endParaRPr lang="en-US" sz="2400" i="1" dirty="0">
              <a:solidFill>
                <a:srgbClr val="FA545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691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63439" y="3707830"/>
            <a:ext cx="8001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30000"/>
              <a:buFont typeface="Wingdings" pitchFamily="2" charset="2"/>
              <a:buChar char="§"/>
              <a:defRPr sz="22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22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3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en-US" sz="1800" kern="0" dirty="0">
              <a:solidFill>
                <a:srgbClr val="663300"/>
              </a:solidFill>
            </a:endParaRP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667152"/>
            <a:ext cx="9905998" cy="1905000"/>
          </a:xfrm>
        </p:spPr>
        <p:txBody>
          <a:bodyPr/>
          <a:lstStyle/>
          <a:p>
            <a:r>
              <a:rPr lang="en-US" sz="2400" dirty="0"/>
              <a:t>Acknowledgements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-92923" y="3462462"/>
            <a:ext cx="86411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endParaRPr lang="en-US" sz="1800" dirty="0">
              <a:solidFill>
                <a:schemeClr val="tx2"/>
              </a:solidFill>
              <a:latin typeface="+mn-lt"/>
            </a:endParaRPr>
          </a:p>
          <a:p>
            <a:pPr lvl="2" algn="l"/>
            <a:r>
              <a:rPr lang="en-US" sz="2000" dirty="0" smtClean="0">
                <a:solidFill>
                  <a:schemeClr val="tx2"/>
                </a:solidFill>
                <a:latin typeface="+mn-lt"/>
              </a:rPr>
              <a:t>Gustavus Physics Students: Matt </a:t>
            </a:r>
            <a:r>
              <a:rPr lang="en-US" sz="2000" dirty="0" err="1" smtClean="0">
                <a:solidFill>
                  <a:schemeClr val="tx2"/>
                </a:solidFill>
                <a:latin typeface="+mn-lt"/>
              </a:rPr>
              <a:t>Mehrkens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and Ben Rorem</a:t>
            </a:r>
            <a:br>
              <a:rPr lang="en-US" sz="2000" dirty="0" smtClean="0">
                <a:solidFill>
                  <a:schemeClr val="tx2"/>
                </a:solidFill>
                <a:latin typeface="+mn-lt"/>
              </a:rPr>
            </a:br>
            <a:r>
              <a:rPr lang="en-US" sz="2000" dirty="0">
                <a:solidFill>
                  <a:schemeClr val="tx2"/>
                </a:solidFill>
                <a:latin typeface="+mn-lt"/>
              </a:rPr>
              <a:t/>
            </a:r>
            <a:br>
              <a:rPr lang="en-US" sz="2000" dirty="0">
                <a:solidFill>
                  <a:schemeClr val="tx2"/>
                </a:solidFill>
                <a:latin typeface="+mn-lt"/>
              </a:rPr>
            </a:br>
            <a:r>
              <a:rPr lang="en-US" sz="2000" dirty="0">
                <a:solidFill>
                  <a:schemeClr val="tx2"/>
                </a:solidFill>
                <a:latin typeface="+mn-lt"/>
              </a:rPr>
              <a:t>This material is based upon work supported by the </a:t>
            </a:r>
          </a:p>
          <a:p>
            <a:pPr lvl="2" algn="l"/>
            <a:r>
              <a:rPr lang="en-US" sz="2000" dirty="0">
                <a:solidFill>
                  <a:schemeClr val="tx2"/>
                </a:solidFill>
                <a:latin typeface="+mn-lt"/>
              </a:rPr>
              <a:t>National Science Foundation under Grant Nos. 1300591 and 1635456</a:t>
            </a:r>
          </a:p>
          <a:p>
            <a:pPr lvl="2" algn="l"/>
            <a:r>
              <a:rPr lang="en-US" sz="2000" dirty="0">
                <a:solidFill>
                  <a:schemeClr val="tx2"/>
                </a:solidFill>
                <a:latin typeface="+mn-lt"/>
              </a:rPr>
              <a:t> </a:t>
            </a:r>
          </a:p>
          <a:p>
            <a:pPr lvl="2" algn="l"/>
            <a:r>
              <a:rPr lang="en-US" sz="2000" dirty="0">
                <a:solidFill>
                  <a:schemeClr val="tx2"/>
                </a:solidFill>
                <a:latin typeface="+mn-lt"/>
              </a:rPr>
              <a:t>Any opinions, findings, and conclusions or recommendations expressed in this material are those of the authors and do not necessarily reflect the views of the National Science Foundation.</a:t>
            </a:r>
          </a:p>
          <a:p>
            <a:pPr lvl="2"/>
            <a:endParaRPr lang="en-US" sz="1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05000" y="3991256"/>
            <a:ext cx="800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 b="1" dirty="0">
              <a:solidFill>
                <a:schemeClr val="tx2"/>
              </a:solidFill>
              <a:latin typeface="Tahom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771" y="4349873"/>
            <a:ext cx="2220929" cy="22478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22447" y="2917382"/>
            <a:ext cx="278473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+mj-lt"/>
              </a:rPr>
              <a:t>For </a:t>
            </a:r>
            <a:r>
              <a:rPr lang="en-US" sz="2800" dirty="0" smtClean="0">
                <a:solidFill>
                  <a:srgbClr val="00B0F0"/>
                </a:solidFill>
                <a:latin typeface="+mj-lt"/>
              </a:rPr>
              <a:t>more </a:t>
            </a:r>
            <a:r>
              <a:rPr lang="en-US" sz="2800" dirty="0">
                <a:solidFill>
                  <a:srgbClr val="00B0F0"/>
                </a:solidFill>
                <a:latin typeface="+mj-lt"/>
              </a:rPr>
              <a:t>i</a:t>
            </a:r>
            <a:r>
              <a:rPr lang="en-US" sz="2800" dirty="0" smtClean="0">
                <a:solidFill>
                  <a:srgbClr val="00B0F0"/>
                </a:solidFill>
                <a:latin typeface="+mj-lt"/>
              </a:rPr>
              <a:t>nfo</a:t>
            </a:r>
            <a:br>
              <a:rPr lang="en-US" sz="2800" dirty="0" smtClean="0">
                <a:solidFill>
                  <a:srgbClr val="00B0F0"/>
                </a:solidFill>
                <a:latin typeface="+mj-lt"/>
              </a:rPr>
            </a:br>
            <a:r>
              <a:rPr lang="en-US" sz="2800" dirty="0" smtClean="0">
                <a:solidFill>
                  <a:srgbClr val="00B0F0"/>
                </a:solidFill>
                <a:latin typeface="+mj-lt"/>
              </a:rPr>
              <a:t>and link to video</a:t>
            </a:r>
          </a:p>
          <a:p>
            <a:r>
              <a:rPr lang="en-US" sz="2800" dirty="0" smtClean="0">
                <a:solidFill>
                  <a:srgbClr val="00B0F0"/>
                </a:solidFill>
                <a:latin typeface="+mj-lt"/>
              </a:rPr>
              <a:t>on Youtube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0918" y="682802"/>
            <a:ext cx="111734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ct val="20000"/>
              </a:spcBef>
              <a:buClr>
                <a:srgbClr val="996600"/>
              </a:buClr>
              <a:buSzPct val="130000"/>
              <a:buFont typeface="Wingdings" pitchFamily="2" charset="2"/>
              <a:buChar char="§"/>
            </a:pPr>
            <a:r>
              <a:rPr lang="en-US" sz="2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ahoma" pitchFamily="34" charset="0"/>
              </a:rPr>
              <a:t>Refracto-vibrometry </a:t>
            </a:r>
            <a:r>
              <a:rPr lang="en-US" sz="20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ahoma" pitchFamily="34" charset="0"/>
              </a:rPr>
              <a:t>can be used for </a:t>
            </a:r>
            <a:r>
              <a:rPr lang="en-US" sz="2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ahoma" pitchFamily="34" charset="0"/>
              </a:rPr>
              <a:t>full-field videos of traveling ultrasound</a:t>
            </a:r>
            <a:endParaRPr lang="en-US" sz="2000" b="1" i="1" dirty="0">
              <a:solidFill>
                <a:schemeClr val="accent5">
                  <a:lumMod val="60000"/>
                  <a:lumOff val="40000"/>
                </a:schemeClr>
              </a:solidFill>
              <a:latin typeface="Tahoma" pitchFamily="34" charset="0"/>
            </a:endParaRPr>
          </a:p>
          <a:p>
            <a:pPr marL="800100" lvl="1" indent="-342900" algn="l">
              <a:spcBef>
                <a:spcPct val="20000"/>
              </a:spcBef>
              <a:buClr>
                <a:srgbClr val="996600"/>
              </a:buClr>
              <a:buSzPct val="130000"/>
              <a:buFont typeface="Wingdings" pitchFamily="2" charset="2"/>
              <a:buChar char="§"/>
            </a:pPr>
            <a:r>
              <a:rPr lang="en-US" sz="2000" dirty="0" smtClean="0">
                <a:latin typeface="Tahoma" pitchFamily="34" charset="0"/>
              </a:rPr>
              <a:t>Non-invasive, quantitative measurements without interference from a receiver</a:t>
            </a:r>
          </a:p>
          <a:p>
            <a:pPr marL="800100" lvl="1" indent="-342900" algn="l">
              <a:spcBef>
                <a:spcPct val="20000"/>
              </a:spcBef>
              <a:buClr>
                <a:srgbClr val="996600"/>
              </a:buClr>
              <a:buSzPct val="130000"/>
              <a:buFont typeface="Wingdings" pitchFamily="2" charset="2"/>
              <a:buChar char="§"/>
            </a:pPr>
            <a:r>
              <a:rPr lang="en-US" sz="2000" dirty="0" smtClean="0">
                <a:latin typeface="Tahoma" pitchFamily="34" charset="0"/>
              </a:rPr>
              <a:t>Emitted wave from bone is time-advanced relative to empty target</a:t>
            </a:r>
          </a:p>
          <a:p>
            <a:pPr marL="1257300" lvl="2" indent="-342900" algn="l">
              <a:spcBef>
                <a:spcPct val="20000"/>
              </a:spcBef>
              <a:buClr>
                <a:srgbClr val="996600"/>
              </a:buClr>
              <a:buSzPct val="130000"/>
              <a:buFont typeface="Wingdings" pitchFamily="2" charset="2"/>
              <a:buChar char="§"/>
            </a:pPr>
            <a:r>
              <a:rPr lang="en-US" sz="2000" dirty="0" smtClean="0">
                <a:latin typeface="Tahoma" pitchFamily="34" charset="0"/>
              </a:rPr>
              <a:t>Time offset is consistent with conventional piezoelectric receiver</a:t>
            </a:r>
          </a:p>
          <a:p>
            <a:pPr marL="1257300" lvl="2" indent="-342900" algn="l">
              <a:spcBef>
                <a:spcPct val="20000"/>
              </a:spcBef>
              <a:buClr>
                <a:srgbClr val="996600"/>
              </a:buClr>
              <a:buSzPct val="130000"/>
              <a:buFont typeface="Wingdings" pitchFamily="2" charset="2"/>
              <a:buChar char="§"/>
            </a:pPr>
            <a:r>
              <a:rPr lang="en-US" sz="2000" dirty="0" smtClean="0">
                <a:latin typeface="Tahoma" pitchFamily="34" charset="0"/>
              </a:rPr>
              <a:t>Could be utilized for estimates such as speed of sound in bone</a:t>
            </a:r>
          </a:p>
          <a:p>
            <a:pPr marL="800100" lvl="1" indent="-342900" algn="l">
              <a:spcBef>
                <a:spcPct val="20000"/>
              </a:spcBef>
              <a:buClr>
                <a:srgbClr val="996600"/>
              </a:buClr>
              <a:buSzPct val="130000"/>
              <a:buFont typeface="Wingdings" pitchFamily="2" charset="2"/>
              <a:buChar char="§"/>
            </a:pPr>
            <a:r>
              <a:rPr lang="en-US" sz="2000" dirty="0" smtClean="0">
                <a:latin typeface="Tahoma" pitchFamily="34" charset="0"/>
              </a:rPr>
              <a:t>Emitted waves are nearly planar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2400" y="99779"/>
            <a:ext cx="113537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Conclusions</a:t>
            </a:r>
            <a:endParaRPr lang="en-US" sz="2000" cap="none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32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914400" y="838200"/>
            <a:ext cx="9448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130000"/>
              <a:buFont typeface="Wingdings" pitchFamily="2" charset="2"/>
              <a:buChar char="§"/>
            </a:pPr>
            <a:r>
              <a:rPr lang="en-US" sz="1800" dirty="0" smtClean="0">
                <a:latin typeface="Tahoma" pitchFamily="34" charset="0"/>
              </a:rPr>
              <a:t>Osteoporosis detection using ultrasound wave propagation through calcaneus heel bone</a:t>
            </a:r>
            <a:endParaRPr lang="en-US" sz="1800" dirty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130000"/>
              <a:buFont typeface="Wingdings" pitchFamily="2" charset="2"/>
              <a:buChar char="§"/>
            </a:pPr>
            <a:endParaRPr lang="en-US" sz="1800" dirty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130000"/>
              <a:buFont typeface="Wingdings" pitchFamily="2" charset="2"/>
              <a:buChar char="§"/>
            </a:pPr>
            <a:r>
              <a:rPr lang="en-US" sz="1800" dirty="0" smtClean="0">
                <a:latin typeface="Tahoma" pitchFamily="34" charset="0"/>
              </a:rPr>
              <a:t>Refracto-Vibrometry for optical measurement of full-field traveling ultrasonic wavefronts	</a:t>
            </a:r>
            <a:endParaRPr lang="en-US" sz="1800" dirty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130000"/>
              <a:buFont typeface="Wingdings" pitchFamily="2" charset="2"/>
              <a:buChar char="§"/>
            </a:pPr>
            <a:r>
              <a:rPr lang="en-US" sz="1800" dirty="0" smtClean="0">
                <a:latin typeface="Tahoma" pitchFamily="34" charset="0"/>
              </a:rPr>
              <a:t>Visualization of ultrasonic wave interaction with heel bone </a:t>
            </a: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130000"/>
              <a:buFont typeface="Wingdings" pitchFamily="2" charset="2"/>
              <a:buChar char="§"/>
            </a:pPr>
            <a:endParaRPr lang="en-US" sz="1800" dirty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130000"/>
              <a:buFont typeface="Wingdings" pitchFamily="2" charset="2"/>
              <a:buChar char="§"/>
            </a:pPr>
            <a:r>
              <a:rPr lang="en-US" sz="1800" dirty="0" smtClean="0">
                <a:latin typeface="Tahoma" pitchFamily="34" charset="0"/>
              </a:rPr>
              <a:t>Conclusions</a:t>
            </a:r>
            <a:endParaRPr lang="en-US" sz="1800" dirty="0">
              <a:latin typeface="Tahoma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2" y="241570"/>
            <a:ext cx="9905998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Introduction</a:t>
            </a:r>
            <a:r>
              <a:rPr lang="en-US" sz="2000" dirty="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5000">
                      <a:srgbClr val="FFFF00"/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1348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29363" y="547976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2" y="241570"/>
            <a:ext cx="113537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Osteoporosis Screening using Ultrasound Propagation through Heel (Calcaneus) </a:t>
            </a:r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US" sz="20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	</a:t>
            </a:r>
            <a:endParaRPr lang="en-US" sz="2000" cap="none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04800" y="685800"/>
            <a:ext cx="7270552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Speed of ultrasound wave through bone is slightly higher than speed of sound in water</a:t>
            </a:r>
            <a:br>
              <a:rPr lang="en-US" altLang="en-US" sz="2000" dirty="0" smtClean="0">
                <a:latin typeface="+mn-lt"/>
              </a:rPr>
            </a:br>
            <a:endParaRPr lang="en-US" altLang="en-US" sz="2000" dirty="0" smtClean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Wave speed depends on bone density and strength,</a:t>
            </a:r>
            <a:br>
              <a:rPr lang="en-US" altLang="en-US" sz="2000" dirty="0" smtClean="0">
                <a:latin typeface="+mn-lt"/>
              </a:rPr>
            </a:br>
            <a:r>
              <a:rPr lang="en-US" altLang="en-US" sz="2000" dirty="0" smtClean="0">
                <a:latin typeface="+mn-lt"/>
              </a:rPr>
              <a:t>so can be used for detection of osteoporosis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en-US" sz="200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Measure time-of-flight of ultrasonic pulse (launched from water) through bone; detected using 2</a:t>
            </a:r>
            <a:r>
              <a:rPr lang="en-US" altLang="en-US" sz="2000" baseline="30000" dirty="0" smtClean="0">
                <a:latin typeface="+mn-lt"/>
              </a:rPr>
              <a:t>nd</a:t>
            </a:r>
            <a:r>
              <a:rPr lang="en-US" altLang="en-US" sz="2000" dirty="0" smtClean="0">
                <a:latin typeface="+mn-lt"/>
              </a:rPr>
              <a:t> transducer</a:t>
            </a:r>
            <a:br>
              <a:rPr lang="en-US" altLang="en-US" sz="2000" dirty="0" smtClean="0">
                <a:latin typeface="+mn-lt"/>
              </a:rPr>
            </a:br>
            <a:endParaRPr lang="en-US" altLang="en-US" sz="2000" dirty="0" smtClean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Commercial ultrasonic </a:t>
            </a:r>
            <a:r>
              <a:rPr lang="en-US" altLang="en-US" sz="2000" dirty="0">
                <a:latin typeface="+mn-lt"/>
              </a:rPr>
              <a:t>heel scanners are an inexpensive, cost-effective method for osteoporosis </a:t>
            </a:r>
            <a:r>
              <a:rPr lang="en-US" altLang="en-US" sz="2000" dirty="0" smtClean="0">
                <a:latin typeface="+mn-lt"/>
              </a:rPr>
              <a:t>screening</a:t>
            </a:r>
            <a:br>
              <a:rPr lang="en-US" altLang="en-US" sz="2000" dirty="0" smtClean="0">
                <a:latin typeface="+mn-lt"/>
              </a:rPr>
            </a:br>
            <a:endParaRPr lang="en-US" altLang="en-US" sz="2000" dirty="0" smtClean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One research area: accurately characterize bone health using backscattered ultrasound.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This may enable direct testing of back or hip which are difficult to measure with transmission. </a:t>
            </a:r>
            <a:endParaRPr lang="en-US" altLang="en-US" sz="240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en-US" sz="2000" dirty="0">
              <a:latin typeface="+mn-lt"/>
            </a:endParaRPr>
          </a:p>
        </p:txBody>
      </p:sp>
      <p:pic>
        <p:nvPicPr>
          <p:cNvPr id="9218" name="Picture 2" descr="WJR-5-398-g003.jpg (692×50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815" y="595757"/>
            <a:ext cx="3574861" cy="261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04800" y="5985533"/>
            <a:ext cx="116796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2000" dirty="0" smtClean="0">
                <a:solidFill>
                  <a:srgbClr val="FC9696"/>
                </a:solidFill>
                <a:latin typeface="+mn-lt"/>
              </a:rPr>
              <a:t>Goal of current project: Full-field </a:t>
            </a:r>
            <a:r>
              <a:rPr lang="en-US" altLang="en-US" sz="2000" dirty="0">
                <a:solidFill>
                  <a:srgbClr val="FC9696"/>
                </a:solidFill>
              </a:rPr>
              <a:t> </a:t>
            </a:r>
            <a:r>
              <a:rPr lang="en-US" altLang="en-US" sz="2000" i="1" dirty="0">
                <a:solidFill>
                  <a:srgbClr val="FC9696"/>
                </a:solidFill>
              </a:rPr>
              <a:t>in </a:t>
            </a:r>
            <a:r>
              <a:rPr lang="en-US" altLang="en-US" sz="2000" i="1" dirty="0" smtClean="0">
                <a:solidFill>
                  <a:srgbClr val="FC9696"/>
                </a:solidFill>
              </a:rPr>
              <a:t>vitro</a:t>
            </a:r>
            <a:r>
              <a:rPr lang="en-US" altLang="en-US" sz="2000" dirty="0">
                <a:solidFill>
                  <a:srgbClr val="FC9696"/>
                </a:solidFill>
              </a:rPr>
              <a:t> </a:t>
            </a:r>
            <a:r>
              <a:rPr lang="en-US" altLang="en-US" sz="2000" dirty="0" smtClean="0">
                <a:solidFill>
                  <a:srgbClr val="FC9696"/>
                </a:solidFill>
                <a:latin typeface="+mn-lt"/>
              </a:rPr>
              <a:t>measurements to visualize the traveling ultrasonic waves as they interact with the calcaneus (heel bone)</a:t>
            </a:r>
            <a:endParaRPr lang="en-US" altLang="en-US" sz="2000" dirty="0">
              <a:solidFill>
                <a:srgbClr val="FC9696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815" y="3261313"/>
            <a:ext cx="3668947" cy="274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1" y="3886201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US" dirty="0"/>
          </a:p>
        </p:txBody>
      </p:sp>
      <p:sp>
        <p:nvSpPr>
          <p:cNvPr id="7" name="TextBox 6"/>
          <p:cNvSpPr txBox="1"/>
          <p:nvPr/>
        </p:nvSpPr>
        <p:spPr>
          <a:xfrm>
            <a:off x="5638801" y="2971801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61" y="712234"/>
            <a:ext cx="11602739" cy="31065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61" y="3751422"/>
            <a:ext cx="11602739" cy="310657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78930" y="871956"/>
            <a:ext cx="6626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3333FF"/>
                </a:solidFill>
                <a:latin typeface="+mn-lt"/>
              </a:rPr>
              <a:t>Receiver Voltage: After Propagation </a:t>
            </a:r>
            <a:r>
              <a:rPr lang="en-US" sz="2000" dirty="0">
                <a:solidFill>
                  <a:srgbClr val="3333FF"/>
                </a:solidFill>
                <a:latin typeface="+mn-lt"/>
              </a:rPr>
              <a:t>T</a:t>
            </a:r>
            <a:r>
              <a:rPr lang="en-US" sz="2000" dirty="0" smtClean="0">
                <a:solidFill>
                  <a:srgbClr val="3333FF"/>
                </a:solidFill>
                <a:latin typeface="+mn-lt"/>
              </a:rPr>
              <a:t>hrough Bone </a:t>
            </a:r>
            <a:endParaRPr lang="en-US" sz="20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1430" y="2546291"/>
            <a:ext cx="203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3333FF"/>
                </a:solidFill>
                <a:latin typeface="+mn-lt"/>
              </a:rPr>
              <a:t>Arrival: 76.5µs</a:t>
            </a:r>
            <a:endParaRPr lang="en-US" sz="2000" dirty="0">
              <a:solidFill>
                <a:srgbClr val="3333FF"/>
              </a:solidFill>
              <a:latin typeface="+mn-l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7848600" y="2133600"/>
            <a:ext cx="609600" cy="412691"/>
          </a:xfrm>
          <a:prstGeom prst="straightConnector1">
            <a:avLst/>
          </a:prstGeom>
          <a:ln w="508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53200" y="5668260"/>
            <a:ext cx="203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Arrival: 77.8µs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960370" y="5255569"/>
            <a:ext cx="609600" cy="41269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31299" y="1575585"/>
            <a:ext cx="203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3333FF"/>
                </a:solidFill>
                <a:latin typeface="+mn-lt"/>
              </a:rPr>
              <a:t>Max: 100 mV</a:t>
            </a:r>
            <a:endParaRPr lang="en-US" sz="2000" dirty="0">
              <a:solidFill>
                <a:srgbClr val="3333FF"/>
              </a:solidFill>
              <a:latin typeface="+mn-lt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8839200" y="1272066"/>
            <a:ext cx="990600" cy="343190"/>
          </a:xfrm>
          <a:prstGeom prst="straightConnector1">
            <a:avLst/>
          </a:prstGeom>
          <a:ln w="508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154236" y="4178589"/>
            <a:ext cx="203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Max: 2V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8839200" y="3850954"/>
            <a:ext cx="990600" cy="30401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t="21376" r="11364" b="19779"/>
          <a:stretch/>
        </p:blipFill>
        <p:spPr>
          <a:xfrm>
            <a:off x="1813189" y="1398323"/>
            <a:ext cx="4663811" cy="1920393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>
            <a:off x="5463953" y="1621225"/>
            <a:ext cx="403447" cy="486813"/>
          </a:xfrm>
          <a:prstGeom prst="straightConnector1">
            <a:avLst/>
          </a:prstGeom>
          <a:ln w="508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462853" y="1291421"/>
            <a:ext cx="2928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9900"/>
                </a:solidFill>
                <a:latin typeface="+mn-lt"/>
              </a:rPr>
              <a:t>Ultrasound Receiver</a:t>
            </a:r>
            <a:endParaRPr lang="en-US" sz="2000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4082" y="1335931"/>
            <a:ext cx="2928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BA8CDC"/>
                </a:solidFill>
                <a:latin typeface="+mn-lt"/>
              </a:rPr>
              <a:t>Ultrasound Transmitter</a:t>
            </a:r>
            <a:endParaRPr lang="en-US" sz="2000" dirty="0">
              <a:solidFill>
                <a:srgbClr val="BA8CDC"/>
              </a:solidFill>
              <a:latin typeface="+mn-lt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2085791" y="1681790"/>
            <a:ext cx="524871" cy="536210"/>
          </a:xfrm>
          <a:prstGeom prst="straightConnector1">
            <a:avLst/>
          </a:prstGeom>
          <a:ln w="50800">
            <a:solidFill>
              <a:srgbClr val="BA8CD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0" y="15211"/>
            <a:ext cx="11811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Conventional Ultrasonic </a:t>
            </a:r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eel </a:t>
            </a:r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</a:t>
            </a: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easurements (Piezo Transducers for Transmit and Receive)</a:t>
            </a:r>
            <a:endParaRPr lang="en-US" sz="2000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5000">
                    <a:srgbClr val="FFFF00"/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0344" y="5239971"/>
            <a:ext cx="5345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B050"/>
                </a:solidFill>
                <a:latin typeface="+mj-lt"/>
              </a:rPr>
              <a:t>Shift in arrival time and changes in amplitude/frequency can be used to estimate bone parameters</a:t>
            </a:r>
            <a:endParaRPr lang="en-US" sz="2400" i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26" name="Picture 4" descr="http://www.ijdr.in/articles/2011/22/2/images/IndianJDentRes_2011_22_2_270_84303_f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630637"/>
            <a:ext cx="4509668" cy="315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53" y="814510"/>
            <a:ext cx="3668947" cy="2748169"/>
          </a:xfrm>
          <a:prstGeom prst="rect">
            <a:avLst/>
          </a:prstGeom>
        </p:spPr>
      </p:pic>
      <p:pic>
        <p:nvPicPr>
          <p:cNvPr id="1026" name="Picture 2" descr="http://www.fpnotebook.com/_media/orthoLegCalcaneusGrayBB265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759" y="3246749"/>
            <a:ext cx="1628790" cy="312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78930" y="3954912"/>
            <a:ext cx="5483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Receiver Voltage: Reference, Bone Removed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365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8" grpId="0"/>
      <p:bldP spid="22" grpId="0"/>
      <p:bldP spid="24" grpId="0"/>
      <p:bldP spid="28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" t="16562" r="40074"/>
          <a:stretch/>
        </p:blipFill>
        <p:spPr>
          <a:xfrm>
            <a:off x="9969522" y="546370"/>
            <a:ext cx="1752600" cy="24402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29363" y="547976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2" y="241570"/>
            <a:ext cx="113537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Scanning Laser Doppler </a:t>
            </a:r>
            <a:r>
              <a:rPr lang="en-US" sz="2400" cap="none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Vibrometry</a:t>
            </a: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US" sz="20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	</a:t>
            </a:r>
            <a:endParaRPr lang="en-US" sz="2000" cap="none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216840" y="685800"/>
            <a:ext cx="11834522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Uses Doppler shift of laser reflected off target surface to measure vibration</a:t>
            </a:r>
            <a:br>
              <a:rPr lang="en-US" altLang="en-US" sz="2000" dirty="0" smtClean="0">
                <a:latin typeface="+mn-lt"/>
              </a:rPr>
            </a:br>
            <a:endParaRPr lang="en-US" altLang="en-US" sz="2000" dirty="0" smtClean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Scanning mirrors allows measurement laser to be directed at multiple scan points</a:t>
            </a:r>
            <a:br>
              <a:rPr lang="en-US" altLang="en-US" sz="2000" dirty="0" smtClean="0">
                <a:latin typeface="+mn-lt"/>
              </a:rPr>
            </a:br>
            <a:endParaRPr lang="en-US" altLang="en-US" sz="2000" dirty="0" smtClean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Software allows surface plots for visualization of operating deflection shapes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en-US" sz="200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Common method utilized for modal testing</a:t>
            </a:r>
            <a:br>
              <a:rPr lang="en-US" altLang="en-US" sz="2000" dirty="0" smtClean="0">
                <a:latin typeface="+mn-lt"/>
              </a:rPr>
            </a:br>
            <a:endParaRPr lang="en-US" altLang="en-US" sz="2000" dirty="0" smtClean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FA5454"/>
                </a:solidFill>
                <a:latin typeface="+mn-lt"/>
              </a:rPr>
              <a:t>However, we are not going to be talking about vibration measurement today...</a:t>
            </a:r>
          </a:p>
          <a:p>
            <a:pPr algn="l"/>
            <a:r>
              <a:rPr lang="en-US" altLang="en-US" sz="2400" dirty="0" smtClean="0">
                <a:solidFill>
                  <a:srgbClr val="FA5454"/>
                </a:solidFill>
                <a:latin typeface="+mn-lt"/>
              </a:rPr>
              <a:t/>
            </a:r>
            <a:br>
              <a:rPr lang="en-US" altLang="en-US" sz="2400" dirty="0" smtClean="0">
                <a:solidFill>
                  <a:srgbClr val="FA5454"/>
                </a:solidFill>
                <a:latin typeface="+mn-lt"/>
              </a:rPr>
            </a:br>
            <a:r>
              <a:rPr lang="en-US" altLang="en-US" sz="2400" dirty="0" smtClean="0">
                <a:solidFill>
                  <a:srgbClr val="FA5454"/>
                </a:solidFill>
                <a:latin typeface="+mn-lt"/>
              </a:rPr>
              <a:t>     We are repurposing the scanning vibrometer to measure ultrasonic waves in water</a:t>
            </a:r>
            <a:endParaRPr lang="en-US" altLang="en-US" sz="2400" dirty="0">
              <a:solidFill>
                <a:srgbClr val="FA5454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en-US" sz="2000" dirty="0">
              <a:latin typeface="+mn-lt"/>
            </a:endParaRPr>
          </a:p>
        </p:txBody>
      </p:sp>
      <p:pic>
        <p:nvPicPr>
          <p:cNvPr id="1026" name="Picture 2" descr="Image result for heterodyne vibrome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319248"/>
            <a:ext cx="5026025" cy="239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82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2" y="241570"/>
            <a:ext cx="99059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Refracto-Vibrometry: Laser Measurement of Ultrasonic Waves</a:t>
            </a:r>
            <a:r>
              <a:rPr lang="en-US" sz="2000" dirty="0" smtClean="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5000">
                      <a:srgbClr val="FFFF00"/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rPr>
              <a:t>	</a:t>
            </a:r>
            <a:endParaRPr lang="en-US" sz="2000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5000">
                    <a:srgbClr val="FFFF00"/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772401" y="851170"/>
            <a:ext cx="4114800" cy="3644630"/>
            <a:chOff x="7561053" y="266970"/>
            <a:chExt cx="4170569" cy="382070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1053" y="266970"/>
              <a:ext cx="4170569" cy="382070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0032019" y="1299589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+mj-lt"/>
                </a:rPr>
                <a:t>Heel</a:t>
              </a:r>
              <a:br>
                <a:rPr lang="en-US" sz="1600" dirty="0" smtClean="0">
                  <a:solidFill>
                    <a:schemeClr val="bg1"/>
                  </a:solidFill>
                  <a:latin typeface="+mj-lt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+mj-lt"/>
                </a:rPr>
                <a:t>Bone</a:t>
              </a:r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Box 14"/>
              <p:cNvSpPr txBox="1">
                <a:spLocks noChangeArrowheads="1"/>
              </p:cNvSpPr>
              <p:nvPr/>
            </p:nvSpPr>
            <p:spPr bwMode="auto">
              <a:xfrm>
                <a:off x="228600" y="1097231"/>
                <a:ext cx="11535530" cy="61461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endParaRPr lang="en-US" altLang="en-US" sz="2000" dirty="0" smtClean="0">
                  <a:latin typeface="+mn-lt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altLang="en-US" sz="2000" dirty="0" smtClean="0">
                    <a:latin typeface="+mn-lt"/>
                  </a:rPr>
                  <a:t>Sound is a compressional wave: changing density</a:t>
                </a:r>
                <a:br>
                  <a:rPr lang="en-US" altLang="en-US" sz="2000" dirty="0" smtClean="0">
                    <a:latin typeface="+mn-lt"/>
                  </a:rPr>
                </a:br>
                <a:r>
                  <a:rPr lang="en-US" altLang="en-US" sz="2000" dirty="0" smtClean="0">
                    <a:latin typeface="+mn-lt"/>
                  </a:rPr>
                  <a:t>changes the index of refraction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altLang="en-US" sz="2000" dirty="0">
                  <a:latin typeface="+mn-lt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altLang="en-US" sz="2000" dirty="0" smtClean="0">
                    <a:latin typeface="+mn-lt"/>
                  </a:rPr>
                  <a:t>Vibrometer beam </a:t>
                </a:r>
                <a:r>
                  <a:rPr lang="en-US" altLang="en-US" sz="2000" dirty="0" smtClean="0">
                    <a:latin typeface="+mn-lt"/>
                  </a:rPr>
                  <a:t>(~200µm diameter)</a:t>
                </a:r>
                <a:br>
                  <a:rPr lang="en-US" altLang="en-US" sz="2000" dirty="0" smtClean="0">
                    <a:latin typeface="+mn-lt"/>
                  </a:rPr>
                </a:br>
                <a:r>
                  <a:rPr lang="en-US" altLang="en-US" sz="2000" dirty="0" smtClean="0">
                    <a:latin typeface="+mn-lt"/>
                  </a:rPr>
                  <a:t>passes </a:t>
                </a:r>
                <a:r>
                  <a:rPr lang="en-US" altLang="en-US" sz="2000" dirty="0" smtClean="0">
                    <a:latin typeface="+mn-lt"/>
                  </a:rPr>
                  <a:t>through tank off retroreflector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altLang="en-US" sz="2000" dirty="0">
                  <a:latin typeface="+mn-lt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altLang="en-US" sz="2000" dirty="0" smtClean="0">
                    <a:latin typeface="+mn-lt"/>
                  </a:rPr>
                  <a:t>When sound wave passes through vibrometer beam, </a:t>
                </a:r>
                <a:br>
                  <a:rPr lang="en-US" altLang="en-US" sz="2000" dirty="0" smtClean="0">
                    <a:latin typeface="+mn-lt"/>
                  </a:rPr>
                </a:br>
                <a:r>
                  <a:rPr lang="en-US" altLang="en-US" sz="2000" dirty="0" smtClean="0">
                    <a:latin typeface="+mn-lt"/>
                  </a:rPr>
                  <a:t>changes the optical </a:t>
                </a:r>
                <a:r>
                  <a:rPr lang="en-US" altLang="en-US" sz="2000" dirty="0">
                    <a:latin typeface="+mn-lt"/>
                  </a:rPr>
                  <a:t>path length, </a:t>
                </a:r>
                <a:r>
                  <a:rPr lang="en-US" altLang="en-US" sz="2000" dirty="0" smtClean="0">
                    <a:latin typeface="+mn-lt"/>
                  </a:rPr>
                  <a:t>∅</a:t>
                </a:r>
                <a:br>
                  <a:rPr lang="en-US" altLang="en-US" sz="2000" dirty="0" smtClean="0">
                    <a:latin typeface="+mn-lt"/>
                  </a:rPr>
                </a:br>
                <a:endParaRPr lang="en-US" altLang="en-US" sz="2000" dirty="0" smtClean="0">
                  <a:latin typeface="+mn-lt"/>
                </a:endParaRPr>
              </a:p>
              <a:p>
                <a:pPr marL="742950" lvl="1" indent="-2857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∅= </m:t>
                    </m:r>
                    <m:nary>
                      <m:naryPr>
                        <m:limLoc m:val="undOvr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𝑝𝑎𝑡h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𝑑𝑠</m:t>
                        </m:r>
                      </m:e>
                    </m:nary>
                  </m:oMath>
                </a14:m>
                <a:endParaRPr lang="en-US" altLang="en-US" sz="2000" dirty="0" smtClean="0">
                  <a:latin typeface="+mn-lt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altLang="en-US" sz="2000" dirty="0">
                  <a:latin typeface="+mn-lt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altLang="en-US" sz="2000" dirty="0" smtClean="0">
                    <a:latin typeface="+mn-lt"/>
                  </a:rPr>
                  <a:t>Although </a:t>
                </a:r>
                <a:r>
                  <a:rPr lang="en-US" altLang="en-US" sz="2000" dirty="0" smtClean="0">
                    <a:latin typeface="+mn-lt"/>
                  </a:rPr>
                  <a:t>there is no mechanical vibration in the tank, the Polytec vibrometer software </a:t>
                </a:r>
                <a:br>
                  <a:rPr lang="en-US" altLang="en-US" sz="2000" dirty="0" smtClean="0">
                    <a:latin typeface="+mn-lt"/>
                  </a:rPr>
                </a:br>
                <a:r>
                  <a:rPr lang="en-US" altLang="en-US" sz="2000" dirty="0" smtClean="0">
                    <a:latin typeface="+mn-lt"/>
                  </a:rPr>
                  <a:t>   interprets and displays the time-varying density as a “deflection shape” </a:t>
                </a:r>
              </a:p>
              <a:p>
                <a:pPr algn="l"/>
                <a:r>
                  <a:rPr lang="en-US" altLang="en-US" sz="2000" dirty="0" smtClean="0">
                    <a:latin typeface="+mn-lt"/>
                  </a:rPr>
                  <a:t/>
                </a:r>
                <a:br>
                  <a:rPr lang="en-US" altLang="en-US" sz="2000" dirty="0" smtClean="0">
                    <a:latin typeface="+mn-lt"/>
                  </a:rPr>
                </a:br>
                <a:endParaRPr lang="en-US" altLang="en-US" sz="2000" dirty="0" smtClean="0">
                  <a:latin typeface="+mn-lt"/>
                </a:endParaRPr>
              </a:p>
              <a:p>
                <a:pPr algn="l"/>
                <a:r>
                  <a:rPr lang="en-US" altLang="en-US" sz="2400" dirty="0" smtClean="0">
                    <a:solidFill>
                      <a:srgbClr val="FA5454"/>
                    </a:solidFill>
                    <a:latin typeface="+mn-lt"/>
                  </a:rPr>
                  <a:t>Thus</a:t>
                </a:r>
                <a:r>
                  <a:rPr lang="en-US" altLang="en-US" sz="2400" dirty="0" smtClean="0">
                    <a:solidFill>
                      <a:srgbClr val="FA5454"/>
                    </a:solidFill>
                    <a:latin typeface="+mn-lt"/>
                  </a:rPr>
                  <a:t>, the scanning vibrometer can be used to visualize traveling ultrasound pulses </a:t>
                </a:r>
                <a:br>
                  <a:rPr lang="en-US" altLang="en-US" sz="2400" dirty="0" smtClean="0">
                    <a:solidFill>
                      <a:srgbClr val="FA5454"/>
                    </a:solidFill>
                    <a:latin typeface="+mn-lt"/>
                  </a:rPr>
                </a:br>
                <a:endParaRPr lang="en-US" altLang="en-US" sz="2400" dirty="0" smtClean="0">
                  <a:solidFill>
                    <a:srgbClr val="FA5454"/>
                  </a:solidFill>
                  <a:latin typeface="+mn-lt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altLang="en-US" sz="2000" dirty="0">
                  <a:latin typeface="+mn-lt"/>
                </a:endParaRPr>
              </a:p>
            </p:txBody>
          </p:sp>
        </mc:Choice>
        <mc:Fallback>
          <p:sp>
            <p:nvSpPr>
              <p:cNvPr id="11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097231"/>
                <a:ext cx="11535530" cy="6146170"/>
              </a:xfrm>
              <a:prstGeom prst="rect">
                <a:avLst/>
              </a:prstGeom>
              <a:blipFill rotWithShape="0">
                <a:blip r:embed="rId3"/>
                <a:stretch>
                  <a:fillRect l="-8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12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86505" y="213849"/>
            <a:ext cx="10668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>
                <a:latin typeface="+mj-lt"/>
              </a:rPr>
              <a:t>Top </a:t>
            </a:r>
          </a:p>
          <a:p>
            <a:r>
              <a:rPr lang="es-US" dirty="0">
                <a:latin typeface="+mj-lt"/>
              </a:rPr>
              <a:t>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4850" y="4663833"/>
            <a:ext cx="21809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 err="1">
                <a:latin typeface="+mj-lt"/>
              </a:rPr>
              <a:t>Vibrometer</a:t>
            </a:r>
            <a:endParaRPr lang="es-US" dirty="0">
              <a:latin typeface="+mj-lt"/>
            </a:endParaRPr>
          </a:p>
          <a:p>
            <a:r>
              <a:rPr lang="es-US" dirty="0">
                <a:latin typeface="+mj-lt"/>
              </a:rPr>
              <a:t>View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715" y="3621286"/>
            <a:ext cx="3930914" cy="30193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153400" y="291214"/>
            <a:ext cx="3771229" cy="3137785"/>
            <a:chOff x="7561053" y="266970"/>
            <a:chExt cx="4170569" cy="38207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1053" y="266970"/>
              <a:ext cx="4170569" cy="382070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32019" y="1299589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+mj-lt"/>
                </a:rPr>
                <a:t>Heel</a:t>
              </a:r>
              <a:br>
                <a:rPr lang="en-US" sz="1600" dirty="0" smtClean="0">
                  <a:solidFill>
                    <a:schemeClr val="bg1"/>
                  </a:solidFill>
                  <a:latin typeface="+mj-lt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+mj-lt"/>
                </a:rPr>
                <a:t>Bone</a:t>
              </a:r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28600" y="213849"/>
            <a:ext cx="99059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Refracto-Vibrometry for Calcaneus Heel Bone</a:t>
            </a:r>
            <a:r>
              <a:rPr lang="en-US" sz="2000" dirty="0" smtClean="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5000">
                      <a:srgbClr val="FFFF00"/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rPr>
              <a:t>	</a:t>
            </a:r>
            <a:endParaRPr lang="en-US" sz="2000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5000">
                    <a:srgbClr val="FFFF00"/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15771" r="20301" b="19779"/>
          <a:stretch/>
        </p:blipFill>
        <p:spPr>
          <a:xfrm>
            <a:off x="250369" y="3764298"/>
            <a:ext cx="5564992" cy="2876288"/>
          </a:xfrm>
          <a:prstGeom prst="rect">
            <a:avLst/>
          </a:prstGeom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27934" y="543148"/>
            <a:ext cx="7738209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en-US" sz="2000" dirty="0" smtClean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Ultrasound emitted </a:t>
            </a:r>
            <a:r>
              <a:rPr lang="en-US" altLang="en-US" sz="2000" smtClean="0">
                <a:latin typeface="+mn-lt"/>
              </a:rPr>
              <a:t>from 500kHZ </a:t>
            </a:r>
            <a:r>
              <a:rPr lang="en-US" altLang="en-US" sz="2000" dirty="0" smtClean="0">
                <a:latin typeface="+mn-lt"/>
              </a:rPr>
              <a:t>transducer (on left)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For this measurement, no Receive transducer in tank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altLang="en-US" sz="200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Vibrometer beam directed at one of ~15000 scan point locations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en-US" sz="200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Vibrometer signal sampled at 12.8MHz after pulse emission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Average 100 ultrasound pulses at each scan point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altLang="en-US" sz="200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Repeat for all 15000 scan points: acquisition time of 2 hours!</a:t>
            </a:r>
            <a:endParaRPr lang="en-US" altLang="en-US" sz="20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9400" y="4423707"/>
            <a:ext cx="598939" cy="4802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Heel</a:t>
            </a:r>
            <a:br>
              <a:rPr lang="en-US" sz="1600" dirty="0" smtClean="0">
                <a:solidFill>
                  <a:schemeClr val="bg1"/>
                </a:solidFill>
                <a:latin typeface="+mj-lt"/>
              </a:rPr>
            </a:b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Bone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95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63606" y="1145149"/>
            <a:ext cx="10668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>
                <a:latin typeface="+mj-lt"/>
              </a:rPr>
              <a:t>Top </a:t>
            </a:r>
          </a:p>
          <a:p>
            <a:r>
              <a:rPr lang="es-US" dirty="0">
                <a:latin typeface="+mj-lt"/>
              </a:rPr>
              <a:t>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2733" y="4267200"/>
            <a:ext cx="21809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dirty="0" err="1">
                <a:latin typeface="+mj-lt"/>
              </a:rPr>
              <a:t>Vibrometer</a:t>
            </a:r>
            <a:endParaRPr lang="es-US" dirty="0">
              <a:latin typeface="+mj-lt"/>
            </a:endParaRPr>
          </a:p>
          <a:p>
            <a:r>
              <a:rPr lang="es-US" dirty="0">
                <a:latin typeface="+mj-lt"/>
              </a:rPr>
              <a:t>View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715" y="3621286"/>
            <a:ext cx="3930914" cy="3019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91214"/>
            <a:ext cx="3771229" cy="31377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387766" y="1139261"/>
            <a:ext cx="598939" cy="4802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Heel</a:t>
            </a:r>
            <a:br>
              <a:rPr lang="en-US" sz="1600" dirty="0" smtClean="0">
                <a:solidFill>
                  <a:schemeClr val="bg1"/>
                </a:solidFill>
                <a:latin typeface="+mj-lt"/>
              </a:rPr>
            </a:b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Bone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28600" y="213849"/>
            <a:ext cx="99059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Potential Advantages of Refracto-Vibrometry </a:t>
            </a:r>
            <a:r>
              <a:rPr lang="en-US" sz="2000" dirty="0" smtClean="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5000">
                      <a:srgbClr val="FFFF00"/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rPr>
              <a:t>	</a:t>
            </a:r>
            <a:endParaRPr lang="en-US" sz="2000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5000">
                    <a:srgbClr val="FFFF00"/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15771" r="20301" b="19779"/>
          <a:stretch/>
        </p:blipFill>
        <p:spPr>
          <a:xfrm>
            <a:off x="250369" y="3764298"/>
            <a:ext cx="5564992" cy="2876288"/>
          </a:xfrm>
          <a:prstGeom prst="rect">
            <a:avLst/>
          </a:prstGeom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42679" y="541175"/>
            <a:ext cx="6583854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en-US" sz="2000" dirty="0" smtClean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Very high bandwidth (flat response to about 20 MHz)</a:t>
            </a:r>
            <a:br>
              <a:rPr lang="en-US" altLang="en-US" sz="2000" dirty="0" smtClean="0">
                <a:latin typeface="+mn-lt"/>
              </a:rPr>
            </a:br>
            <a:endParaRPr lang="en-US" altLang="en-US" sz="2000" dirty="0" smtClean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Non-invasive: no distortions due to receive transducer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en-US" sz="200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Each scan point </a:t>
            </a:r>
            <a:r>
              <a:rPr lang="en-US" altLang="en-US" sz="2000" dirty="0" smtClean="0">
                <a:latin typeface="+mn-lt"/>
              </a:rPr>
              <a:t>(about 200µm diameter) is narrow</a:t>
            </a:r>
            <a:br>
              <a:rPr lang="en-US" altLang="en-US" sz="2000" dirty="0" smtClean="0">
                <a:latin typeface="+mn-lt"/>
              </a:rPr>
            </a:br>
            <a:r>
              <a:rPr lang="en-US" altLang="en-US" sz="2000" dirty="0" smtClean="0">
                <a:latin typeface="+mn-lt"/>
              </a:rPr>
              <a:t>path </a:t>
            </a:r>
            <a:r>
              <a:rPr lang="en-US" altLang="en-US" sz="2000" smtClean="0">
                <a:latin typeface="+mn-lt"/>
              </a:rPr>
              <a:t>integral with </a:t>
            </a:r>
            <a:r>
              <a:rPr lang="en-US" altLang="en-US" sz="2000" smtClean="0">
                <a:latin typeface="+mn-lt"/>
              </a:rPr>
              <a:t>full </a:t>
            </a:r>
            <a:r>
              <a:rPr lang="en-US" altLang="en-US" sz="2000" dirty="0" smtClean="0">
                <a:latin typeface="+mn-lt"/>
              </a:rPr>
              <a:t>time-domain response</a:t>
            </a:r>
            <a:br>
              <a:rPr lang="en-US" altLang="en-US" sz="2000" dirty="0" smtClean="0">
                <a:latin typeface="+mn-lt"/>
              </a:rPr>
            </a:br>
            <a:endParaRPr lang="en-US" altLang="en-US" sz="2000" dirty="0" smtClean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n-lt"/>
              </a:rPr>
              <a:t>Create full-field videos of traveling ultrasonic waves </a:t>
            </a:r>
            <a:br>
              <a:rPr lang="en-US" altLang="en-US" sz="2000" dirty="0" smtClean="0">
                <a:latin typeface="+mn-lt"/>
              </a:rPr>
            </a:br>
            <a:endParaRPr lang="en-US" altLang="en-US" sz="2000" dirty="0" smtClean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en-US" sz="20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29977" y="4430487"/>
            <a:ext cx="598939" cy="4802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Heel</a:t>
            </a:r>
            <a:br>
              <a:rPr lang="en-US" sz="1600" dirty="0" smtClean="0">
                <a:solidFill>
                  <a:schemeClr val="bg1"/>
                </a:solidFill>
                <a:latin typeface="+mj-lt"/>
              </a:rPr>
            </a:b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Bone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616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t="21376" r="11364" b="19779"/>
          <a:stretch/>
        </p:blipFill>
        <p:spPr>
          <a:xfrm>
            <a:off x="1219200" y="1752600"/>
            <a:ext cx="6653856" cy="2739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74126"/>
            <a:ext cx="11734800" cy="31419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16063"/>
            <a:ext cx="11734800" cy="3141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1" y="3886201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US" dirty="0"/>
          </a:p>
        </p:txBody>
      </p:sp>
      <p:sp>
        <p:nvSpPr>
          <p:cNvPr id="7" name="TextBox 6"/>
          <p:cNvSpPr txBox="1"/>
          <p:nvPr/>
        </p:nvSpPr>
        <p:spPr>
          <a:xfrm>
            <a:off x="5638801" y="2971801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US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708058"/>
            <a:ext cx="6322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3333FF"/>
                </a:solidFill>
                <a:latin typeface="+mn-lt"/>
              </a:rPr>
              <a:t>Vibrometer Voltage: With Bone In Tank </a:t>
            </a:r>
            <a:endParaRPr lang="en-US" sz="20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201" y="4335713"/>
            <a:ext cx="5483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Vibrometer Voltage: Reference Bone Removed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8500" y="2677205"/>
            <a:ext cx="203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3333FF"/>
                </a:solidFill>
                <a:latin typeface="+mn-lt"/>
              </a:rPr>
              <a:t>Arrival: 76.5µs</a:t>
            </a:r>
            <a:endParaRPr lang="en-US" sz="2000" dirty="0">
              <a:solidFill>
                <a:srgbClr val="3333FF"/>
              </a:solidFill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455670" y="2264514"/>
            <a:ext cx="609600" cy="412691"/>
          </a:xfrm>
          <a:prstGeom prst="straightConnector1">
            <a:avLst/>
          </a:prstGeom>
          <a:ln w="508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60270" y="5799174"/>
            <a:ext cx="203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Arrival: 77.8µs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8567440" y="5386483"/>
            <a:ext cx="609600" cy="41269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414271" y="1277234"/>
            <a:ext cx="203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3333FF"/>
                </a:solidFill>
                <a:latin typeface="+mn-lt"/>
              </a:rPr>
              <a:t>Max: 40 mV</a:t>
            </a:r>
            <a:endParaRPr lang="en-US" sz="2000" dirty="0">
              <a:solidFill>
                <a:srgbClr val="3333FF"/>
              </a:solidFill>
              <a:latin typeface="+mn-l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8497565" y="708058"/>
            <a:ext cx="1179835" cy="569176"/>
          </a:xfrm>
          <a:prstGeom prst="straightConnector1">
            <a:avLst/>
          </a:prstGeom>
          <a:ln w="508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00528" y="4335713"/>
            <a:ext cx="203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Max: 5V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8635056" y="3823177"/>
            <a:ext cx="991865" cy="53163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t="21376" r="11364" b="19779"/>
          <a:stretch/>
        </p:blipFill>
        <p:spPr>
          <a:xfrm>
            <a:off x="900082" y="2336658"/>
            <a:ext cx="4663811" cy="1920393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4627567" y="2573888"/>
            <a:ext cx="510952" cy="467228"/>
          </a:xfrm>
          <a:prstGeom prst="straightConnector1">
            <a:avLst/>
          </a:prstGeom>
          <a:ln w="5080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839201" y="2254590"/>
            <a:ext cx="203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CCFF"/>
                </a:solidFill>
                <a:latin typeface="+mn-lt"/>
              </a:rPr>
              <a:t>Scan Point</a:t>
            </a:r>
            <a:endParaRPr lang="en-US" sz="2000" dirty="0">
              <a:solidFill>
                <a:srgbClr val="00CCFF"/>
              </a:solidFill>
              <a:latin typeface="+mn-lt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0" y="-30141"/>
            <a:ext cx="99059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Refracto-Vibrometry: For each scan point, full time-domain measurement</a:t>
            </a:r>
            <a:r>
              <a:rPr lang="en-US" sz="2000" dirty="0" smtClean="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5000">
                      <a:srgbClr val="FFFF00"/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rPr>
              <a:t>	</a:t>
            </a:r>
            <a:endParaRPr lang="en-US" sz="2000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5000">
                    <a:srgbClr val="FFFF00"/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9200" y="5346723"/>
            <a:ext cx="5941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B050"/>
                </a:solidFill>
                <a:latin typeface="+mj-lt"/>
              </a:rPr>
              <a:t>1.3 µs shift in arrival time consistent with </a:t>
            </a:r>
            <a:br>
              <a:rPr lang="en-US" sz="2400" i="1" dirty="0" smtClean="0">
                <a:solidFill>
                  <a:srgbClr val="00B050"/>
                </a:solidFill>
                <a:latin typeface="+mj-lt"/>
              </a:rPr>
            </a:br>
            <a:r>
              <a:rPr lang="en-US" sz="2400" i="1" dirty="0" smtClean="0">
                <a:solidFill>
                  <a:srgbClr val="00B050"/>
                </a:solidFill>
                <a:latin typeface="+mj-lt"/>
              </a:rPr>
              <a:t>measurements with piezo receiver</a:t>
            </a:r>
            <a:endParaRPr lang="en-US" sz="2400" i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984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48115</TotalTime>
  <Words>580</Words>
  <Application>Microsoft Office PowerPoint</Application>
  <PresentationFormat>Widescreen</PresentationFormat>
  <Paragraphs>143</Paragraphs>
  <Slides>16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Cambria Math</vt:lpstr>
      <vt:lpstr>Times New Roman</vt:lpstr>
      <vt:lpstr>Arial</vt:lpstr>
      <vt:lpstr>Wingdings</vt:lpstr>
      <vt:lpstr>Tahoma</vt:lpstr>
      <vt:lpstr>Mesh</vt:lpstr>
      <vt:lpstr>Imaging of propagating wave fronts resulting from ultrasonic pulses incident on heel bones using refracto-vibrometry  Acoustical Society of America Meeting Boston, MA June 29, 2017     </vt:lpstr>
      <vt:lpstr>Introduction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Reed-Resonator Interactions in Reed Organ Pipes</dc:title>
  <dc:creator>huber</dc:creator>
  <cp:lastModifiedBy>huber@gac.edu</cp:lastModifiedBy>
  <cp:revision>650</cp:revision>
  <dcterms:modified xsi:type="dcterms:W3CDTF">2017-07-06T12:01:06Z</dcterms:modified>
</cp:coreProperties>
</file>