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embeddings/oleObject4.bin" ContentType="application/vnd.openxmlformats-officedocument.oleObject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47.xml" ContentType="application/vnd.openxmlformats-officedocument.presentationml.slide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embeddings/oleObject2.bin" ContentType="application/vnd.openxmlformats-officedocument.oleObject"/>
  <Override PartName="/ppt/slides/slide52.xml" ContentType="application/vnd.openxmlformats-officedocument.presentationml.slide+xml"/>
  <Override PartName="/ppt/slides/slide1.xml" ContentType="application/vnd.openxmlformats-officedocument.presentationml.slide+xml"/>
  <Override PartName="/ppt/slides/slide51.xml" ContentType="application/vnd.openxmlformats-officedocument.presentationml.slide+xml"/>
  <Override PartName="/ppt/slides/slide7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Default Extension="wmf" ContentType="image/x-wmf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embeddings/oleObject3.bin" ContentType="application/vnd.openxmlformats-officedocument.oleObject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61.xml" ContentType="application/vnd.openxmlformats-officedocument.presentationml.slide+xml"/>
  <Override PartName="/ppt/slides/slide4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37.xml" ContentType="application/vnd.openxmlformats-officedocument.presentationml.slide+xml"/>
  <Override PartName="/ppt/slides/slide10.xml" ContentType="application/vnd.openxmlformats-officedocument.presentationml.slide+xml"/>
  <Override PartName="/ppt/slides/slide33.xml" ContentType="application/vnd.openxmlformats-officedocument.presentationml.slide+xml"/>
  <Override PartName="/ppt/embeddings/oleObject10.bin" ContentType="application/vnd.openxmlformats-officedocument.oleObject"/>
  <Override PartName="/ppt/presProps.xml" ContentType="application/vnd.openxmlformats-officedocument.presentationml.presProps+xml"/>
  <Default Extension="vml" ContentType="application/vnd.openxmlformats-officedocument.vmlDrawing"/>
  <Override PartName="/ppt/slides/slide27.xml" ContentType="application/vnd.openxmlformats-officedocument.presentationml.slide+xml"/>
  <Override PartName="/ppt/embeddings/oleObject9.bin" ContentType="application/vnd.openxmlformats-officedocument.oleObject"/>
  <Override PartName="/docProps/core.xml" ContentType="application/vnd.openxmlformats-package.core-properties+xml"/>
  <Override PartName="/ppt/slides/slide56.xml" ContentType="application/vnd.openxmlformats-officedocument.presentationml.slide+xml"/>
  <Override PartName="/ppt/slides/slide31.xml" ContentType="application/vnd.openxmlformats-officedocument.presentationml.slide+xml"/>
  <Override PartName="/ppt/embeddings/oleObject11.bin" ContentType="application/vnd.openxmlformats-officedocument.oleObject"/>
  <Default Extension="bin" ContentType="application/vnd.openxmlformats-officedocument.presentationml.printerSettings"/>
  <Override PartName="/ppt/slides/slide53.xml" ContentType="application/vnd.openxmlformats-officedocument.presentationml.slide+xml"/>
  <Override PartName="/ppt/slides/slide55.xml" ContentType="application/vnd.openxmlformats-officedocument.presentationml.slide+xml"/>
  <Override PartName="/ppt/slides/slide12.xml" ContentType="application/vnd.openxmlformats-officedocument.presentationml.slide+xml"/>
  <Override PartName="/ppt/slides/slide19.xml" ContentType="application/vnd.openxmlformats-officedocument.presentationml.slide+xml"/>
  <Override PartName="/ppt/slides/slide41.xml" ContentType="application/vnd.openxmlformats-officedocument.presentationml.slide+xml"/>
  <Override PartName="/ppt/slides/slide46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slides/slide35.xml" ContentType="application/vnd.openxmlformats-officedocument.presentationml.slide+xml"/>
  <Override PartName="/ppt/slides/slide42.xml" ContentType="application/vnd.openxmlformats-officedocument.presentationml.slide+xml"/>
  <Override PartName="/ppt/slides/slide45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50.xml" ContentType="application/vnd.openxmlformats-officedocument.presentationml.slide+xml"/>
  <Override PartName="/ppt/slides/slide54.xml" ContentType="application/vnd.openxmlformats-officedocument.presentationml.slide+xml"/>
  <Override PartName="/ppt/slides/slide57.xml" ContentType="application/vnd.openxmlformats-officedocument.presentationml.slide+xml"/>
  <Override PartName="/ppt/embeddings/oleObject6.bin" ContentType="application/vnd.openxmlformats-officedocument.oleObject"/>
  <Override PartName="/ppt/slides/slide58.xml" ContentType="application/vnd.openxmlformats-officedocument.presentationml.slide+xml"/>
  <Default Extension="xml" ContentType="application/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25.xml" ContentType="application/vnd.openxmlformats-officedocument.presentationml.slide+xml"/>
  <Override PartName="/ppt/embeddings/oleObject5.bin" ContentType="application/vnd.openxmlformats-officedocument.oleObject"/>
  <Override PartName="/ppt/slides/slide63.xml" ContentType="application/vnd.openxmlformats-officedocument.presentationml.slide+xml"/>
  <Override PartName="/ppt/slides/slide14.xml" ContentType="application/vnd.openxmlformats-officedocument.presentationml.slide+xml"/>
  <Override PartName="/ppt/slides/slide40.xml" ContentType="application/vnd.openxmlformats-officedocument.presentationml.slide+xml"/>
  <Override PartName="/ppt/embeddings/oleObject1.bin" ContentType="application/vnd.openxmlformats-officedocument.oleObject"/>
  <Override PartName="/ppt/slides/slide34.xml" ContentType="application/vnd.openxmlformats-officedocument.presentationml.slide+xml"/>
  <Override PartName="/ppt/slides/slide44.xml" ContentType="application/vnd.openxmlformats-officedocument.presentationml.slide+xml"/>
  <Override PartName="/ppt/slides/slide49.xml" ContentType="application/vnd.openxmlformats-officedocument.presentationml.slide+xml"/>
  <Override PartName="/ppt/slideLayouts/slideLayout1.xml" ContentType="application/vnd.openxmlformats-officedocument.presentationml.slideLayout+xml"/>
  <Override PartName="/ppt/embeddings/oleObject7.bin" ContentType="application/vnd.openxmlformats-officedocument.oleObject"/>
  <Override PartName="/ppt/slides/slide48.xml" ContentType="application/vnd.openxmlformats-officedocument.presentationml.slide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59.xml" ContentType="application/vnd.openxmlformats-officedocument.presentationml.slide+xml"/>
  <Default Extension="jpeg" ContentType="image/jpe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60.xml" ContentType="application/vnd.openxmlformats-officedocument.presentationml.slide+xml"/>
  <Override PartName="/ppt/embeddings/oleObject8.bin" ContentType="application/vnd.openxmlformats-officedocument.oleObject"/>
  <Override PartName="/ppt/slides/slide24.xml" ContentType="application/vnd.openxmlformats-officedocument.presentationml.slide+xml"/>
  <Override PartName="/ppt/slides/slide39.xml" ContentType="application/vnd.openxmlformats-officedocument.presentationml.slide+xml"/>
  <Override PartName="/ppt/slides/slide32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61" r:id="rId1"/>
  </p:sldMasterIdLst>
  <p:notesMasterIdLst>
    <p:notesMasterId r:id="rId65"/>
  </p:notesMasterIdLst>
  <p:handoutMasterIdLst>
    <p:handoutMasterId r:id="rId66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319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320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321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22" r:id="rId51"/>
    <p:sldId id="305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5" r:id="rId60"/>
    <p:sldId id="314" r:id="rId61"/>
    <p:sldId id="316" r:id="rId62"/>
    <p:sldId id="317" r:id="rId63"/>
    <p:sldId id="318" r:id="rId64"/>
  </p:sldIdLst>
  <p:sldSz cx="9144000" cy="6858000" type="screen4x3"/>
  <p:notesSz cx="6831013" cy="91170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0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0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0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0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0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110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110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110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110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chemeClr val="tx1"/>
    </p:penClr>
  </p:showPr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32787"/>
    <p:restoredTop sz="92235" autoAdjust="0"/>
  </p:normalViewPr>
  <p:slideViewPr>
    <p:cSldViewPr>
      <p:cViewPr varScale="1">
        <p:scale>
          <a:sx n="143" d="100"/>
          <a:sy n="143" d="100"/>
        </p:scale>
        <p:origin x="-23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54"/>
    </p:cViewPr>
  </p:sorterViewPr>
  <p:notesViewPr>
    <p:cSldViewPr>
      <p:cViewPr varScale="1">
        <p:scale>
          <a:sx n="55" d="100"/>
          <a:sy n="55" d="100"/>
        </p:scale>
        <p:origin x="-1752" y="-84"/>
      </p:cViewPr>
      <p:guideLst>
        <p:guide orient="horz" pos="2872"/>
        <p:guide pos="2152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64" Type="http://schemas.openxmlformats.org/officeDocument/2006/relationships/slide" Target="slides/slide63.xml"/><Relationship Id="rId60" Type="http://schemas.openxmlformats.org/officeDocument/2006/relationships/slide" Target="slides/slide59.xml"/><Relationship Id="rId39" Type="http://schemas.openxmlformats.org/officeDocument/2006/relationships/slide" Target="slides/slide38.xml"/><Relationship Id="rId70" Type="http://schemas.openxmlformats.org/officeDocument/2006/relationships/theme" Target="theme/theme1.xml"/><Relationship Id="rId7" Type="http://schemas.openxmlformats.org/officeDocument/2006/relationships/slide" Target="slides/slide6.xml"/><Relationship Id="rId43" Type="http://schemas.openxmlformats.org/officeDocument/2006/relationships/slide" Target="slides/slide42.xml"/><Relationship Id="rId25" Type="http://schemas.openxmlformats.org/officeDocument/2006/relationships/slide" Target="slides/slide24.xml"/><Relationship Id="rId10" Type="http://schemas.openxmlformats.org/officeDocument/2006/relationships/slide" Target="slides/slide9.xml"/><Relationship Id="rId50" Type="http://schemas.openxmlformats.org/officeDocument/2006/relationships/slide" Target="slides/slide49.xml"/><Relationship Id="rId63" Type="http://schemas.openxmlformats.org/officeDocument/2006/relationships/slide" Target="slides/slide62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27" Type="http://schemas.openxmlformats.org/officeDocument/2006/relationships/slide" Target="slides/slide26.xml"/><Relationship Id="rId71" Type="http://schemas.openxmlformats.org/officeDocument/2006/relationships/tableStyles" Target="tableStyles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slide" Target="slides/slide44.xml"/><Relationship Id="rId58" Type="http://schemas.openxmlformats.org/officeDocument/2006/relationships/slide" Target="slides/slide57.xml"/><Relationship Id="rId42" Type="http://schemas.openxmlformats.org/officeDocument/2006/relationships/slide" Target="slides/slide41.xml"/><Relationship Id="rId6" Type="http://schemas.openxmlformats.org/officeDocument/2006/relationships/slide" Target="slides/slide5.xml"/><Relationship Id="rId49" Type="http://schemas.openxmlformats.org/officeDocument/2006/relationships/slide" Target="slides/slide48.xml"/><Relationship Id="rId44" Type="http://schemas.openxmlformats.org/officeDocument/2006/relationships/slide" Target="slides/slide43.xml"/><Relationship Id="rId69" Type="http://schemas.openxmlformats.org/officeDocument/2006/relationships/viewProps" Target="viewProps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" Type="http://schemas.openxmlformats.org/officeDocument/2006/relationships/slide" Target="slides/slide1.xml"/><Relationship Id="rId46" Type="http://schemas.openxmlformats.org/officeDocument/2006/relationships/slide" Target="slides/slide45.xml"/><Relationship Id="rId57" Type="http://schemas.openxmlformats.org/officeDocument/2006/relationships/slide" Target="slides/slide56.xml"/><Relationship Id="rId59" Type="http://schemas.openxmlformats.org/officeDocument/2006/relationships/slide" Target="slides/slide58.xml"/><Relationship Id="rId35" Type="http://schemas.openxmlformats.org/officeDocument/2006/relationships/slide" Target="slides/slide34.xml"/><Relationship Id="rId51" Type="http://schemas.openxmlformats.org/officeDocument/2006/relationships/slide" Target="slides/slide50.xml"/><Relationship Id="rId55" Type="http://schemas.openxmlformats.org/officeDocument/2006/relationships/slide" Target="slides/slide54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40" Type="http://schemas.openxmlformats.org/officeDocument/2006/relationships/slide" Target="slides/slide39.xml"/><Relationship Id="rId62" Type="http://schemas.openxmlformats.org/officeDocument/2006/relationships/slide" Target="slides/slide61.xml"/><Relationship Id="rId66" Type="http://schemas.openxmlformats.org/officeDocument/2006/relationships/handoutMaster" Target="handoutMasters/handoutMaster1.xml"/><Relationship Id="rId36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47" Type="http://schemas.openxmlformats.org/officeDocument/2006/relationships/slide" Target="slides/slide46.xml"/><Relationship Id="rId56" Type="http://schemas.openxmlformats.org/officeDocument/2006/relationships/slide" Target="slides/slide55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2" Type="http://schemas.openxmlformats.org/officeDocument/2006/relationships/slide" Target="slides/slide51.xml"/><Relationship Id="rId65" Type="http://schemas.openxmlformats.org/officeDocument/2006/relationships/notesMaster" Target="notesMasters/notesMaster1.xml"/><Relationship Id="rId67" Type="http://schemas.openxmlformats.org/officeDocument/2006/relationships/printerSettings" Target="printerSettings/printerSettings1.bin"/><Relationship Id="rId54" Type="http://schemas.openxmlformats.org/officeDocument/2006/relationships/slide" Target="slides/slide53.xml"/><Relationship Id="rId12" Type="http://schemas.openxmlformats.org/officeDocument/2006/relationships/slide" Target="slides/slide11.xml"/><Relationship Id="rId3" Type="http://schemas.openxmlformats.org/officeDocument/2006/relationships/slide" Target="slides/slide2.xml"/><Relationship Id="rId23" Type="http://schemas.openxmlformats.org/officeDocument/2006/relationships/slide" Target="slides/slide22.xml"/><Relationship Id="rId61" Type="http://schemas.openxmlformats.org/officeDocument/2006/relationships/slide" Target="slides/slide60.xml"/><Relationship Id="rId53" Type="http://schemas.openxmlformats.org/officeDocument/2006/relationships/slide" Target="slides/slide52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68" Type="http://schemas.openxmlformats.org/officeDocument/2006/relationships/presProps" Target="presProps.xml"/><Relationship Id="rId29" Type="http://schemas.openxmlformats.org/officeDocument/2006/relationships/slide" Target="slides/slide28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1" Type="http://schemas.openxmlformats.org/officeDocument/2006/relationships/slide" Target="slides/slide4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2" Type="http://schemas.openxmlformats.org/officeDocument/2006/relationships/slide" Target="slides/slide21.xml"/><Relationship Id="rId21" Type="http://schemas.openxmlformats.org/officeDocument/2006/relationships/slide" Target="slides/slide2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0325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endParaRPr lang="en-US"/>
          </a:p>
        </p:txBody>
      </p:sp>
      <p:sp>
        <p:nvSpPr>
          <p:cNvPr id="192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192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0325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fld id="{8D1FD44B-8A16-9F46-BCB2-4325B1A286D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0325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endParaRPr lang="en-US"/>
          </a:p>
        </p:txBody>
      </p:sp>
      <p:sp>
        <p:nvSpPr>
          <p:cNvPr id="3379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36650" y="684213"/>
            <a:ext cx="4557713" cy="3417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330700"/>
            <a:ext cx="5008563" cy="410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0325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fld id="{8AD5494C-CE2E-374A-9314-4F4C204DB06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0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0" charset="0"/>
        <a:ea typeface="ＭＳ Ｐゴシック" pitchFamily="-11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0" charset="0"/>
        <a:ea typeface="ＭＳ Ｐゴシック" pitchFamily="-11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0" charset="0"/>
        <a:ea typeface="ＭＳ Ｐゴシック" pitchFamily="-11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0" charset="0"/>
        <a:ea typeface="ＭＳ Ｐゴシック" pitchFamily="-11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68A7A5-6954-8F4F-A80F-54448241C65B}" type="slidenum">
              <a:rPr lang="en-US"/>
              <a:pPr/>
              <a:t>1</a:t>
            </a:fld>
            <a:endParaRPr lang="en-US"/>
          </a:p>
        </p:txBody>
      </p:sp>
      <p:sp>
        <p:nvSpPr>
          <p:cNvPr id="1689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77825" y="1676400"/>
            <a:ext cx="8389938" cy="4421188"/>
            <a:chOff x="238" y="1056"/>
            <a:chExt cx="5285" cy="2785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238" y="1056"/>
              <a:ext cx="5285" cy="1393"/>
              <a:chOff x="238" y="1056"/>
              <a:chExt cx="5285" cy="1393"/>
            </a:xfrm>
          </p:grpSpPr>
          <p:sp>
            <p:nvSpPr>
              <p:cNvPr id="4100" name="Rectangle 4"/>
              <p:cNvSpPr>
                <a:spLocks noChangeArrowheads="1"/>
              </p:cNvSpPr>
              <p:nvPr/>
            </p:nvSpPr>
            <p:spPr bwMode="auto">
              <a:xfrm>
                <a:off x="243" y="1057"/>
                <a:ext cx="5272" cy="1391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1" name="Freeform 5"/>
              <p:cNvSpPr>
                <a:spLocks/>
              </p:cNvSpPr>
              <p:nvPr/>
            </p:nvSpPr>
            <p:spPr bwMode="auto">
              <a:xfrm>
                <a:off x="238" y="1056"/>
                <a:ext cx="5273" cy="1393"/>
              </a:xfrm>
              <a:custGeom>
                <a:avLst/>
                <a:gdLst/>
                <a:ahLst/>
                <a:cxnLst>
                  <a:cxn ang="0">
                    <a:pos x="5272" y="0"/>
                  </a:cxn>
                  <a:cxn ang="0">
                    <a:pos x="0" y="0"/>
                  </a:cxn>
                  <a:cxn ang="0">
                    <a:pos x="0" y="1392"/>
                  </a:cxn>
                </a:cxnLst>
                <a:rect l="0" t="0" r="r" b="b"/>
                <a:pathLst>
                  <a:path w="5273" h="1393">
                    <a:moveTo>
                      <a:pt x="5272" y="0"/>
                    </a:moveTo>
                    <a:lnTo>
                      <a:pt x="0" y="0"/>
                    </a:lnTo>
                    <a:lnTo>
                      <a:pt x="0" y="1392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2" name="Freeform 6"/>
              <p:cNvSpPr>
                <a:spLocks/>
              </p:cNvSpPr>
              <p:nvPr/>
            </p:nvSpPr>
            <p:spPr bwMode="auto">
              <a:xfrm>
                <a:off x="250" y="1056"/>
                <a:ext cx="5273" cy="1393"/>
              </a:xfrm>
              <a:custGeom>
                <a:avLst/>
                <a:gdLst/>
                <a:ahLst/>
                <a:cxnLst>
                  <a:cxn ang="0">
                    <a:pos x="5272" y="0"/>
                  </a:cxn>
                  <a:cxn ang="0">
                    <a:pos x="5272" y="1392"/>
                  </a:cxn>
                  <a:cxn ang="0">
                    <a:pos x="0" y="1392"/>
                  </a:cxn>
                </a:cxnLst>
                <a:rect l="0" t="0" r="r" b="b"/>
                <a:pathLst>
                  <a:path w="5273" h="1393">
                    <a:moveTo>
                      <a:pt x="5272" y="0"/>
                    </a:moveTo>
                    <a:lnTo>
                      <a:pt x="5272" y="1392"/>
                    </a:lnTo>
                    <a:lnTo>
                      <a:pt x="0" y="1392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240" y="3744"/>
              <a:ext cx="5281" cy="97"/>
              <a:chOff x="240" y="3744"/>
              <a:chExt cx="5281" cy="97"/>
            </a:xfrm>
          </p:grpSpPr>
          <p:sp>
            <p:nvSpPr>
              <p:cNvPr id="4104" name="Rectangle 8"/>
              <p:cNvSpPr>
                <a:spLocks noChangeArrowheads="1"/>
              </p:cNvSpPr>
              <p:nvPr/>
            </p:nvSpPr>
            <p:spPr bwMode="auto">
              <a:xfrm>
                <a:off x="240" y="3744"/>
                <a:ext cx="5280" cy="96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auto">
              <a:xfrm>
                <a:off x="240" y="3744"/>
                <a:ext cx="5281" cy="97"/>
              </a:xfrm>
              <a:custGeom>
                <a:avLst/>
                <a:gdLst/>
                <a:ahLst/>
                <a:cxnLst>
                  <a:cxn ang="0">
                    <a:pos x="5280" y="0"/>
                  </a:cxn>
                  <a:cxn ang="0">
                    <a:pos x="0" y="0"/>
                  </a:cxn>
                  <a:cxn ang="0">
                    <a:pos x="0" y="96"/>
                  </a:cxn>
                </a:cxnLst>
                <a:rect l="0" t="0" r="r" b="b"/>
                <a:pathLst>
                  <a:path w="5281" h="97">
                    <a:moveTo>
                      <a:pt x="5280" y="0"/>
                    </a:moveTo>
                    <a:lnTo>
                      <a:pt x="0" y="0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auto">
              <a:xfrm>
                <a:off x="240" y="3744"/>
                <a:ext cx="5281" cy="97"/>
              </a:xfrm>
              <a:custGeom>
                <a:avLst/>
                <a:gdLst/>
                <a:ahLst/>
                <a:cxnLst>
                  <a:cxn ang="0">
                    <a:pos x="5280" y="0"/>
                  </a:cxn>
                  <a:cxn ang="0">
                    <a:pos x="5280" y="96"/>
                  </a:cxn>
                  <a:cxn ang="0">
                    <a:pos x="0" y="96"/>
                  </a:cxn>
                </a:cxnLst>
                <a:rect l="0" t="0" r="r" b="b"/>
                <a:pathLst>
                  <a:path w="5281" h="97">
                    <a:moveTo>
                      <a:pt x="5280" y="0"/>
                    </a:moveTo>
                    <a:lnTo>
                      <a:pt x="5280" y="96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338" y="1200"/>
              <a:ext cx="97" cy="1104"/>
              <a:chOff x="338" y="1200"/>
              <a:chExt cx="97" cy="1104"/>
            </a:xfrm>
          </p:grpSpPr>
          <p:sp useBgFill="1">
            <p:nvSpPr>
              <p:cNvPr id="4108" name="Rectangle 12"/>
              <p:cNvSpPr>
                <a:spLocks noChangeArrowheads="1"/>
              </p:cNvSpPr>
              <p:nvPr/>
            </p:nvSpPr>
            <p:spPr bwMode="auto">
              <a:xfrm>
                <a:off x="338" y="1201"/>
                <a:ext cx="96" cy="1103"/>
              </a:xfrm>
              <a:prstGeom prst="rect">
                <a:avLst/>
              </a:prstGeom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9" name="Freeform 13"/>
              <p:cNvSpPr>
                <a:spLocks/>
              </p:cNvSpPr>
              <p:nvPr/>
            </p:nvSpPr>
            <p:spPr bwMode="auto">
              <a:xfrm>
                <a:off x="338" y="1200"/>
                <a:ext cx="97" cy="1104"/>
              </a:xfrm>
              <a:custGeom>
                <a:avLst/>
                <a:gdLst/>
                <a:ahLst/>
                <a:cxnLst>
                  <a:cxn ang="0">
                    <a:pos x="0" y="1103"/>
                  </a:cxn>
                  <a:cxn ang="0">
                    <a:pos x="96" y="1103"/>
                  </a:cxn>
                  <a:cxn ang="0">
                    <a:pos x="96" y="0"/>
                  </a:cxn>
                </a:cxnLst>
                <a:rect l="0" t="0" r="r" b="b"/>
                <a:pathLst>
                  <a:path w="97" h="1104">
                    <a:moveTo>
                      <a:pt x="0" y="1103"/>
                    </a:moveTo>
                    <a:lnTo>
                      <a:pt x="96" y="1103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auto">
              <a:xfrm>
                <a:off x="338" y="1200"/>
                <a:ext cx="97" cy="1104"/>
              </a:xfrm>
              <a:custGeom>
                <a:avLst/>
                <a:gdLst/>
                <a:ahLst/>
                <a:cxnLst>
                  <a:cxn ang="0">
                    <a:pos x="0" y="1103"/>
                  </a:cxn>
                  <a:cxn ang="0">
                    <a:pos x="0" y="0"/>
                  </a:cxn>
                  <a:cxn ang="0">
                    <a:pos x="96" y="0"/>
                  </a:cxn>
                </a:cxnLst>
                <a:rect l="0" t="0" r="r" b="b"/>
                <a:pathLst>
                  <a:path w="97" h="1104">
                    <a:moveTo>
                      <a:pt x="0" y="1103"/>
                    </a:moveTo>
                    <a:lnTo>
                      <a:pt x="0" y="0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4111" name="Rectangle 15"/>
          <p:cNvSpPr>
            <a:spLocks noGrp="1" noChangeArrowheads="1"/>
          </p:cNvSpPr>
          <p:nvPr>
            <p:ph type="ctrTitle" sz="quarter"/>
          </p:nvPr>
        </p:nvSpPr>
        <p:spPr>
          <a:xfrm>
            <a:off x="836613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038600"/>
            <a:ext cx="6400800" cy="1752600"/>
          </a:xfrm>
        </p:spPr>
        <p:txBody>
          <a:bodyPr anchor="ctr"/>
          <a:lstStyle>
            <a:lvl1pPr marL="0" indent="0" algn="ctr">
              <a:buFont typeface="Monotype Sorts" pitchFamily="-108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dt" sz="quarter" idx="2"/>
          </p:nvPr>
        </p:nvSpPr>
        <p:spPr>
          <a:xfrm>
            <a:off x="381000" y="6324600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4114" name="Rectangle 18"/>
          <p:cNvSpPr>
            <a:spLocks noGrp="1" noChangeArrowheads="1"/>
          </p:cNvSpPr>
          <p:nvPr>
            <p:ph type="ftr" sz="quarter" idx="3"/>
          </p:nvPr>
        </p:nvSpPr>
        <p:spPr>
          <a:xfrm>
            <a:off x="3048000" y="6324600"/>
            <a:ext cx="3124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C422672-0240-5644-BF1E-76027201C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99ADB8D-7B9F-ED49-8B59-ED426CE386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42900"/>
            <a:ext cx="1943100" cy="5524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42900"/>
            <a:ext cx="5676900" cy="5524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312E162-91CD-C24F-9F5D-C52A35346D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4355047-7328-9D44-A373-87710B6D69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E7DF211-67D5-3D45-B534-85EE49725E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9DBBD97-4F2D-2048-916A-28FF0510C2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888442A-AACE-EB4B-8832-DCAB012A8B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30BF497-809A-1A48-A59E-7BBA3A38B4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3D46D3D-056F-7545-8506-C60040F635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39651AE-7E24-8A42-A02D-AE952B3D63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3B0495E-D428-9C4D-984A-A74C0F6797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42900"/>
            <a:ext cx="77724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076" name="Rectangle 10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3013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307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3013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307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230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A310969-5FE8-5A4E-9BF5-B4C7B1EB07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-108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2800">
          <a:solidFill>
            <a:schemeClr val="tx1"/>
          </a:solidFill>
          <a:latin typeface="+mn-lt"/>
          <a:ea typeface="ＭＳ Ｐゴシック" pitchFamily="-108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-108" charset="2"/>
        <a:buChar char="n"/>
        <a:defRPr sz="2400">
          <a:solidFill>
            <a:schemeClr val="tx1"/>
          </a:solidFill>
          <a:latin typeface="+mn-lt"/>
          <a:ea typeface="ＭＳ Ｐゴシック" pitchFamily="-108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2000">
          <a:solidFill>
            <a:schemeClr val="tx1"/>
          </a:solidFill>
          <a:latin typeface="+mn-lt"/>
          <a:ea typeface="ＭＳ Ｐゴシック" pitchFamily="-108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.bin"/><Relationship Id="rId1" Type="http://schemas.openxmlformats.org/officeDocument/2006/relationships/vmlDrawing" Target="../drawings/vmlDrawing1.v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.bin"/><Relationship Id="rId1" Type="http://schemas.openxmlformats.org/officeDocument/2006/relationships/vmlDrawing" Target="../drawings/vmlDrawing2.v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3.bin"/><Relationship Id="rId1" Type="http://schemas.openxmlformats.org/officeDocument/2006/relationships/vmlDrawing" Target="../drawings/vmlDrawing3.v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4.bin"/><Relationship Id="rId1" Type="http://schemas.openxmlformats.org/officeDocument/2006/relationships/vmlDrawing" Target="../drawings/vmlDrawing4.v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5.bin"/><Relationship Id="rId1" Type="http://schemas.openxmlformats.org/officeDocument/2006/relationships/vmlDrawing" Target="../drawings/vmlDrawing5.v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6.bin"/><Relationship Id="rId1" Type="http://schemas.openxmlformats.org/officeDocument/2006/relationships/vmlDrawing" Target="../drawings/vmlDrawing6.v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7.bin"/><Relationship Id="rId1" Type="http://schemas.openxmlformats.org/officeDocument/2006/relationships/vmlDrawing" Target="../drawings/vmlDrawing7.v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8.bin"/><Relationship Id="rId1" Type="http://schemas.openxmlformats.org/officeDocument/2006/relationships/vmlDrawing" Target="../drawings/vmlDrawing8.v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9.bin"/><Relationship Id="rId1" Type="http://schemas.openxmlformats.org/officeDocument/2006/relationships/vmlDrawing" Target="../drawings/vmlDrawing9.v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0.bin"/><Relationship Id="rId1" Type="http://schemas.openxmlformats.org/officeDocument/2006/relationships/vmlDrawing" Target="../drawings/vmlDrawing10.v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1.bin"/><Relationship Id="rId1" Type="http://schemas.openxmlformats.org/officeDocument/2006/relationships/vmlDrawing" Target="../drawings/vmlDrawing11.v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/>
              <a:t>Memory Management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19AF2743-C37E-0F4B-B196-E05704591F39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  <p:transition advTm="13152"/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Stacks Of Activation Records</a:t>
            </a:r>
          </a:p>
        </p:txBody>
      </p:sp>
      <p:sp>
        <p:nvSpPr>
          <p:cNvPr id="277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For almost all languages, activation records must be allocated dynamically</a:t>
            </a:r>
          </a:p>
          <a:p>
            <a:r>
              <a:rPr lang="en-US"/>
              <a:t>For many, it suffices to allocate on call and deallocate on return</a:t>
            </a:r>
          </a:p>
          <a:p>
            <a:r>
              <a:rPr lang="en-US"/>
              <a:t>This produces a stack of activation records: push on call, pop on return</a:t>
            </a:r>
          </a:p>
          <a:p>
            <a:r>
              <a:rPr lang="en-US"/>
              <a:t>A simple memory management problem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70C49-D805-8B4F-A841-D7110219B961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Stack Illustration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1ED4-CB1F-0242-ADCF-AC617E917454}" type="slidenum">
              <a:rPr lang="en-US"/>
              <a:pPr/>
              <a:t>11</a:t>
            </a:fld>
            <a:endParaRPr lang="en-US"/>
          </a:p>
        </p:txBody>
      </p:sp>
      <p:sp>
        <p:nvSpPr>
          <p:cNvPr id="278533" name="Rectangle 5"/>
          <p:cNvSpPr>
            <a:spLocks noChangeArrowheads="1"/>
          </p:cNvSpPr>
          <p:nvPr/>
        </p:nvSpPr>
        <p:spPr bwMode="auto">
          <a:xfrm>
            <a:off x="3062288" y="1671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78532" name="Object 4"/>
          <p:cNvGraphicFramePr>
            <a:graphicFrameLocks noChangeAspect="1"/>
          </p:cNvGraphicFramePr>
          <p:nvPr/>
        </p:nvGraphicFramePr>
        <p:xfrm>
          <a:off x="838200" y="1524000"/>
          <a:ext cx="4059238" cy="4724400"/>
        </p:xfrm>
        <a:graphic>
          <a:graphicData uri="http://schemas.openxmlformats.org/presentationml/2006/ole">
            <p:oleObj spid="_x0000_s278532" r:id="rId3" imgW="3019425" imgH="3514725" progId="MSDraw.Drawing.8.2">
              <p:embed/>
            </p:oleObj>
          </a:graphicData>
        </a:graphic>
      </p:graphicFrame>
      <p:sp>
        <p:nvSpPr>
          <p:cNvPr id="278534" name="Text Box 6"/>
          <p:cNvSpPr txBox="1">
            <a:spLocks noChangeArrowheads="1"/>
          </p:cNvSpPr>
          <p:nvPr/>
        </p:nvSpPr>
        <p:spPr bwMode="auto">
          <a:xfrm>
            <a:off x="5334000" y="1828800"/>
            <a:ext cx="35052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An empty stack of 8 words.  The stack will grow down, from high addresses to lower addresses.  A reserved memory location (perhaps a register) records the address of the lowest allocated word.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DE9DB-C7A3-BD43-B737-431FD964BA5B}" type="slidenum">
              <a:rPr lang="en-US"/>
              <a:pPr/>
              <a:t>12</a:t>
            </a:fld>
            <a:endParaRPr lang="en-US"/>
          </a:p>
        </p:txBody>
      </p:sp>
      <p:sp>
        <p:nvSpPr>
          <p:cNvPr id="279555" name="Rectangle 3"/>
          <p:cNvSpPr>
            <a:spLocks noChangeArrowheads="1"/>
          </p:cNvSpPr>
          <p:nvPr/>
        </p:nvSpPr>
        <p:spPr bwMode="auto">
          <a:xfrm>
            <a:off x="3062288" y="1671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9557" name="Text Box 5"/>
          <p:cNvSpPr txBox="1">
            <a:spLocks noChangeArrowheads="1"/>
          </p:cNvSpPr>
          <p:nvPr/>
        </p:nvSpPr>
        <p:spPr bwMode="auto">
          <a:xfrm>
            <a:off x="5181600" y="1666875"/>
            <a:ext cx="36576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The program calls </a:t>
            </a:r>
            <a:r>
              <a:rPr lang="en-US" b="1">
                <a:latin typeface="Courier New" pitchFamily="-110" charset="0"/>
              </a:rPr>
              <a:t>m.push(3)</a:t>
            </a:r>
            <a:r>
              <a:rPr lang="en-US"/>
              <a:t>, which </a:t>
            </a:r>
            <a:br>
              <a:rPr lang="en-US"/>
            </a:br>
            <a:r>
              <a:rPr lang="en-US"/>
              <a:t>returns 5: the address of the first of the 3 words allocated for an activation record.  Memory management uses an extra word to record the previous value of </a:t>
            </a:r>
            <a:r>
              <a:rPr lang="en-US" b="1">
                <a:latin typeface="Courier New" pitchFamily="-110" charset="0"/>
              </a:rPr>
              <a:t>top</a:t>
            </a:r>
            <a:r>
              <a:rPr lang="en-US"/>
              <a:t>.</a:t>
            </a:r>
          </a:p>
        </p:txBody>
      </p:sp>
      <p:sp>
        <p:nvSpPr>
          <p:cNvPr id="279559" name="Rectangle 7"/>
          <p:cNvSpPr>
            <a:spLocks noChangeArrowheads="1"/>
          </p:cNvSpPr>
          <p:nvPr/>
        </p:nvSpPr>
        <p:spPr bwMode="auto">
          <a:xfrm>
            <a:off x="3062288" y="1671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79558" name="Object 6"/>
          <p:cNvGraphicFramePr>
            <a:graphicFrameLocks noChangeAspect="1"/>
          </p:cNvGraphicFramePr>
          <p:nvPr/>
        </p:nvGraphicFramePr>
        <p:xfrm>
          <a:off x="750888" y="1066800"/>
          <a:ext cx="4049712" cy="4714875"/>
        </p:xfrm>
        <a:graphic>
          <a:graphicData uri="http://schemas.openxmlformats.org/presentationml/2006/ole">
            <p:oleObj spid="_x0000_s279558" r:id="rId3" imgW="3019425" imgH="3514725" progId="MSDraw.Drawing.8.2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396CD-1402-9B44-93E0-4E83A5C0F38B}" type="slidenum">
              <a:rPr lang="en-US"/>
              <a:pPr/>
              <a:t>13</a:t>
            </a:fld>
            <a:endParaRPr lang="en-US"/>
          </a:p>
        </p:txBody>
      </p:sp>
      <p:sp>
        <p:nvSpPr>
          <p:cNvPr id="280578" name="Rectangle 2"/>
          <p:cNvSpPr>
            <a:spLocks noChangeArrowheads="1"/>
          </p:cNvSpPr>
          <p:nvPr/>
        </p:nvSpPr>
        <p:spPr bwMode="auto">
          <a:xfrm>
            <a:off x="3062288" y="1671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0579" name="Text Box 3"/>
          <p:cNvSpPr txBox="1">
            <a:spLocks noChangeArrowheads="1"/>
          </p:cNvSpPr>
          <p:nvPr/>
        </p:nvSpPr>
        <p:spPr bwMode="auto">
          <a:xfrm>
            <a:off x="5181600" y="914400"/>
            <a:ext cx="3657600" cy="465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The program calls </a:t>
            </a:r>
            <a:r>
              <a:rPr lang="en-US" b="1">
                <a:latin typeface="Courier New" pitchFamily="-110" charset="0"/>
              </a:rPr>
              <a:t>m.push(2)</a:t>
            </a:r>
            <a:r>
              <a:rPr lang="en-US"/>
              <a:t>, which </a:t>
            </a:r>
            <a:br>
              <a:rPr lang="en-US"/>
            </a:br>
            <a:r>
              <a:rPr lang="en-US"/>
              <a:t>returns 2: the address of the first of the 2 words allocated for an activation record.  The stack is now full—there is not room even for </a:t>
            </a:r>
            <a:r>
              <a:rPr lang="en-US" b="1">
                <a:latin typeface="Courier New" pitchFamily="-110" charset="0"/>
              </a:rPr>
              <a:t>m.push(1)</a:t>
            </a:r>
            <a:r>
              <a:rPr lang="en-US"/>
              <a:t>.</a:t>
            </a:r>
          </a:p>
          <a:p>
            <a:pPr>
              <a:spcBef>
                <a:spcPct val="50000"/>
              </a:spcBef>
            </a:pPr>
            <a:r>
              <a:rPr lang="en-US"/>
              <a:t>For </a:t>
            </a:r>
            <a:r>
              <a:rPr lang="en-US" b="1">
                <a:latin typeface="Courier New" pitchFamily="-110" charset="0"/>
              </a:rPr>
              <a:t>m.pop()</a:t>
            </a:r>
            <a:r>
              <a:rPr lang="en-US"/>
              <a:t>, just do</a:t>
            </a:r>
            <a:br>
              <a:rPr lang="en-US"/>
            </a:br>
            <a:r>
              <a:rPr lang="en-US"/>
              <a:t>  </a:t>
            </a:r>
            <a:r>
              <a:rPr lang="en-US" b="1">
                <a:latin typeface="Courier New" pitchFamily="-110" charset="0"/>
              </a:rPr>
              <a:t>top = memory[top]</a:t>
            </a:r>
            <a:br>
              <a:rPr lang="en-US" b="1">
                <a:latin typeface="Courier New" pitchFamily="-110" charset="0"/>
              </a:rPr>
            </a:br>
            <a:r>
              <a:rPr lang="en-US"/>
              <a:t>to return to previous configuration.</a:t>
            </a:r>
          </a:p>
        </p:txBody>
      </p:sp>
      <p:sp>
        <p:nvSpPr>
          <p:cNvPr id="280580" name="Rectangle 4"/>
          <p:cNvSpPr>
            <a:spLocks noChangeArrowheads="1"/>
          </p:cNvSpPr>
          <p:nvPr/>
        </p:nvSpPr>
        <p:spPr bwMode="auto">
          <a:xfrm>
            <a:off x="3062288" y="1671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0583" name="Rectangle 7"/>
          <p:cNvSpPr>
            <a:spLocks noChangeArrowheads="1"/>
          </p:cNvSpPr>
          <p:nvPr/>
        </p:nvSpPr>
        <p:spPr bwMode="auto">
          <a:xfrm>
            <a:off x="3062288" y="1671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80582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076325"/>
            <a:ext cx="4049713" cy="4714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Java Stack Implementation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7BB88-ECDF-4A43-83BC-B5A1AA81ECDD}" type="slidenum">
              <a:rPr lang="en-US"/>
              <a:pPr/>
              <a:t>14</a:t>
            </a:fld>
            <a:endParaRPr lang="en-US"/>
          </a:p>
        </p:txBody>
      </p:sp>
      <p:sp>
        <p:nvSpPr>
          <p:cNvPr id="281604" name="Text Box 4"/>
          <p:cNvSpPr txBox="1">
            <a:spLocks noChangeArrowheads="1"/>
          </p:cNvSpPr>
          <p:nvPr/>
        </p:nvSpPr>
        <p:spPr bwMode="auto">
          <a:xfrm>
            <a:off x="685800" y="1371600"/>
            <a:ext cx="8153400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public class StackManager {</a:t>
            </a:r>
            <a:b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private int[] memory; // the memory we manage</a:t>
            </a:r>
            <a:b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private int top; // index of top stack block</a:t>
            </a:r>
            <a:b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/**</a:t>
            </a:r>
            <a:b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* StackManager constructor.</a:t>
            </a:r>
            <a:b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* @param initialMemory int[] of memory to manage</a:t>
            </a:r>
            <a:b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*/</a:t>
            </a:r>
            <a:b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public StackManager(int[] initialMemory) {</a:t>
            </a:r>
            <a:b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memory = initialMemory;</a:t>
            </a:r>
            <a:b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top = memory.length;</a:t>
            </a:r>
            <a:b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}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B4326-EFFE-F44F-8303-60327399D510}" type="slidenum">
              <a:rPr lang="en-US"/>
              <a:pPr/>
              <a:t>15</a:t>
            </a:fld>
            <a:endParaRPr lang="en-US"/>
          </a:p>
        </p:txBody>
      </p:sp>
      <p:sp>
        <p:nvSpPr>
          <p:cNvPr id="282628" name="Text Box 4"/>
          <p:cNvSpPr txBox="1">
            <a:spLocks noChangeArrowheads="1"/>
          </p:cNvSpPr>
          <p:nvPr/>
        </p:nvSpPr>
        <p:spPr bwMode="auto">
          <a:xfrm>
            <a:off x="457200" y="1219200"/>
            <a:ext cx="8305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/**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 * Allocate a block and return its address.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 * @param requestSize int size of block, &gt; 0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 * @return block address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 * @throws StackOverflowError if out of stack space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 */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public int push(int requestSize) {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  int oldtop = top;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  top -= (requestSize+1); // extra word for oldtop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  if (top&lt;0) throw new StackOverflowError();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  memory[top] = oldtop;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  return top+1;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}</a:t>
            </a:r>
            <a:endParaRPr lang="en-US" sz="2000" b="1">
              <a:latin typeface="Courier New" pitchFamily="-110" charset="0"/>
            </a:endParaRPr>
          </a:p>
        </p:txBody>
      </p:sp>
      <p:sp>
        <p:nvSpPr>
          <p:cNvPr id="282630" name="Text Box 6"/>
          <p:cNvSpPr txBox="1">
            <a:spLocks noChangeArrowheads="1"/>
          </p:cNvSpPr>
          <p:nvPr/>
        </p:nvSpPr>
        <p:spPr bwMode="auto">
          <a:xfrm>
            <a:off x="4191000" y="4800600"/>
            <a:ext cx="4572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The </a:t>
            </a:r>
            <a:r>
              <a:rPr lang="en-US" b="1">
                <a:latin typeface="Courier New" pitchFamily="-110" charset="0"/>
              </a:rPr>
              <a:t>throw</a:t>
            </a:r>
            <a:r>
              <a:rPr lang="en-US"/>
              <a:t> statement and exception handling are introduced in Chapter 17.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CBD45-705B-EA4F-9E0E-83278859FF92}" type="slidenum">
              <a:rPr lang="en-US"/>
              <a:pPr/>
              <a:t>16</a:t>
            </a:fld>
            <a:endParaRPr lang="en-US"/>
          </a:p>
        </p:txBody>
      </p:sp>
      <p:sp>
        <p:nvSpPr>
          <p:cNvPr id="283650" name="Text Box 2"/>
          <p:cNvSpPr txBox="1">
            <a:spLocks noChangeArrowheads="1"/>
          </p:cNvSpPr>
          <p:nvPr/>
        </p:nvSpPr>
        <p:spPr bwMode="auto">
          <a:xfrm>
            <a:off x="457200" y="1219200"/>
            <a:ext cx="83058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/**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* Pop the top stack frame.  This works only if the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* stack is not empty.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*/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public void pop() {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top = memory[top];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}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}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3409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14.2 Memory model using Java arrays</a:t>
            </a:r>
          </a:p>
          <a:p>
            <a:r>
              <a:rPr lang="en-US">
                <a:solidFill>
                  <a:schemeClr val="bg2"/>
                </a:solidFill>
              </a:rPr>
              <a:t>14.3 Stacks</a:t>
            </a:r>
          </a:p>
          <a:p>
            <a:r>
              <a:rPr lang="en-US"/>
              <a:t>14.4 Heaps</a:t>
            </a:r>
          </a:p>
          <a:p>
            <a:r>
              <a:rPr lang="en-US">
                <a:solidFill>
                  <a:schemeClr val="bg2"/>
                </a:solidFill>
              </a:rPr>
              <a:t>14.5 Current heap links</a:t>
            </a:r>
          </a:p>
          <a:p>
            <a:r>
              <a:rPr lang="en-US">
                <a:solidFill>
                  <a:schemeClr val="bg2"/>
                </a:solidFill>
              </a:rPr>
              <a:t>14.5 Garbage collection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7DC91-A474-7A4F-A1A6-76C781B97BE5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7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Heap Problem</a:t>
            </a:r>
          </a:p>
        </p:txBody>
      </p:sp>
      <p:sp>
        <p:nvSpPr>
          <p:cNvPr id="28570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Stack order makes implementation easy</a:t>
            </a:r>
          </a:p>
          <a:p>
            <a:r>
              <a:rPr lang="en-US"/>
              <a:t>Not always possible: what if allocations and deallocations can come in any order?</a:t>
            </a:r>
          </a:p>
          <a:p>
            <a:r>
              <a:rPr lang="en-US">
                <a:ea typeface="Times New Roman" pitchFamily="-110" charset="0"/>
                <a:cs typeface="Times New Roman" pitchFamily="-110" charset="0"/>
              </a:rPr>
              <a:t>A </a:t>
            </a:r>
            <a:r>
              <a:rPr lang="en-US" i="1">
                <a:ea typeface="Times New Roman" pitchFamily="-110" charset="0"/>
                <a:cs typeface="Times New Roman" pitchFamily="-110" charset="0"/>
              </a:rPr>
              <a:t>heap</a:t>
            </a:r>
            <a:r>
              <a:rPr lang="en-US">
                <a:ea typeface="Times New Roman" pitchFamily="-110" charset="0"/>
                <a:cs typeface="Times New Roman" pitchFamily="-110" charset="0"/>
              </a:rPr>
              <a:t> is a pool of blocks of memory, with an interface for unordered runtime memory allocation and deallocation</a:t>
            </a:r>
          </a:p>
          <a:p>
            <a:r>
              <a:rPr lang="en-US">
                <a:ea typeface="Times New Roman" pitchFamily="-110" charset="0"/>
                <a:cs typeface="Times New Roman" pitchFamily="-110" charset="0"/>
              </a:rPr>
              <a:t>There are many mechanisms for this…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2023D-C97E-EB4F-ABE9-AF3F2A23F7DE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First Fit</a:t>
            </a:r>
          </a:p>
        </p:txBody>
      </p:sp>
      <p:sp>
        <p:nvSpPr>
          <p:cNvPr id="286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ea typeface="Times New Roman" pitchFamily="-110" charset="0"/>
                <a:cs typeface="Times New Roman" pitchFamily="-110" charset="0"/>
              </a:rPr>
              <a:t>A linked list of free blocks, initially containing one big free block</a:t>
            </a:r>
          </a:p>
          <a:p>
            <a:pPr>
              <a:lnSpc>
                <a:spcPct val="90000"/>
              </a:lnSpc>
            </a:pPr>
            <a:r>
              <a:rPr lang="en-US">
                <a:ea typeface="Times New Roman" pitchFamily="-110" charset="0"/>
                <a:cs typeface="Times New Roman" pitchFamily="-110" charset="0"/>
              </a:rPr>
              <a:t>To allocate:</a:t>
            </a:r>
          </a:p>
          <a:p>
            <a:pPr lvl="1">
              <a:lnSpc>
                <a:spcPct val="90000"/>
              </a:lnSpc>
            </a:pPr>
            <a:r>
              <a:rPr lang="en-US">
                <a:ea typeface="Times New Roman" pitchFamily="-110" charset="0"/>
                <a:cs typeface="Times New Roman" pitchFamily="-110" charset="0"/>
              </a:rPr>
              <a:t>Search free list for first adequate block</a:t>
            </a:r>
          </a:p>
          <a:p>
            <a:pPr lvl="1">
              <a:lnSpc>
                <a:spcPct val="90000"/>
              </a:lnSpc>
            </a:pPr>
            <a:r>
              <a:rPr lang="en-US">
                <a:ea typeface="Times New Roman" pitchFamily="-110" charset="0"/>
                <a:cs typeface="Times New Roman" pitchFamily="-110" charset="0"/>
              </a:rPr>
              <a:t>If there is extra space in the block, return the unused portion at the upper end to the free list</a:t>
            </a:r>
          </a:p>
          <a:p>
            <a:pPr lvl="1">
              <a:lnSpc>
                <a:spcPct val="90000"/>
              </a:lnSpc>
            </a:pPr>
            <a:r>
              <a:rPr lang="en-US">
                <a:ea typeface="Times New Roman" pitchFamily="-110" charset="0"/>
                <a:cs typeface="Times New Roman" pitchFamily="-110" charset="0"/>
              </a:rPr>
              <a:t>Allocate requested portion (at the lower end)</a:t>
            </a:r>
          </a:p>
          <a:p>
            <a:pPr>
              <a:lnSpc>
                <a:spcPct val="90000"/>
              </a:lnSpc>
            </a:pPr>
            <a:r>
              <a:rPr lang="en-US">
                <a:ea typeface="Times New Roman" pitchFamily="-110" charset="0"/>
                <a:cs typeface="Times New Roman" pitchFamily="-110" charset="0"/>
              </a:rPr>
              <a:t>To free, just add to the front of the free list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4809E-BE71-C34A-8DF3-499E35A54E4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Dynamic Memory Allocation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Lots of things need memory at runtime:</a:t>
            </a:r>
          </a:p>
          <a:p>
            <a:pPr lvl="1">
              <a:lnSpc>
                <a:spcPct val="90000"/>
              </a:lnSpc>
            </a:pPr>
            <a:r>
              <a:rPr lang="en-US"/>
              <a:t>Activation records</a:t>
            </a:r>
          </a:p>
          <a:p>
            <a:pPr lvl="1">
              <a:lnSpc>
                <a:spcPct val="90000"/>
              </a:lnSpc>
            </a:pPr>
            <a:r>
              <a:rPr lang="en-US"/>
              <a:t>Objects</a:t>
            </a:r>
          </a:p>
          <a:p>
            <a:pPr lvl="1">
              <a:lnSpc>
                <a:spcPct val="90000"/>
              </a:lnSpc>
            </a:pPr>
            <a:r>
              <a:rPr lang="en-US"/>
              <a:t>Explicit allocations: </a:t>
            </a:r>
            <a:r>
              <a:rPr lang="en-US" b="1">
                <a:latin typeface="Courier New" pitchFamily="-110" charset="0"/>
              </a:rPr>
              <a:t>new</a:t>
            </a:r>
            <a:r>
              <a:rPr lang="en-US"/>
              <a:t>, </a:t>
            </a:r>
            <a:r>
              <a:rPr lang="en-US" b="1">
                <a:latin typeface="Courier New" pitchFamily="-110" charset="0"/>
              </a:rPr>
              <a:t>malloc</a:t>
            </a:r>
            <a:r>
              <a:rPr lang="en-US"/>
              <a:t>, etc.</a:t>
            </a:r>
          </a:p>
          <a:p>
            <a:pPr lvl="1">
              <a:lnSpc>
                <a:spcPct val="90000"/>
              </a:lnSpc>
            </a:pPr>
            <a:r>
              <a:rPr lang="en-US"/>
              <a:t>Implicit allocations: strings, file buffers, arrays with dynamically varying size, etc.</a:t>
            </a:r>
          </a:p>
          <a:p>
            <a:pPr>
              <a:lnSpc>
                <a:spcPct val="90000"/>
              </a:lnSpc>
            </a:pPr>
            <a:r>
              <a:rPr lang="en-US"/>
              <a:t>Language systems provide an important hidden player: runtime memory management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57800-E5BE-FD43-BE96-1A82EB414F12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Times New Roman" pitchFamily="-110" charset="0"/>
                <a:cs typeface="Times New Roman" pitchFamily="-110" charset="0"/>
              </a:rPr>
              <a:t>Heap Illustration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D3B66-10D6-D34E-BC40-4961C5E0C810}" type="slidenum">
              <a:rPr lang="en-US"/>
              <a:pPr/>
              <a:t>20</a:t>
            </a:fld>
            <a:endParaRPr lang="en-US"/>
          </a:p>
        </p:txBody>
      </p:sp>
      <p:sp>
        <p:nvSpPr>
          <p:cNvPr id="287750" name="Rectangle 6"/>
          <p:cNvSpPr>
            <a:spLocks noChangeArrowheads="1"/>
          </p:cNvSpPr>
          <p:nvPr/>
        </p:nvSpPr>
        <p:spPr bwMode="auto">
          <a:xfrm>
            <a:off x="2814638" y="1466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87749" name="Object 5"/>
          <p:cNvGraphicFramePr>
            <a:graphicFrameLocks noChangeAspect="1"/>
          </p:cNvGraphicFramePr>
          <p:nvPr/>
        </p:nvGraphicFramePr>
        <p:xfrm>
          <a:off x="3810000" y="533400"/>
          <a:ext cx="4706938" cy="5256213"/>
        </p:xfrm>
        <a:graphic>
          <a:graphicData uri="http://schemas.openxmlformats.org/presentationml/2006/ole">
            <p:oleObj spid="_x0000_s287749" r:id="rId3" imgW="3514725" imgH="3924300" progId="MSDraw.Drawing.8.2">
              <p:embed/>
            </p:oleObj>
          </a:graphicData>
        </a:graphic>
      </p:graphicFrame>
      <p:sp>
        <p:nvSpPr>
          <p:cNvPr id="287751" name="Text Box 7"/>
          <p:cNvSpPr txBox="1">
            <a:spLocks noChangeArrowheads="1"/>
          </p:cNvSpPr>
          <p:nvPr/>
        </p:nvSpPr>
        <p:spPr bwMode="auto">
          <a:xfrm>
            <a:off x="762000" y="1371600"/>
            <a:ext cx="4800600" cy="392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 heap manager </a:t>
            </a:r>
            <a:r>
              <a:rPr lang="en-US" b="1">
                <a:latin typeface="Courier New" pitchFamily="-110" charset="0"/>
              </a:rPr>
              <a:t>m</a:t>
            </a:r>
            <a:r>
              <a:rPr lang="en-US"/>
              <a:t> with a memory array of 10 words, initially empty.</a:t>
            </a:r>
          </a:p>
          <a:p>
            <a:pPr>
              <a:spcBef>
                <a:spcPct val="50000"/>
              </a:spcBef>
            </a:pPr>
            <a:r>
              <a:rPr lang="en-US"/>
              <a:t>The link to the head of the free list is held in </a:t>
            </a:r>
            <a:r>
              <a:rPr lang="en-US" b="1">
                <a:latin typeface="Courier New" pitchFamily="-110" charset="0"/>
              </a:rPr>
              <a:t>freeStart</a:t>
            </a:r>
            <a:r>
              <a:rPr lang="en-US"/>
              <a:t>.</a:t>
            </a:r>
          </a:p>
          <a:p>
            <a:pPr>
              <a:spcBef>
                <a:spcPct val="50000"/>
              </a:spcBef>
            </a:pPr>
            <a:r>
              <a:rPr lang="en-US"/>
              <a:t>Every block, allocated or free, has its length in its first word.</a:t>
            </a:r>
          </a:p>
          <a:p>
            <a:pPr>
              <a:spcBef>
                <a:spcPct val="50000"/>
              </a:spcBef>
            </a:pPr>
            <a:r>
              <a:rPr lang="en-US"/>
              <a:t>Free blocks have free-list link in their second word, or –1 at the end of the free list.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2FF6-7014-4E46-886A-6C6C1F9C7A03}" type="slidenum">
              <a:rPr lang="en-US"/>
              <a:pPr/>
              <a:t>21</a:t>
            </a:fld>
            <a:endParaRPr lang="en-US"/>
          </a:p>
        </p:txBody>
      </p:sp>
      <p:sp>
        <p:nvSpPr>
          <p:cNvPr id="288773" name="Rectangle 5"/>
          <p:cNvSpPr>
            <a:spLocks noChangeArrowheads="1"/>
          </p:cNvSpPr>
          <p:nvPr/>
        </p:nvSpPr>
        <p:spPr bwMode="auto">
          <a:xfrm>
            <a:off x="2824163" y="1466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88772" name="Object 4"/>
          <p:cNvGraphicFramePr>
            <a:graphicFrameLocks noChangeAspect="1"/>
          </p:cNvGraphicFramePr>
          <p:nvPr/>
        </p:nvGraphicFramePr>
        <p:xfrm>
          <a:off x="3733800" y="609600"/>
          <a:ext cx="4679950" cy="5254625"/>
        </p:xfrm>
        <a:graphic>
          <a:graphicData uri="http://schemas.openxmlformats.org/presentationml/2006/ole">
            <p:oleObj spid="_x0000_s288772" r:id="rId3" imgW="3486150" imgH="3924300" progId="MSDraw.Drawing.8.2">
              <p:embed/>
            </p:oleObj>
          </a:graphicData>
        </a:graphic>
      </p:graphicFrame>
      <p:sp>
        <p:nvSpPr>
          <p:cNvPr id="288774" name="Text Box 6"/>
          <p:cNvSpPr txBox="1">
            <a:spLocks noChangeArrowheads="1"/>
          </p:cNvSpPr>
          <p:nvPr/>
        </p:nvSpPr>
        <p:spPr bwMode="auto">
          <a:xfrm>
            <a:off x="1295400" y="6858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ourier New" pitchFamily="-110" charset="0"/>
              </a:rPr>
              <a:t>p1=m.allocate(4);</a:t>
            </a:r>
          </a:p>
        </p:txBody>
      </p:sp>
      <p:sp>
        <p:nvSpPr>
          <p:cNvPr id="288775" name="Text Box 7"/>
          <p:cNvSpPr txBox="1">
            <a:spLocks noChangeArrowheads="1"/>
          </p:cNvSpPr>
          <p:nvPr/>
        </p:nvSpPr>
        <p:spPr bwMode="auto">
          <a:xfrm>
            <a:off x="685800" y="1981200"/>
            <a:ext cx="46482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ourier New" pitchFamily="-110" charset="0"/>
              </a:rPr>
              <a:t>p1</a:t>
            </a:r>
            <a:r>
              <a:rPr lang="en-US"/>
              <a:t> will be 1—the address of the first of four allocated words.</a:t>
            </a:r>
          </a:p>
          <a:p>
            <a:pPr>
              <a:spcBef>
                <a:spcPct val="50000"/>
              </a:spcBef>
            </a:pPr>
            <a:r>
              <a:rPr lang="en-US"/>
              <a:t>An extra word holds the block length.</a:t>
            </a:r>
          </a:p>
          <a:p>
            <a:pPr>
              <a:spcBef>
                <a:spcPct val="50000"/>
              </a:spcBef>
            </a:pPr>
            <a:r>
              <a:rPr lang="en-US"/>
              <a:t>Remainder of the big free block was returned to the free list.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E6F4-FC76-0844-A9E0-6AA2F0EE9D2C}" type="slidenum">
              <a:rPr lang="en-US"/>
              <a:pPr/>
              <a:t>22</a:t>
            </a:fld>
            <a:endParaRPr lang="en-US"/>
          </a:p>
        </p:txBody>
      </p:sp>
      <p:sp>
        <p:nvSpPr>
          <p:cNvPr id="289796" name="Text Box 4"/>
          <p:cNvSpPr txBox="1">
            <a:spLocks noChangeArrowheads="1"/>
          </p:cNvSpPr>
          <p:nvPr/>
        </p:nvSpPr>
        <p:spPr bwMode="auto">
          <a:xfrm>
            <a:off x="1295400" y="685800"/>
            <a:ext cx="3505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ourier New" pitchFamily="-110" charset="0"/>
              </a:rPr>
              <a:t>p1=m.allocate(4);</a:t>
            </a:r>
            <a:br>
              <a:rPr lang="en-US" b="1">
                <a:latin typeface="Courier New" pitchFamily="-110" charset="0"/>
              </a:rPr>
            </a:br>
            <a:r>
              <a:rPr lang="en-US" b="1">
                <a:latin typeface="Courier New" pitchFamily="-110" charset="0"/>
              </a:rPr>
              <a:t>p2=m.allocate(2);</a:t>
            </a:r>
          </a:p>
        </p:txBody>
      </p:sp>
      <p:sp>
        <p:nvSpPr>
          <p:cNvPr id="289797" name="Text Box 5"/>
          <p:cNvSpPr txBox="1">
            <a:spLocks noChangeArrowheads="1"/>
          </p:cNvSpPr>
          <p:nvPr/>
        </p:nvSpPr>
        <p:spPr bwMode="auto">
          <a:xfrm>
            <a:off x="685800" y="1981200"/>
            <a:ext cx="46482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ourier New" pitchFamily="-110" charset="0"/>
              </a:rPr>
              <a:t>p2</a:t>
            </a:r>
            <a:r>
              <a:rPr lang="en-US"/>
              <a:t> will be 6—the address of the first of two allocated words.</a:t>
            </a:r>
          </a:p>
          <a:p>
            <a:pPr>
              <a:spcBef>
                <a:spcPct val="50000"/>
              </a:spcBef>
            </a:pPr>
            <a:r>
              <a:rPr lang="en-US"/>
              <a:t>An extra word holds the block length.</a:t>
            </a:r>
          </a:p>
          <a:p>
            <a:pPr>
              <a:spcBef>
                <a:spcPct val="50000"/>
              </a:spcBef>
            </a:pPr>
            <a:r>
              <a:rPr lang="en-US"/>
              <a:t>Remainder of the free block was returned to the free list.</a:t>
            </a:r>
          </a:p>
        </p:txBody>
      </p:sp>
      <p:sp>
        <p:nvSpPr>
          <p:cNvPr id="289799" name="Rectangle 7"/>
          <p:cNvSpPr>
            <a:spLocks noChangeArrowheads="1"/>
          </p:cNvSpPr>
          <p:nvPr/>
        </p:nvSpPr>
        <p:spPr bwMode="auto">
          <a:xfrm>
            <a:off x="2833688" y="1466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89798" name="Object 6"/>
          <p:cNvGraphicFramePr>
            <a:graphicFrameLocks noChangeAspect="1"/>
          </p:cNvGraphicFramePr>
          <p:nvPr/>
        </p:nvGraphicFramePr>
        <p:xfrm>
          <a:off x="3581400" y="609600"/>
          <a:ext cx="4652963" cy="5253038"/>
        </p:xfrm>
        <a:graphic>
          <a:graphicData uri="http://schemas.openxmlformats.org/presentationml/2006/ole">
            <p:oleObj spid="_x0000_s289798" r:id="rId3" imgW="3467100" imgH="3924300" progId="MSDraw.Drawing.8.2">
              <p:embed/>
            </p:oleObj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0A029-9950-4C4F-A473-8D9F361E732D}" type="slidenum">
              <a:rPr lang="en-US"/>
              <a:pPr/>
              <a:t>23</a:t>
            </a:fld>
            <a:endParaRPr lang="en-US"/>
          </a:p>
        </p:txBody>
      </p:sp>
      <p:sp>
        <p:nvSpPr>
          <p:cNvPr id="290818" name="Text Box 2"/>
          <p:cNvSpPr txBox="1">
            <a:spLocks noChangeArrowheads="1"/>
          </p:cNvSpPr>
          <p:nvPr/>
        </p:nvSpPr>
        <p:spPr bwMode="auto">
          <a:xfrm>
            <a:off x="1295400" y="685800"/>
            <a:ext cx="3505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ourier New" pitchFamily="-110" charset="0"/>
              </a:rPr>
              <a:t>p1=m.allocate(4);</a:t>
            </a:r>
            <a:br>
              <a:rPr lang="en-US" b="1">
                <a:latin typeface="Courier New" pitchFamily="-110" charset="0"/>
              </a:rPr>
            </a:br>
            <a:r>
              <a:rPr lang="en-US" b="1">
                <a:latin typeface="Courier New" pitchFamily="-110" charset="0"/>
              </a:rPr>
              <a:t>p2=m.allocate(2);</a:t>
            </a:r>
            <a:br>
              <a:rPr lang="en-US" b="1">
                <a:latin typeface="Courier New" pitchFamily="-110" charset="0"/>
              </a:rPr>
            </a:br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m.deallocate(p1)</a:t>
            </a:r>
            <a:r>
              <a:rPr lang="en-US" b="1">
                <a:latin typeface="Courier New" pitchFamily="-110" charset="0"/>
              </a:rPr>
              <a:t>;</a:t>
            </a:r>
          </a:p>
        </p:txBody>
      </p:sp>
      <p:sp>
        <p:nvSpPr>
          <p:cNvPr id="290819" name="Text Box 3"/>
          <p:cNvSpPr txBox="1">
            <a:spLocks noChangeArrowheads="1"/>
          </p:cNvSpPr>
          <p:nvPr/>
        </p:nvSpPr>
        <p:spPr bwMode="auto">
          <a:xfrm>
            <a:off x="685800" y="2911475"/>
            <a:ext cx="4648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Deallocates the first allocated block.  It returns to the head of the free list.</a:t>
            </a:r>
          </a:p>
        </p:txBody>
      </p:sp>
      <p:sp>
        <p:nvSpPr>
          <p:cNvPr id="290820" name="Rectangle 4"/>
          <p:cNvSpPr>
            <a:spLocks noChangeArrowheads="1"/>
          </p:cNvSpPr>
          <p:nvPr/>
        </p:nvSpPr>
        <p:spPr bwMode="auto">
          <a:xfrm>
            <a:off x="2833688" y="1466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0823" name="Rectangle 7"/>
          <p:cNvSpPr>
            <a:spLocks noChangeArrowheads="1"/>
          </p:cNvSpPr>
          <p:nvPr/>
        </p:nvSpPr>
        <p:spPr bwMode="auto">
          <a:xfrm>
            <a:off x="2700338" y="1466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90822" name="Object 6"/>
          <p:cNvGraphicFramePr>
            <a:graphicFrameLocks noChangeAspect="1"/>
          </p:cNvGraphicFramePr>
          <p:nvPr/>
        </p:nvGraphicFramePr>
        <p:xfrm>
          <a:off x="3657600" y="685800"/>
          <a:ext cx="5027613" cy="5270500"/>
        </p:xfrm>
        <a:graphic>
          <a:graphicData uri="http://schemas.openxmlformats.org/presentationml/2006/ole">
            <p:oleObj spid="_x0000_s290822" r:id="rId3" imgW="3743325" imgH="3924300" progId="MSDraw.Drawing.8.2">
              <p:embed/>
            </p:oleObj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236AC-2A94-5C44-9896-81AA8AE71DC6}" type="slidenum">
              <a:rPr lang="en-US"/>
              <a:pPr/>
              <a:t>24</a:t>
            </a:fld>
            <a:endParaRPr lang="en-US"/>
          </a:p>
        </p:txBody>
      </p:sp>
      <p:sp>
        <p:nvSpPr>
          <p:cNvPr id="291842" name="Text Box 2"/>
          <p:cNvSpPr txBox="1">
            <a:spLocks noChangeArrowheads="1"/>
          </p:cNvSpPr>
          <p:nvPr/>
        </p:nvSpPr>
        <p:spPr bwMode="auto">
          <a:xfrm>
            <a:off x="1295400" y="685800"/>
            <a:ext cx="35052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ourier New" pitchFamily="-110" charset="0"/>
              </a:rPr>
              <a:t>p1=m.allocate(4);</a:t>
            </a:r>
            <a:br>
              <a:rPr lang="en-US" b="1">
                <a:latin typeface="Courier New" pitchFamily="-110" charset="0"/>
              </a:rPr>
            </a:br>
            <a:r>
              <a:rPr lang="en-US" b="1">
                <a:latin typeface="Courier New" pitchFamily="-110" charset="0"/>
              </a:rPr>
              <a:t>p2=m.allocate(2);</a:t>
            </a:r>
            <a:br>
              <a:rPr lang="en-US" b="1">
                <a:latin typeface="Courier New" pitchFamily="-110" charset="0"/>
              </a:rPr>
            </a:br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m.deallocate(p1)</a:t>
            </a:r>
            <a:r>
              <a:rPr lang="en-US" b="1">
                <a:latin typeface="Courier New" pitchFamily="-110" charset="0"/>
              </a:rPr>
              <a:t>;</a:t>
            </a:r>
            <a:br>
              <a:rPr lang="en-US" b="1">
                <a:latin typeface="Courier New" pitchFamily="-110" charset="0"/>
              </a:rPr>
            </a:br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p3=m.allocate(1)</a:t>
            </a:r>
            <a:r>
              <a:rPr lang="en-US" b="1">
                <a:latin typeface="Courier New" pitchFamily="-110" charset="0"/>
              </a:rPr>
              <a:t>;</a:t>
            </a:r>
          </a:p>
        </p:txBody>
      </p:sp>
      <p:sp>
        <p:nvSpPr>
          <p:cNvPr id="291844" name="Rectangle 4"/>
          <p:cNvSpPr>
            <a:spLocks noChangeArrowheads="1"/>
          </p:cNvSpPr>
          <p:nvPr/>
        </p:nvSpPr>
        <p:spPr bwMode="auto">
          <a:xfrm>
            <a:off x="2833688" y="1466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1845" name="Rectangle 5"/>
          <p:cNvSpPr>
            <a:spLocks noChangeArrowheads="1"/>
          </p:cNvSpPr>
          <p:nvPr/>
        </p:nvSpPr>
        <p:spPr bwMode="auto">
          <a:xfrm>
            <a:off x="2700338" y="1466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1849" name="Rectangle 9"/>
          <p:cNvSpPr>
            <a:spLocks noChangeArrowheads="1"/>
          </p:cNvSpPr>
          <p:nvPr/>
        </p:nvSpPr>
        <p:spPr bwMode="auto">
          <a:xfrm>
            <a:off x="2733675" y="1466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91848" name="Object 8"/>
          <p:cNvGraphicFramePr>
            <a:graphicFrameLocks noChangeAspect="1"/>
          </p:cNvGraphicFramePr>
          <p:nvPr/>
        </p:nvGraphicFramePr>
        <p:xfrm>
          <a:off x="3733800" y="457200"/>
          <a:ext cx="4927600" cy="5259388"/>
        </p:xfrm>
        <a:graphic>
          <a:graphicData uri="http://schemas.openxmlformats.org/presentationml/2006/ole">
            <p:oleObj spid="_x0000_s291848" r:id="rId3" imgW="3676650" imgH="3924300" progId="MSDraw.Drawing.8.2">
              <p:embed/>
            </p:oleObj>
          </a:graphicData>
        </a:graphic>
      </p:graphicFrame>
      <p:sp>
        <p:nvSpPr>
          <p:cNvPr id="291850" name="Text Box 10"/>
          <p:cNvSpPr txBox="1">
            <a:spLocks noChangeArrowheads="1"/>
          </p:cNvSpPr>
          <p:nvPr/>
        </p:nvSpPr>
        <p:spPr bwMode="auto">
          <a:xfrm>
            <a:off x="685800" y="2514600"/>
            <a:ext cx="4648200" cy="246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ourier New" pitchFamily="-110" charset="0"/>
              </a:rPr>
              <a:t>p3</a:t>
            </a:r>
            <a:r>
              <a:rPr lang="en-US"/>
              <a:t> will be 1—the address of the allocated word.</a:t>
            </a:r>
          </a:p>
          <a:p>
            <a:pPr>
              <a:spcBef>
                <a:spcPct val="50000"/>
              </a:spcBef>
            </a:pPr>
            <a:r>
              <a:rPr lang="en-US"/>
              <a:t>Notice that there were two suitable blocks.  The other one would have been an exact fit.  (Best Fit is another possible mechanism.)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Java Heap Implementation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D48D6-86B1-D74E-A929-F70FC5FBE12D}" type="slidenum">
              <a:rPr lang="en-US"/>
              <a:pPr/>
              <a:t>25</a:t>
            </a:fld>
            <a:endParaRPr lang="en-US"/>
          </a:p>
        </p:txBody>
      </p:sp>
      <p:sp>
        <p:nvSpPr>
          <p:cNvPr id="292867" name="Text Box 3"/>
          <p:cNvSpPr txBox="1">
            <a:spLocks noChangeArrowheads="1"/>
          </p:cNvSpPr>
          <p:nvPr/>
        </p:nvSpPr>
        <p:spPr bwMode="auto">
          <a:xfrm>
            <a:off x="685800" y="1371600"/>
            <a:ext cx="815340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public class HeapManager {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static private final int NULL = -1; // null link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public int[] memory; // the memory we manage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private int freeStart; // start of the free list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/**</a:t>
            </a:r>
            <a:b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* HeapManager constructor.</a:t>
            </a:r>
            <a:b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* @param initialMemory int[] of memory to manage</a:t>
            </a:r>
            <a:b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*/</a:t>
            </a:r>
            <a:b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public HeapManager(int[] initialMemory) {</a:t>
            </a:r>
            <a:b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memory = initialMemory;</a:t>
            </a:r>
            <a:b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memory[0] = memory.length; // one big free block</a:t>
            </a:r>
            <a:b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memory[1] = NULL; // free list ends with it</a:t>
            </a:r>
            <a:b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freeStart = 0; // free list starts with it</a:t>
            </a:r>
            <a:b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}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B3EE-4C2E-B047-8C41-1F0E68837ABA}" type="slidenum">
              <a:rPr lang="en-US"/>
              <a:pPr/>
              <a:t>26</a:t>
            </a:fld>
            <a:endParaRPr lang="en-US"/>
          </a:p>
        </p:txBody>
      </p:sp>
      <p:sp>
        <p:nvSpPr>
          <p:cNvPr id="293890" name="Text Box 2"/>
          <p:cNvSpPr txBox="1">
            <a:spLocks noChangeArrowheads="1"/>
          </p:cNvSpPr>
          <p:nvPr/>
        </p:nvSpPr>
        <p:spPr bwMode="auto">
          <a:xfrm>
            <a:off x="457200" y="76200"/>
            <a:ext cx="83058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</a:t>
            </a: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/**</a:t>
            </a:r>
            <a:b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* Allocate a block and return its address.</a:t>
            </a:r>
            <a:b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* @param requestSize int size of block, &gt; 0</a:t>
            </a:r>
            <a:b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* @return block address</a:t>
            </a:r>
            <a:b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* @throws OutOfMemoryError if no block big enough</a:t>
            </a:r>
            <a:b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*/</a:t>
            </a:r>
            <a:b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public int allocate(int requestSize) {</a:t>
            </a:r>
            <a:b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int size = requestSize + 1; // size with header</a:t>
            </a:r>
            <a:b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// Do first-fit search: linear search of the free </a:t>
            </a:r>
            <a:b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// list for the first block of sufficient size.</a:t>
            </a:r>
            <a:b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int p = freeStart; // head of free list</a:t>
            </a:r>
            <a:b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int lag = NULL;</a:t>
            </a:r>
            <a:b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while (p!=NULL &amp;&amp; memory[p]&lt;size) {</a:t>
            </a:r>
            <a:b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 lag = p; // lag is previous p</a:t>
            </a:r>
            <a:b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 p = memory[p+1]; // link to next block</a:t>
            </a:r>
            <a:b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}</a:t>
            </a:r>
            <a:b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if (p==NULL) // no block large enough</a:t>
            </a:r>
            <a:b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 throw new OutOfMemoryError();</a:t>
            </a:r>
            <a:b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int nextFree = memory[p+1]; // block after p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3BD29-DA7A-3741-A6A7-05585B435B86}" type="slidenum">
              <a:rPr lang="en-US"/>
              <a:pPr/>
              <a:t>27</a:t>
            </a:fld>
            <a:endParaRPr lang="en-US"/>
          </a:p>
        </p:txBody>
      </p:sp>
      <p:sp>
        <p:nvSpPr>
          <p:cNvPr id="294914" name="Text Box 2"/>
          <p:cNvSpPr txBox="1">
            <a:spLocks noChangeArrowheads="1"/>
          </p:cNvSpPr>
          <p:nvPr/>
        </p:nvSpPr>
        <p:spPr bwMode="auto">
          <a:xfrm>
            <a:off x="152400" y="152400"/>
            <a:ext cx="88392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</a:t>
            </a: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// Now p is the index of a block of sufficient size,</a:t>
            </a:r>
            <a:b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// and lag is the index of p's predecessor in the</a:t>
            </a:r>
            <a:b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// free list, or NULL, and nextFree is the index of</a:t>
            </a:r>
            <a:b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// p's successor in the free list, or NULL.</a:t>
            </a:r>
            <a:b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// If the block has more space than we need, carve</a:t>
            </a:r>
            <a:b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// out what we need from the front and return the</a:t>
            </a:r>
            <a:b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// unused end part to the free list.</a:t>
            </a:r>
            <a:b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int unused = memory[p]-size; // extra space </a:t>
            </a:r>
            <a:b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if (unused&gt;1) { // if more than a header's worth</a:t>
            </a:r>
            <a:b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 nextFree = p+size; // index of the unused piece</a:t>
            </a:r>
            <a:b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 memory[nextFree] = unused; // fill in size </a:t>
            </a:r>
            <a:b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 memory[nextFree+1] = memory[p+1]; // fill in link</a:t>
            </a:r>
            <a:b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 memory[p] = size; // reduce p's size accordingly</a:t>
            </a:r>
            <a:b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}</a:t>
            </a:r>
            <a:b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// Link out the block we are allocating and done.</a:t>
            </a:r>
            <a:b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if (lag==NULL) freeStart = nextFree;</a:t>
            </a:r>
            <a:b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else memory[lag+1] = nextFree;</a:t>
            </a:r>
            <a:b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return p+1; // index of useable word (after header)</a:t>
            </a:r>
            <a:b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}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5142-3716-BC4F-A8DC-8A8272636500}" type="slidenum">
              <a:rPr lang="en-US"/>
              <a:pPr/>
              <a:t>28</a:t>
            </a:fld>
            <a:endParaRPr lang="en-US"/>
          </a:p>
        </p:txBody>
      </p:sp>
      <p:sp>
        <p:nvSpPr>
          <p:cNvPr id="295938" name="Text Box 2"/>
          <p:cNvSpPr txBox="1">
            <a:spLocks noChangeArrowheads="1"/>
          </p:cNvSpPr>
          <p:nvPr/>
        </p:nvSpPr>
        <p:spPr bwMode="auto">
          <a:xfrm>
            <a:off x="381000" y="914400"/>
            <a:ext cx="86868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/**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* Deallocate an allocated block.  This works only if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* the block address is one that was returned by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* allocate and has not yet been deallocated.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* @param address int address of the block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*/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public void deallocate(int address) {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int addr = address-1; 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memory[addr+1] = freeStart;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freeStart = addr;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}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}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Problem</a:t>
            </a:r>
          </a:p>
        </p:txBody>
      </p:sp>
      <p:sp>
        <p:nvSpPr>
          <p:cNvPr id="29696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Consider this sequence: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Final </a:t>
            </a:r>
            <a:r>
              <a:rPr lang="en-US" b="1">
                <a:latin typeface="Courier New" pitchFamily="-110" charset="0"/>
              </a:rPr>
              <a:t>allocate</a:t>
            </a:r>
            <a:r>
              <a:rPr lang="en-US"/>
              <a:t> will fail: we are breaking up large blocks but never reversing the process</a:t>
            </a:r>
          </a:p>
          <a:p>
            <a:pPr>
              <a:lnSpc>
                <a:spcPct val="90000"/>
              </a:lnSpc>
            </a:pPr>
            <a:r>
              <a:rPr lang="en-US"/>
              <a:t>Need to </a:t>
            </a:r>
            <a:r>
              <a:rPr lang="en-US" i="1"/>
              <a:t>coalesce</a:t>
            </a:r>
            <a:r>
              <a:rPr lang="en-US"/>
              <a:t> adjacent free blocks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24710-0B54-374C-B515-CC25F6E9F7A2}" type="slidenum">
              <a:rPr lang="en-US"/>
              <a:pPr/>
              <a:t>29</a:t>
            </a:fld>
            <a:endParaRPr lang="en-US"/>
          </a:p>
        </p:txBody>
      </p:sp>
      <p:sp>
        <p:nvSpPr>
          <p:cNvPr id="296964" name="Text Box 4"/>
          <p:cNvSpPr txBox="1">
            <a:spLocks noChangeArrowheads="1"/>
          </p:cNvSpPr>
          <p:nvPr/>
        </p:nvSpPr>
        <p:spPr bwMode="auto">
          <a:xfrm>
            <a:off x="2514600" y="2286000"/>
            <a:ext cx="36576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p1=m.allocate(4);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p2=m.allocate(4);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m.deallocate(p1);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m.deallocate(p2);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p3=m.allocate(7);</a:t>
            </a:r>
            <a:endParaRPr lang="en-US"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14.2 Memory model using Java arrays</a:t>
            </a:r>
          </a:p>
          <a:p>
            <a:r>
              <a:rPr lang="en-US"/>
              <a:t>14.3 Stacks</a:t>
            </a:r>
          </a:p>
          <a:p>
            <a:r>
              <a:rPr lang="en-US"/>
              <a:t>14.4 Heaps</a:t>
            </a:r>
          </a:p>
          <a:p>
            <a:r>
              <a:rPr lang="en-US"/>
              <a:t>14.5 Current heap links</a:t>
            </a:r>
          </a:p>
          <a:p>
            <a:r>
              <a:rPr lang="en-US"/>
              <a:t>14.5 Garbage collection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175ED-9BE9-0F41-9E24-02FF0D778768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Solution</a:t>
            </a:r>
          </a:p>
        </p:txBody>
      </p:sp>
      <p:sp>
        <p:nvSpPr>
          <p:cNvPr id="297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We can implement a smarter </a:t>
            </a:r>
            <a:r>
              <a:rPr lang="en-US" b="1">
                <a:latin typeface="Courier New" pitchFamily="-110" charset="0"/>
              </a:rPr>
              <a:t>deallocate</a:t>
            </a:r>
            <a:r>
              <a:rPr lang="en-US"/>
              <a:t> method:</a:t>
            </a:r>
          </a:p>
          <a:p>
            <a:pPr lvl="1"/>
            <a:r>
              <a:rPr lang="en-US"/>
              <a:t>Maintain the free list sorted in address order</a:t>
            </a:r>
          </a:p>
          <a:p>
            <a:pPr lvl="1"/>
            <a:r>
              <a:rPr lang="en-US"/>
              <a:t>When freeing, look at the previous free block and the next free block</a:t>
            </a:r>
          </a:p>
          <a:p>
            <a:pPr lvl="1"/>
            <a:r>
              <a:rPr lang="en-US"/>
              <a:t>If adjacent, coalesce</a:t>
            </a:r>
          </a:p>
          <a:p>
            <a:r>
              <a:rPr lang="en-US"/>
              <a:t>This is a lot more work than just returning the block to the head of the free list…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4A4F5-2D17-6247-B17B-CB43A7A7C339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ACD7E-C357-EE48-B3B6-ED6D8156408C}" type="slidenum">
              <a:rPr lang="en-US"/>
              <a:pPr/>
              <a:t>31</a:t>
            </a:fld>
            <a:endParaRPr lang="en-US"/>
          </a:p>
        </p:txBody>
      </p:sp>
      <p:sp>
        <p:nvSpPr>
          <p:cNvPr id="299010" name="Text Box 2"/>
          <p:cNvSpPr txBox="1">
            <a:spLocks noChangeArrowheads="1"/>
          </p:cNvSpPr>
          <p:nvPr/>
        </p:nvSpPr>
        <p:spPr bwMode="auto">
          <a:xfrm>
            <a:off x="304800" y="288925"/>
            <a:ext cx="8686800" cy="557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/**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* Deallocate an allocated block.  This works only if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* the block address is one that was returned by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* allocate and has not yet been deallocated.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* @param address int address of the block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*/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public void deallocate(int address) {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int addr = address-1; // real start of the block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// Find the insertion point in the sorted free list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// for this block.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int p = freeStart;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int lag = NULL;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while (p!=NULL &amp;&amp; p&lt;addr) {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 lag = p;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 p = memory[p+1];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}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5D9B-34A6-244A-B66E-384C93AD88D0}" type="slidenum">
              <a:rPr lang="en-US"/>
              <a:pPr/>
              <a:t>32</a:t>
            </a:fld>
            <a:endParaRPr lang="en-US"/>
          </a:p>
        </p:txBody>
      </p:sp>
      <p:sp>
        <p:nvSpPr>
          <p:cNvPr id="300034" name="Text Box 2"/>
          <p:cNvSpPr txBox="1">
            <a:spLocks noChangeArrowheads="1"/>
          </p:cNvSpPr>
          <p:nvPr/>
        </p:nvSpPr>
        <p:spPr bwMode="auto">
          <a:xfrm>
            <a:off x="152400" y="898525"/>
            <a:ext cx="8839200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// Now p is the index of the block to come after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// ours in the free list, or NULL, and lag is the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// index of the block to come before ours in the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// free list, or NULL.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// If the one to come after ours is adjacent to it,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// merge it into ours and restore the property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// described above.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if (addr+memory[addr]==p) {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 memory[addr] += memory[p]; // add its size to ours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 p = memory[p+1]; //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}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BD328-4FEC-F84C-9027-956145125C36}" type="slidenum">
              <a:rPr lang="en-US"/>
              <a:pPr/>
              <a:t>33</a:t>
            </a:fld>
            <a:endParaRPr lang="en-US"/>
          </a:p>
        </p:txBody>
      </p:sp>
      <p:sp>
        <p:nvSpPr>
          <p:cNvPr id="301058" name="Text Box 2"/>
          <p:cNvSpPr txBox="1">
            <a:spLocks noChangeArrowheads="1"/>
          </p:cNvSpPr>
          <p:nvPr/>
        </p:nvSpPr>
        <p:spPr bwMode="auto">
          <a:xfrm>
            <a:off x="152400" y="1127125"/>
            <a:ext cx="8839200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if (lag==NULL) { // ours will be first free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 freeStart = addr;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 memory[addr+1] = p;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}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else if (lag+memory[lag]==addr) { // block before is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                              // adjacent to ours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 memory[lag] += memory[addr]; // merge ours into it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 memory[lag+1] = p;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}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else { // neither: just a simple insertion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 memory[lag+1] = addr;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 memory[addr+1] = p;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}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}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Quick Lists</a:t>
            </a:r>
          </a:p>
        </p:txBody>
      </p:sp>
      <p:sp>
        <p:nvSpPr>
          <p:cNvPr id="302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Small blocks tend to be allocated and deallocated much more frequently</a:t>
            </a:r>
          </a:p>
          <a:p>
            <a:pPr>
              <a:lnSpc>
                <a:spcPct val="90000"/>
              </a:lnSpc>
            </a:pPr>
            <a:r>
              <a:rPr lang="en-US"/>
              <a:t>A common optimization: keep separate free lists for popular (small) block sizes</a:t>
            </a:r>
          </a:p>
          <a:p>
            <a:pPr>
              <a:lnSpc>
                <a:spcPct val="90000"/>
              </a:lnSpc>
            </a:pPr>
            <a:r>
              <a:rPr lang="en-US"/>
              <a:t>On these </a:t>
            </a:r>
            <a:r>
              <a:rPr lang="en-US" i="1"/>
              <a:t>quick lists</a:t>
            </a:r>
            <a:r>
              <a:rPr lang="en-US"/>
              <a:t>, blocks are one size</a:t>
            </a:r>
          </a:p>
          <a:p>
            <a:pPr>
              <a:lnSpc>
                <a:spcPct val="90000"/>
              </a:lnSpc>
            </a:pPr>
            <a:r>
              <a:rPr lang="en-US" i="1"/>
              <a:t>Delayed coalescing</a:t>
            </a:r>
            <a:r>
              <a:rPr lang="en-US"/>
              <a:t>: free blocks on quick lists are not coalesced right away (but may have to be coalesced eventually)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B76F-FE60-F246-B031-452774A506FB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Fragmentation</a:t>
            </a:r>
          </a:p>
        </p:txBody>
      </p:sp>
      <p:sp>
        <p:nvSpPr>
          <p:cNvPr id="30310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4343400"/>
          </a:xfrm>
        </p:spPr>
        <p:txBody>
          <a:bodyPr/>
          <a:lstStyle/>
          <a:p>
            <a:r>
              <a:rPr lang="en-US"/>
              <a:t>When free regions are separated by allocated blocks, so that it is not possible to allocate all of free memory as one block</a:t>
            </a:r>
          </a:p>
          <a:p>
            <a:r>
              <a:rPr lang="en-US"/>
              <a:t>More generally: any time a heap manager is unable to allocate memory even though free</a:t>
            </a:r>
          </a:p>
          <a:p>
            <a:pPr lvl="1"/>
            <a:r>
              <a:rPr lang="en-US"/>
              <a:t>If it allocated more than requested</a:t>
            </a:r>
          </a:p>
          <a:p>
            <a:pPr lvl="1"/>
            <a:r>
              <a:rPr lang="en-US"/>
              <a:t>If it does not coalesce adjacent free blocks</a:t>
            </a:r>
          </a:p>
          <a:p>
            <a:pPr lvl="1"/>
            <a:r>
              <a:rPr lang="en-US"/>
              <a:t>And so on…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43D35-50EA-1D42-A94E-F55E68263BEE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E194-BC9D-6240-BFC2-373FF554710C}" type="slidenum">
              <a:rPr lang="en-US"/>
              <a:pPr/>
              <a:t>36</a:t>
            </a:fld>
            <a:endParaRPr lang="en-US"/>
          </a:p>
        </p:txBody>
      </p:sp>
      <p:sp>
        <p:nvSpPr>
          <p:cNvPr id="304130" name="Text Box 2"/>
          <p:cNvSpPr txBox="1">
            <a:spLocks noChangeArrowheads="1"/>
          </p:cNvSpPr>
          <p:nvPr/>
        </p:nvSpPr>
        <p:spPr bwMode="auto">
          <a:xfrm>
            <a:off x="1295400" y="685800"/>
            <a:ext cx="35052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p1=m.allocate(4);</a:t>
            </a:r>
            <a:br>
              <a:rPr lang="en-US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p2=m.allocate(1);</a:t>
            </a:r>
            <a:br>
              <a:rPr lang="en-US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m.deallocate(p1);</a:t>
            </a:r>
            <a:br>
              <a:rPr lang="en-US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p3=m.allocate(5);</a:t>
            </a:r>
          </a:p>
        </p:txBody>
      </p:sp>
      <p:sp>
        <p:nvSpPr>
          <p:cNvPr id="304131" name="Rectangle 3"/>
          <p:cNvSpPr>
            <a:spLocks noChangeArrowheads="1"/>
          </p:cNvSpPr>
          <p:nvPr/>
        </p:nvSpPr>
        <p:spPr bwMode="auto">
          <a:xfrm>
            <a:off x="2833688" y="1466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4132" name="Rectangle 4"/>
          <p:cNvSpPr>
            <a:spLocks noChangeArrowheads="1"/>
          </p:cNvSpPr>
          <p:nvPr/>
        </p:nvSpPr>
        <p:spPr bwMode="auto">
          <a:xfrm>
            <a:off x="2700338" y="1466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4133" name="Rectangle 5"/>
          <p:cNvSpPr>
            <a:spLocks noChangeArrowheads="1"/>
          </p:cNvSpPr>
          <p:nvPr/>
        </p:nvSpPr>
        <p:spPr bwMode="auto">
          <a:xfrm>
            <a:off x="2733675" y="1466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4135" name="Text Box 7"/>
          <p:cNvSpPr txBox="1">
            <a:spLocks noChangeArrowheads="1"/>
          </p:cNvSpPr>
          <p:nvPr/>
        </p:nvSpPr>
        <p:spPr bwMode="auto">
          <a:xfrm>
            <a:off x="685800" y="2514600"/>
            <a:ext cx="4648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The final allocation will fail because of fragmentation.</a:t>
            </a:r>
          </a:p>
        </p:txBody>
      </p:sp>
      <p:sp>
        <p:nvSpPr>
          <p:cNvPr id="304137" name="Rectangle 9"/>
          <p:cNvSpPr>
            <a:spLocks noChangeArrowheads="1"/>
          </p:cNvSpPr>
          <p:nvPr/>
        </p:nvSpPr>
        <p:spPr bwMode="auto">
          <a:xfrm>
            <a:off x="2733675" y="1466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04136" name="Object 8"/>
          <p:cNvGraphicFramePr>
            <a:graphicFrameLocks noChangeAspect="1"/>
          </p:cNvGraphicFramePr>
          <p:nvPr/>
        </p:nvGraphicFramePr>
        <p:xfrm>
          <a:off x="3657600" y="685800"/>
          <a:ext cx="4927600" cy="5259388"/>
        </p:xfrm>
        <a:graphic>
          <a:graphicData uri="http://schemas.openxmlformats.org/presentationml/2006/ole">
            <p:oleObj spid="_x0000_s304136" r:id="rId3" imgW="3676650" imgH="3924300" progId="MSDraw.Drawing.8.2">
              <p:embed/>
            </p:oleObj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Heap Mechanisms</a:t>
            </a:r>
          </a:p>
        </p:txBody>
      </p:sp>
      <p:sp>
        <p:nvSpPr>
          <p:cNvPr id="305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An amazing variety</a:t>
            </a:r>
          </a:p>
          <a:p>
            <a:r>
              <a:rPr lang="en-US"/>
              <a:t>Three major issues:</a:t>
            </a:r>
          </a:p>
          <a:p>
            <a:pPr lvl="1"/>
            <a:r>
              <a:rPr lang="en-US"/>
              <a:t>Placement—where to allocate a block</a:t>
            </a:r>
          </a:p>
          <a:p>
            <a:pPr lvl="1"/>
            <a:r>
              <a:rPr lang="en-US"/>
              <a:t>Splitting—when and how to split large blocks</a:t>
            </a:r>
          </a:p>
          <a:p>
            <a:pPr lvl="1"/>
            <a:r>
              <a:rPr lang="en-US"/>
              <a:t>Coalescing—when and how to recombine</a:t>
            </a:r>
          </a:p>
          <a:p>
            <a:r>
              <a:rPr lang="en-US"/>
              <a:t>Many other refinements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45A28-263F-2E46-B207-624BF6E9D6C4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Placement</a:t>
            </a:r>
          </a:p>
        </p:txBody>
      </p:sp>
      <p:sp>
        <p:nvSpPr>
          <p:cNvPr id="306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Where to allocate a block</a:t>
            </a:r>
          </a:p>
          <a:p>
            <a:r>
              <a:rPr lang="en-US"/>
              <a:t>Our mechanism: first fit from FIFO free list</a:t>
            </a:r>
          </a:p>
          <a:p>
            <a:r>
              <a:rPr lang="en-US"/>
              <a:t>Some mechanisms use a similar linked list of free blocks: first fit, best fit, next fit, etc.</a:t>
            </a:r>
          </a:p>
          <a:p>
            <a:r>
              <a:rPr lang="en-US"/>
              <a:t>Some mechanisms use a more scalable data structure like a balanced binary tree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083B-E240-6549-AC57-0F60D77AA9D4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Splitting</a:t>
            </a:r>
          </a:p>
        </p:txBody>
      </p:sp>
      <p:sp>
        <p:nvSpPr>
          <p:cNvPr id="307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When and how to split large blocks</a:t>
            </a:r>
          </a:p>
          <a:p>
            <a:r>
              <a:rPr lang="en-US"/>
              <a:t>Our mechanism: split to requested size</a:t>
            </a:r>
          </a:p>
          <a:p>
            <a:r>
              <a:rPr lang="en-US"/>
              <a:t>Sometimes you get better results with less splitting—just allocate more than requested</a:t>
            </a:r>
          </a:p>
          <a:p>
            <a:r>
              <a:rPr lang="en-US"/>
              <a:t>A common example: rounding up allocation size to some multiple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340F6-82FE-144F-8EE0-5E690E7D0A01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Model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For now, assume that the OS grants each running program one or more fixed-size regions of memory for dynamic allocation</a:t>
            </a:r>
          </a:p>
          <a:p>
            <a:r>
              <a:rPr lang="en-US"/>
              <a:t>We will model these regions as Java arrays</a:t>
            </a:r>
          </a:p>
          <a:p>
            <a:pPr lvl="1"/>
            <a:r>
              <a:rPr lang="en-US"/>
              <a:t>To see examples of memory management code</a:t>
            </a:r>
          </a:p>
          <a:p>
            <a:pPr lvl="1"/>
            <a:r>
              <a:rPr lang="en-US"/>
              <a:t>And, for practice with Java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3EE4B-E5C1-7443-B2A4-CFAFEFB63B1F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Coalescing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When and how to recombine adjacent free blocks</a:t>
            </a:r>
          </a:p>
          <a:p>
            <a:r>
              <a:rPr lang="en-US"/>
              <a:t>We saw several varieties:</a:t>
            </a:r>
          </a:p>
          <a:p>
            <a:pPr lvl="1"/>
            <a:r>
              <a:rPr lang="en-US"/>
              <a:t>No coalescing</a:t>
            </a:r>
          </a:p>
          <a:p>
            <a:pPr lvl="1"/>
            <a:r>
              <a:rPr lang="en-US"/>
              <a:t>Eager coalescing</a:t>
            </a:r>
          </a:p>
          <a:p>
            <a:pPr lvl="1"/>
            <a:r>
              <a:rPr lang="en-US"/>
              <a:t>Delayed coalescing (as with quick lists)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FCD5F-49B6-4949-8B82-16F1D14DBF4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3420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14.2 Memory model using Java arrays</a:t>
            </a:r>
          </a:p>
          <a:p>
            <a:r>
              <a:rPr lang="en-US">
                <a:solidFill>
                  <a:schemeClr val="bg2"/>
                </a:solidFill>
              </a:rPr>
              <a:t>14.3 Stacks</a:t>
            </a:r>
          </a:p>
          <a:p>
            <a:r>
              <a:rPr lang="en-US">
                <a:solidFill>
                  <a:schemeClr val="bg2"/>
                </a:solidFill>
              </a:rPr>
              <a:t>14.4 Heaps</a:t>
            </a:r>
          </a:p>
          <a:p>
            <a:r>
              <a:rPr lang="en-US"/>
              <a:t>14.5 Current heap links</a:t>
            </a:r>
          </a:p>
          <a:p>
            <a:r>
              <a:rPr lang="en-US">
                <a:solidFill>
                  <a:schemeClr val="bg2"/>
                </a:solidFill>
              </a:rPr>
              <a:t>14.5 Garbage collection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4CE4-BC40-3645-9091-053F7B20281C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Current Heap Links</a:t>
            </a:r>
          </a:p>
        </p:txBody>
      </p:sp>
      <p:sp>
        <p:nvSpPr>
          <p:cNvPr id="31232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So far, the running program is a black box: a source of allocations and deallocations</a:t>
            </a:r>
          </a:p>
          <a:p>
            <a:pPr>
              <a:lnSpc>
                <a:spcPct val="90000"/>
              </a:lnSpc>
            </a:pPr>
            <a:r>
              <a:rPr lang="en-US"/>
              <a:t>What does the running program do with addresses allocated to it?</a:t>
            </a:r>
          </a:p>
          <a:p>
            <a:pPr>
              <a:lnSpc>
                <a:spcPct val="90000"/>
              </a:lnSpc>
            </a:pPr>
            <a:r>
              <a:rPr lang="en-US">
                <a:ea typeface="Times New Roman" pitchFamily="-110" charset="0"/>
                <a:cs typeface="Times New Roman" pitchFamily="-110" charset="0"/>
              </a:rPr>
              <a:t>Some systems track current heap links</a:t>
            </a:r>
          </a:p>
          <a:p>
            <a:pPr>
              <a:lnSpc>
                <a:spcPct val="90000"/>
              </a:lnSpc>
            </a:pPr>
            <a:r>
              <a:rPr lang="en-US">
                <a:ea typeface="Times New Roman" pitchFamily="-110" charset="0"/>
                <a:cs typeface="Times New Roman" pitchFamily="-110" charset="0"/>
              </a:rPr>
              <a:t>A </a:t>
            </a:r>
            <a:r>
              <a:rPr lang="en-US" i="1">
                <a:ea typeface="Times New Roman" pitchFamily="-110" charset="0"/>
                <a:cs typeface="Times New Roman" pitchFamily="-110" charset="0"/>
              </a:rPr>
              <a:t>current heap link</a:t>
            </a:r>
            <a:r>
              <a:rPr lang="en-US">
                <a:ea typeface="Times New Roman" pitchFamily="-110" charset="0"/>
                <a:cs typeface="Times New Roman" pitchFamily="-110" charset="0"/>
              </a:rPr>
              <a:t> is a memory location where a value is stored that the running program will use as a heap address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9C27E-18E7-714A-9CA4-95A63902EEF0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Tracing Current Heap Links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169CD-2397-7A4D-B4D3-C912209D8948}" type="slidenum">
              <a:rPr lang="en-US"/>
              <a:pPr/>
              <a:t>43</a:t>
            </a:fld>
            <a:endParaRPr lang="en-US"/>
          </a:p>
        </p:txBody>
      </p:sp>
      <p:sp>
        <p:nvSpPr>
          <p:cNvPr id="313349" name="Rectangle 5"/>
          <p:cNvSpPr>
            <a:spLocks noChangeArrowheads="1"/>
          </p:cNvSpPr>
          <p:nvPr/>
        </p:nvSpPr>
        <p:spPr bwMode="auto">
          <a:xfrm>
            <a:off x="2562225" y="1666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13348" name="Object 4"/>
          <p:cNvGraphicFramePr>
            <a:graphicFrameLocks noChangeAspect="1"/>
          </p:cNvGraphicFramePr>
          <p:nvPr/>
        </p:nvGraphicFramePr>
        <p:xfrm>
          <a:off x="609600" y="1447800"/>
          <a:ext cx="5384800" cy="4721225"/>
        </p:xfrm>
        <a:graphic>
          <a:graphicData uri="http://schemas.openxmlformats.org/presentationml/2006/ole">
            <p:oleObj spid="_x0000_s313348" r:id="rId3" imgW="4023360" imgH="3520440" progId="MSDraw.Drawing.8.2">
              <p:embed/>
            </p:oleObj>
          </a:graphicData>
        </a:graphic>
      </p:graphicFrame>
      <p:sp>
        <p:nvSpPr>
          <p:cNvPr id="313350" name="Text Box 6"/>
          <p:cNvSpPr txBox="1">
            <a:spLocks noChangeArrowheads="1"/>
          </p:cNvSpPr>
          <p:nvPr/>
        </p:nvSpPr>
        <p:spPr bwMode="auto">
          <a:xfrm>
            <a:off x="5486400" y="1600200"/>
            <a:ext cx="342900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IntList a = 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new IntList(null);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int b = 2;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int c = 1;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a = a.cons(b);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a = a.cons(c);</a:t>
            </a:r>
          </a:p>
          <a:p>
            <a:pPr>
              <a:spcBef>
                <a:spcPct val="50000"/>
              </a:spcBef>
            </a:pPr>
            <a:endParaRPr lang="en-US" sz="2000"/>
          </a:p>
        </p:txBody>
      </p:sp>
      <p:sp>
        <p:nvSpPr>
          <p:cNvPr id="313351" name="Text Box 7"/>
          <p:cNvSpPr txBox="1">
            <a:spLocks noChangeArrowheads="1"/>
          </p:cNvSpPr>
          <p:nvPr/>
        </p:nvSpPr>
        <p:spPr bwMode="auto">
          <a:xfrm>
            <a:off x="5715000" y="4191000"/>
            <a:ext cx="3048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Where are the current heap links in this picture?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 Find Current Heap Links</a:t>
            </a:r>
          </a:p>
        </p:txBody>
      </p:sp>
      <p:sp>
        <p:nvSpPr>
          <p:cNvPr id="314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Start with the </a:t>
            </a:r>
            <a:r>
              <a:rPr lang="en-US" i="1"/>
              <a:t>root set</a:t>
            </a:r>
            <a:r>
              <a:rPr lang="en-US"/>
              <a:t>: memory locations outside of the heap with links into the heap </a:t>
            </a:r>
          </a:p>
          <a:p>
            <a:pPr lvl="1">
              <a:lnSpc>
                <a:spcPct val="90000"/>
              </a:lnSpc>
            </a:pPr>
            <a:r>
              <a:rPr lang="en-US"/>
              <a:t>Active activation records (if on the stack)</a:t>
            </a:r>
          </a:p>
          <a:p>
            <a:pPr lvl="1">
              <a:lnSpc>
                <a:spcPct val="90000"/>
              </a:lnSpc>
            </a:pPr>
            <a:r>
              <a:rPr lang="en-US"/>
              <a:t>Static variables, etc.</a:t>
            </a:r>
          </a:p>
          <a:p>
            <a:pPr>
              <a:lnSpc>
                <a:spcPct val="90000"/>
              </a:lnSpc>
            </a:pPr>
            <a:r>
              <a:rPr lang="en-US"/>
              <a:t>For each memory location in the set, look at the allocated block it points to, and add all the memory locations in that block</a:t>
            </a:r>
          </a:p>
          <a:p>
            <a:pPr>
              <a:lnSpc>
                <a:spcPct val="90000"/>
              </a:lnSpc>
            </a:pPr>
            <a:r>
              <a:rPr lang="en-US"/>
              <a:t>Repeat until no new locations are found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EFDF8-704A-1844-B626-9311A25E27D8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Discarding Impossible Links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Depending on the language and implementation, we may be able to discard some locations from the set:</a:t>
            </a:r>
          </a:p>
          <a:p>
            <a:pPr lvl="1">
              <a:lnSpc>
                <a:spcPct val="90000"/>
              </a:lnSpc>
            </a:pPr>
            <a:r>
              <a:rPr lang="en-US"/>
              <a:t>If they do not point into allocated heap blocks</a:t>
            </a:r>
          </a:p>
          <a:p>
            <a:pPr lvl="1">
              <a:lnSpc>
                <a:spcPct val="90000"/>
              </a:lnSpc>
            </a:pPr>
            <a:r>
              <a:rPr lang="en-US"/>
              <a:t>If they do not point </a:t>
            </a:r>
            <a:r>
              <a:rPr lang="en-US" i="1"/>
              <a:t>to</a:t>
            </a:r>
            <a:r>
              <a:rPr lang="en-US"/>
              <a:t> allocated heap blocks (Java, but not C)</a:t>
            </a:r>
            <a:endParaRPr lang="en-US" i="1"/>
          </a:p>
          <a:p>
            <a:pPr lvl="1">
              <a:lnSpc>
                <a:spcPct val="90000"/>
              </a:lnSpc>
            </a:pPr>
            <a:r>
              <a:rPr lang="en-US"/>
              <a:t>If their dynamic type rules out use as heap links</a:t>
            </a:r>
          </a:p>
          <a:p>
            <a:pPr lvl="1">
              <a:lnSpc>
                <a:spcPct val="90000"/>
              </a:lnSpc>
            </a:pPr>
            <a:r>
              <a:rPr lang="en-US"/>
              <a:t>If their static type rules out use as heap links (Java, but not C)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89A18-41E0-3A4C-BF92-31F7396075B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Errors In Current Heap Links</a:t>
            </a:r>
          </a:p>
        </p:txBody>
      </p:sp>
      <p:sp>
        <p:nvSpPr>
          <p:cNvPr id="31641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371600"/>
            <a:ext cx="7772400" cy="4724400"/>
          </a:xfrm>
        </p:spPr>
        <p:txBody>
          <a:bodyPr/>
          <a:lstStyle/>
          <a:p>
            <a:r>
              <a:rPr lang="en-US" i="1">
                <a:ea typeface="Times New Roman" pitchFamily="-110" charset="0"/>
                <a:cs typeface="Times New Roman" pitchFamily="-110" charset="0"/>
              </a:rPr>
              <a:t>Exclusion errors</a:t>
            </a:r>
            <a:r>
              <a:rPr lang="en-US">
                <a:ea typeface="Times New Roman" pitchFamily="-110" charset="0"/>
                <a:cs typeface="Times New Roman" pitchFamily="-110" charset="0"/>
              </a:rPr>
              <a:t>:  a memory location that actually is a current heap link is left out</a:t>
            </a:r>
          </a:p>
          <a:p>
            <a:r>
              <a:rPr lang="en-US" i="1">
                <a:ea typeface="Times New Roman" pitchFamily="-110" charset="0"/>
                <a:cs typeface="Times New Roman" pitchFamily="-110" charset="0"/>
              </a:rPr>
              <a:t>Unused inclusion errors</a:t>
            </a:r>
            <a:r>
              <a:rPr lang="en-US">
                <a:ea typeface="Times New Roman" pitchFamily="-110" charset="0"/>
                <a:cs typeface="Times New Roman" pitchFamily="-110" charset="0"/>
              </a:rPr>
              <a:t>:  a memory location is included, but the program never actually uses the value stored there</a:t>
            </a:r>
          </a:p>
          <a:p>
            <a:r>
              <a:rPr lang="en-US" i="1">
                <a:ea typeface="Times New Roman" pitchFamily="-110" charset="0"/>
                <a:cs typeface="Times New Roman" pitchFamily="-110" charset="0"/>
              </a:rPr>
              <a:t>Used inclusion errors</a:t>
            </a:r>
            <a:r>
              <a:rPr lang="en-US">
                <a:ea typeface="Times New Roman" pitchFamily="-110" charset="0"/>
                <a:cs typeface="Times New Roman" pitchFamily="-110" charset="0"/>
              </a:rPr>
              <a:t>:  a memory location is included, but the program uses the value stored there as something other than a heap address—as an integer, for example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0A8F-BA11-4E49-80BF-62B49B10395A}" type="slidenum">
              <a:rPr lang="en-US"/>
              <a:pPr/>
              <a:t>46</a:t>
            </a:fld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Times New Roman" pitchFamily="-110" charset="0"/>
                <a:cs typeface="Times New Roman" pitchFamily="-110" charset="0"/>
              </a:rPr>
              <a:t>Errors Are Unavoidable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ea typeface="Times New Roman" pitchFamily="-110" charset="0"/>
                <a:cs typeface="Times New Roman" pitchFamily="-110" charset="0"/>
              </a:rPr>
              <a:t>For heap manager purposes, exclusion errors are unacceptable</a:t>
            </a:r>
          </a:p>
          <a:p>
            <a:pPr>
              <a:lnSpc>
                <a:spcPct val="90000"/>
              </a:lnSpc>
            </a:pPr>
            <a:r>
              <a:rPr lang="en-US">
                <a:ea typeface="Times New Roman" pitchFamily="-110" charset="0"/>
                <a:cs typeface="Times New Roman" pitchFamily="-110" charset="0"/>
              </a:rPr>
              <a:t>We must include a location if it </a:t>
            </a:r>
            <a:r>
              <a:rPr lang="en-US" i="1">
                <a:ea typeface="Times New Roman" pitchFamily="-110" charset="0"/>
                <a:cs typeface="Times New Roman" pitchFamily="-110" charset="0"/>
              </a:rPr>
              <a:t>might</a:t>
            </a:r>
            <a:r>
              <a:rPr lang="en-US">
                <a:ea typeface="Times New Roman" pitchFamily="-110" charset="0"/>
                <a:cs typeface="Times New Roman" pitchFamily="-110" charset="0"/>
              </a:rPr>
              <a:t> be used as a heap link</a:t>
            </a:r>
          </a:p>
          <a:p>
            <a:pPr>
              <a:lnSpc>
                <a:spcPct val="90000"/>
              </a:lnSpc>
            </a:pPr>
            <a:r>
              <a:rPr lang="en-US">
                <a:ea typeface="Times New Roman" pitchFamily="-110" charset="0"/>
                <a:cs typeface="Times New Roman" pitchFamily="-110" charset="0"/>
              </a:rPr>
              <a:t>This makes unused inclusion errors unavoidable</a:t>
            </a:r>
          </a:p>
          <a:p>
            <a:pPr>
              <a:lnSpc>
                <a:spcPct val="90000"/>
              </a:lnSpc>
            </a:pPr>
            <a:r>
              <a:rPr lang="en-US">
                <a:ea typeface="Times New Roman" pitchFamily="-110" charset="0"/>
                <a:cs typeface="Times New Roman" pitchFamily="-110" charset="0"/>
              </a:rPr>
              <a:t>Depending on the language, used inclusions may also be unavoidable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F6A2-40C5-1F43-8DD0-189586DCE18F}" type="slidenum">
              <a:rPr lang="en-US"/>
              <a:pPr/>
              <a:t>47</a:t>
            </a:fld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Times New Roman" pitchFamily="-110" charset="0"/>
                <a:cs typeface="Times New Roman" pitchFamily="-110" charset="0"/>
              </a:rPr>
              <a:t>Used Inclusion Errors In C</a:t>
            </a:r>
          </a:p>
        </p:txBody>
      </p:sp>
      <p:sp>
        <p:nvSpPr>
          <p:cNvPr id="31949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2438400"/>
          </a:xfrm>
        </p:spPr>
        <p:txBody>
          <a:bodyPr/>
          <a:lstStyle/>
          <a:p>
            <a:r>
              <a:rPr lang="en-US"/>
              <a:t>Static type and runtime value may be of no use in telling how a value will be used</a:t>
            </a:r>
          </a:p>
          <a:p>
            <a:r>
              <a:rPr lang="en-US"/>
              <a:t>Variable </a:t>
            </a:r>
            <a:r>
              <a:rPr lang="en-US" b="1">
                <a:latin typeface="Courier New" pitchFamily="-110" charset="0"/>
              </a:rPr>
              <a:t>x</a:t>
            </a:r>
            <a:r>
              <a:rPr lang="en-US"/>
              <a:t> may be used either as a pointer or as an array of four characters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37398-D4E2-C64E-8812-7574B70EEDC6}" type="slidenum">
              <a:rPr lang="en-US"/>
              <a:pPr/>
              <a:t>48</a:t>
            </a:fld>
            <a:endParaRPr lang="en-US"/>
          </a:p>
        </p:txBody>
      </p:sp>
      <p:sp>
        <p:nvSpPr>
          <p:cNvPr id="319492" name="Text Box 4"/>
          <p:cNvSpPr txBox="1">
            <a:spLocks noChangeArrowheads="1"/>
          </p:cNvSpPr>
          <p:nvPr/>
        </p:nvSpPr>
        <p:spPr bwMode="auto">
          <a:xfrm>
            <a:off x="2819400" y="4267200"/>
            <a:ext cx="32004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union {</a:t>
            </a:r>
            <a:b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char *p;</a:t>
            </a:r>
            <a:b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char tag[4];</a:t>
            </a:r>
            <a:b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} x;</a:t>
            </a:r>
            <a:endParaRPr 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Heap Compaction</a:t>
            </a:r>
          </a:p>
        </p:txBody>
      </p:sp>
      <p:sp>
        <p:nvSpPr>
          <p:cNvPr id="320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One application for current heap links</a:t>
            </a:r>
          </a:p>
          <a:p>
            <a:r>
              <a:rPr lang="en-US"/>
              <a:t>Manager can move allocated blocks:</a:t>
            </a:r>
          </a:p>
          <a:p>
            <a:pPr lvl="1"/>
            <a:r>
              <a:rPr lang="en-US"/>
              <a:t>Copy the block to a new location</a:t>
            </a:r>
          </a:p>
          <a:p>
            <a:pPr lvl="1"/>
            <a:r>
              <a:rPr lang="en-US"/>
              <a:t>Update all links to (or into) that block</a:t>
            </a:r>
          </a:p>
          <a:p>
            <a:r>
              <a:rPr lang="en-US"/>
              <a:t>So it can </a:t>
            </a:r>
            <a:r>
              <a:rPr lang="en-US" i="1"/>
              <a:t>compact</a:t>
            </a:r>
            <a:r>
              <a:rPr lang="en-US"/>
              <a:t> the heap, moving all allocated blocks to one end, leaving one big free block and no fragmentation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79E13-4A2C-D14B-BE1A-667734DBA480}" type="slidenum">
              <a:rPr lang="en-US"/>
              <a:pPr/>
              <a:t>49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Declaring An Array</a:t>
            </a:r>
          </a:p>
        </p:txBody>
      </p:sp>
      <p:sp>
        <p:nvSpPr>
          <p:cNvPr id="272387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 Java array declaration:</a:t>
            </a:r>
            <a:br>
              <a:rPr lang="en-US"/>
            </a:br>
            <a:endParaRPr lang="en-US"/>
          </a:p>
          <a:p>
            <a:r>
              <a:rPr lang="en-US"/>
              <a:t>Array types are reference types—an array is really an object, with a little special syntax</a:t>
            </a:r>
          </a:p>
          <a:p>
            <a:r>
              <a:rPr lang="en-US"/>
              <a:t>The variable </a:t>
            </a:r>
            <a:r>
              <a:rPr lang="en-US" b="1">
                <a:latin typeface="Courier New" pitchFamily="-110" charset="0"/>
              </a:rPr>
              <a:t>a</a:t>
            </a:r>
            <a:r>
              <a:rPr lang="en-US"/>
              <a:t> above is initialized to </a:t>
            </a:r>
            <a:r>
              <a:rPr lang="en-US" b="1">
                <a:latin typeface="Courier New" pitchFamily="-110" charset="0"/>
              </a:rPr>
              <a:t>null</a:t>
            </a:r>
          </a:p>
          <a:p>
            <a:r>
              <a:rPr lang="en-US"/>
              <a:t>It can hold a reference to an array of </a:t>
            </a:r>
            <a:r>
              <a:rPr lang="en-US" b="1">
                <a:latin typeface="Courier New" pitchFamily="-110" charset="0"/>
              </a:rPr>
              <a:t>int</a:t>
            </a:r>
            <a:r>
              <a:rPr lang="en-US"/>
              <a:t> values, but does not yet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49B9-C03B-4C41-A7E9-F335394E2A8C}" type="slidenum">
              <a:rPr lang="en-US"/>
              <a:pPr/>
              <a:t>5</a:t>
            </a:fld>
            <a:endParaRPr lang="en-US"/>
          </a:p>
        </p:txBody>
      </p:sp>
      <p:sp>
        <p:nvSpPr>
          <p:cNvPr id="272388" name="Text Box 1028"/>
          <p:cNvSpPr txBox="1">
            <a:spLocks noChangeArrowheads="1"/>
          </p:cNvSpPr>
          <p:nvPr/>
        </p:nvSpPr>
        <p:spPr bwMode="auto">
          <a:xfrm>
            <a:off x="2362200" y="23622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int[] a = null;</a:t>
            </a:r>
            <a:endParaRPr 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3430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14.2 Memory model using Java arrays</a:t>
            </a:r>
          </a:p>
          <a:p>
            <a:r>
              <a:rPr lang="en-US">
                <a:solidFill>
                  <a:schemeClr val="bg2"/>
                </a:solidFill>
              </a:rPr>
              <a:t>14.3 Stacks</a:t>
            </a:r>
          </a:p>
          <a:p>
            <a:r>
              <a:rPr lang="en-US">
                <a:solidFill>
                  <a:schemeClr val="bg2"/>
                </a:solidFill>
              </a:rPr>
              <a:t>14.4 Heaps</a:t>
            </a:r>
          </a:p>
          <a:p>
            <a:r>
              <a:rPr lang="en-US">
                <a:solidFill>
                  <a:schemeClr val="bg2"/>
                </a:solidFill>
              </a:rPr>
              <a:t>14.5 Current heap links</a:t>
            </a:r>
          </a:p>
          <a:p>
            <a:r>
              <a:rPr lang="en-US"/>
              <a:t>14.5 Garbage collection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C6A85-594B-8046-94B2-4CCB5EEF81E9}" type="slidenum">
              <a:rPr lang="en-US"/>
              <a:pPr/>
              <a:t>50</a:t>
            </a:fld>
            <a:endParaRPr 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 Common Pointer Errors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E2557-0AAD-1044-BD88-E73AFB5A8426}" type="slidenum">
              <a:rPr lang="en-US"/>
              <a:pPr/>
              <a:t>51</a:t>
            </a:fld>
            <a:endParaRPr lang="en-US"/>
          </a:p>
        </p:txBody>
      </p:sp>
      <p:sp>
        <p:nvSpPr>
          <p:cNvPr id="321541" name="Text Box 5"/>
          <p:cNvSpPr txBox="1">
            <a:spLocks noChangeArrowheads="1"/>
          </p:cNvSpPr>
          <p:nvPr/>
        </p:nvSpPr>
        <p:spPr bwMode="auto">
          <a:xfrm>
            <a:off x="914400" y="1295400"/>
            <a:ext cx="28194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type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p: ^Integer;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begin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new(p);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p^ := 21;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dispose(p);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p^ := p^ + 1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end</a:t>
            </a:r>
            <a:endParaRPr lang="en-US" sz="2000"/>
          </a:p>
        </p:txBody>
      </p:sp>
      <p:sp>
        <p:nvSpPr>
          <p:cNvPr id="321543" name="Text Box 7"/>
          <p:cNvSpPr txBox="1">
            <a:spLocks noChangeArrowheads="1"/>
          </p:cNvSpPr>
          <p:nvPr/>
        </p:nvSpPr>
        <p:spPr bwMode="auto">
          <a:xfrm>
            <a:off x="914400" y="4022725"/>
            <a:ext cx="28194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procedure Leak; 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type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  p: ^Integer;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begin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  new(p)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end;</a:t>
            </a:r>
          </a:p>
        </p:txBody>
      </p:sp>
      <p:sp>
        <p:nvSpPr>
          <p:cNvPr id="321544" name="Text Box 8"/>
          <p:cNvSpPr txBox="1">
            <a:spLocks noChangeArrowheads="1"/>
          </p:cNvSpPr>
          <p:nvPr/>
        </p:nvSpPr>
        <p:spPr bwMode="auto">
          <a:xfrm>
            <a:off x="3657600" y="1905000"/>
            <a:ext cx="5029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Dangling pointer: this Pascal fragment uses a pointer after the block it points to has been deallocated</a:t>
            </a:r>
          </a:p>
        </p:txBody>
      </p:sp>
      <p:sp>
        <p:nvSpPr>
          <p:cNvPr id="321545" name="Text Box 9"/>
          <p:cNvSpPr txBox="1">
            <a:spLocks noChangeArrowheads="1"/>
          </p:cNvSpPr>
          <p:nvPr/>
        </p:nvSpPr>
        <p:spPr bwMode="auto">
          <a:xfrm>
            <a:off x="3657600" y="4267200"/>
            <a:ext cx="5029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Memory leak: this Pascal procedure allocates a block but forgets to deallocate it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Garbage Collection</a:t>
            </a:r>
          </a:p>
        </p:txBody>
      </p:sp>
      <p:sp>
        <p:nvSpPr>
          <p:cNvPr id="323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Since so many errors are caused by improper deallocation…</a:t>
            </a:r>
          </a:p>
          <a:p>
            <a:r>
              <a:rPr lang="en-US"/>
              <a:t>…and since it is a burden on the programmer to have to worry about it…</a:t>
            </a:r>
          </a:p>
          <a:p>
            <a:r>
              <a:rPr lang="en-US"/>
              <a:t>…why not have the language system reclaim blocks automatically?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23DE4-F058-3E48-A9AA-82588F3F4271}" type="slidenum">
              <a:rPr lang="en-US"/>
              <a:pPr/>
              <a:t>52</a:t>
            </a:fld>
            <a:endParaRPr 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Three Major Approaches</a:t>
            </a:r>
          </a:p>
        </p:txBody>
      </p:sp>
      <p:sp>
        <p:nvSpPr>
          <p:cNvPr id="3246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Mark and sweep</a:t>
            </a:r>
          </a:p>
          <a:p>
            <a:r>
              <a:rPr lang="en-US"/>
              <a:t>Copying</a:t>
            </a:r>
          </a:p>
          <a:p>
            <a:r>
              <a:rPr lang="en-US"/>
              <a:t>Reference counting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61789-8A6C-1F43-89BD-CF9D071A772E}" type="slidenum">
              <a:rPr lang="en-US"/>
              <a:pPr/>
              <a:t>53</a:t>
            </a:fld>
            <a:endParaRPr lang="en-US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Mark And Sweep</a:t>
            </a:r>
          </a:p>
        </p:txBody>
      </p:sp>
      <p:sp>
        <p:nvSpPr>
          <p:cNvPr id="326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 mark-and-sweep collector uses current heap links in a two-stage process:</a:t>
            </a:r>
          </a:p>
          <a:p>
            <a:pPr lvl="1"/>
            <a:r>
              <a:rPr lang="en-US" i="1"/>
              <a:t>Mark</a:t>
            </a:r>
            <a:r>
              <a:rPr lang="en-US"/>
              <a:t>: find the live heap links and mark all the heap blocks linked to by them</a:t>
            </a:r>
          </a:p>
          <a:p>
            <a:pPr lvl="1"/>
            <a:r>
              <a:rPr lang="en-US" i="1"/>
              <a:t>Sweep</a:t>
            </a:r>
            <a:r>
              <a:rPr lang="en-US"/>
              <a:t>: make a pass over the heap and return unmarked blocks to the free pool</a:t>
            </a:r>
          </a:p>
          <a:p>
            <a:r>
              <a:rPr lang="en-US"/>
              <a:t>Blocks are not moved, so both kinds of inclusion errors are tolerated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5719-F91A-5E4D-9CF0-82F6E2FEE79D}" type="slidenum">
              <a:rPr lang="en-US"/>
              <a:pPr/>
              <a:t>54</a:t>
            </a:fld>
            <a:endParaRPr 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Copying Collection</a:t>
            </a:r>
          </a:p>
        </p:txBody>
      </p:sp>
      <p:sp>
        <p:nvSpPr>
          <p:cNvPr id="3276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 copying collector divides memory in half, and uses only one half at a time</a:t>
            </a:r>
          </a:p>
          <a:p>
            <a:pPr>
              <a:lnSpc>
                <a:spcPct val="90000"/>
              </a:lnSpc>
            </a:pPr>
            <a:r>
              <a:rPr lang="en-US"/>
              <a:t>When one half becomes full, find live heap links, and copy live blocks to the other half</a:t>
            </a:r>
          </a:p>
          <a:p>
            <a:pPr>
              <a:lnSpc>
                <a:spcPct val="90000"/>
              </a:lnSpc>
            </a:pPr>
            <a:r>
              <a:rPr lang="en-US"/>
              <a:t>Compacts as it goes, so fragmentation is eliminated</a:t>
            </a:r>
          </a:p>
          <a:p>
            <a:pPr>
              <a:lnSpc>
                <a:spcPct val="90000"/>
              </a:lnSpc>
            </a:pPr>
            <a:r>
              <a:rPr lang="en-US"/>
              <a:t>Moves blocks: cannot tolerate used inclusion errors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9F3E9-8494-0547-B656-6AACA76C00AC}" type="slidenum">
              <a:rPr lang="en-US"/>
              <a:pPr/>
              <a:t>55</a:t>
            </a:fld>
            <a:endParaRPr lang="en-US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 Counting</a:t>
            </a:r>
          </a:p>
        </p:txBody>
      </p:sp>
      <p:sp>
        <p:nvSpPr>
          <p:cNvPr id="3297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Each block has a counter of heap links to it</a:t>
            </a:r>
          </a:p>
          <a:p>
            <a:r>
              <a:rPr lang="en-US"/>
              <a:t>Incremented when a heap link is copied, decremented when a heap link is discarded</a:t>
            </a:r>
          </a:p>
          <a:p>
            <a:r>
              <a:rPr lang="en-US"/>
              <a:t>When counter goes to zero, block is garbage and can be freed</a:t>
            </a:r>
          </a:p>
          <a:p>
            <a:r>
              <a:rPr lang="en-US"/>
              <a:t>Does not use current heap links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AD848-1219-6842-8122-248FCD615A48}" type="slidenum">
              <a:rPr lang="en-US"/>
              <a:pPr/>
              <a:t>56</a:t>
            </a:fld>
            <a:endParaRPr lang="en-US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 Counting Problem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8AA2B-D3D1-5443-BB46-8500B9D2C920}" type="slidenum">
              <a:rPr lang="en-US"/>
              <a:pPr/>
              <a:t>57</a:t>
            </a:fld>
            <a:endParaRPr lang="en-US"/>
          </a:p>
        </p:txBody>
      </p:sp>
      <p:sp>
        <p:nvSpPr>
          <p:cNvPr id="330757" name="Rectangle 5"/>
          <p:cNvSpPr>
            <a:spLocks noChangeArrowheads="1"/>
          </p:cNvSpPr>
          <p:nvPr/>
        </p:nvSpPr>
        <p:spPr bwMode="auto">
          <a:xfrm>
            <a:off x="2562225" y="1590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30756" name="Object 4"/>
          <p:cNvGraphicFramePr>
            <a:graphicFrameLocks noChangeAspect="1"/>
          </p:cNvGraphicFramePr>
          <p:nvPr/>
        </p:nvGraphicFramePr>
        <p:xfrm>
          <a:off x="696913" y="1419225"/>
          <a:ext cx="5399087" cy="4905375"/>
        </p:xfrm>
        <a:graphic>
          <a:graphicData uri="http://schemas.openxmlformats.org/presentationml/2006/ole">
            <p:oleObj spid="_x0000_s330756" name="Microsoft Draw Drawing" r:id="rId3" imgW="4028040" imgH="3651480" progId="MSDraw.Drawing.8.2">
              <p:embed/>
            </p:oleObj>
          </a:graphicData>
        </a:graphic>
      </p:graphicFrame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5867400" y="2133600"/>
            <a:ext cx="2895600" cy="283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One problem with reference counting: it misses cycles of garbage.</a:t>
            </a:r>
          </a:p>
          <a:p>
            <a:pPr>
              <a:spcBef>
                <a:spcPct val="50000"/>
              </a:spcBef>
            </a:pPr>
            <a:r>
              <a:rPr lang="en-US"/>
              <a:t>Here, a circularly linked list is pointed to by </a:t>
            </a:r>
            <a:r>
              <a:rPr lang="en-US" b="1">
                <a:latin typeface="Courier New" pitchFamily="-110" charset="0"/>
              </a:rPr>
              <a:t>circle</a:t>
            </a:r>
            <a:r>
              <a:rPr lang="en-US"/>
              <a:t>.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 Counting Problem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EB4A-1B18-5941-8230-740AD94DAD82}" type="slidenum">
              <a:rPr lang="en-US"/>
              <a:pPr/>
              <a:t>58</a:t>
            </a:fld>
            <a:endParaRPr lang="en-US"/>
          </a:p>
        </p:txBody>
      </p:sp>
      <p:sp>
        <p:nvSpPr>
          <p:cNvPr id="331779" name="Rectangle 3"/>
          <p:cNvSpPr>
            <a:spLocks noChangeArrowheads="1"/>
          </p:cNvSpPr>
          <p:nvPr/>
        </p:nvSpPr>
        <p:spPr bwMode="auto">
          <a:xfrm>
            <a:off x="2562225" y="1590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1781" name="Text Box 5"/>
          <p:cNvSpPr txBox="1">
            <a:spLocks noChangeArrowheads="1"/>
          </p:cNvSpPr>
          <p:nvPr/>
        </p:nvSpPr>
        <p:spPr bwMode="auto">
          <a:xfrm>
            <a:off x="5867400" y="2133600"/>
            <a:ext cx="2895600" cy="283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When </a:t>
            </a:r>
            <a:r>
              <a:rPr lang="en-US" b="1">
                <a:latin typeface="Courier New" pitchFamily="-110" charset="0"/>
              </a:rPr>
              <a:t>circle</a:t>
            </a:r>
            <a:r>
              <a:rPr lang="en-US"/>
              <a:t> is set to null, the reference counter is decremented.</a:t>
            </a:r>
          </a:p>
          <a:p>
            <a:pPr>
              <a:spcBef>
                <a:spcPct val="50000"/>
              </a:spcBef>
            </a:pPr>
            <a:r>
              <a:rPr lang="en-US"/>
              <a:t>No reference counter is zero, though all blocks are garbage.</a:t>
            </a:r>
          </a:p>
        </p:txBody>
      </p:sp>
      <p:sp>
        <p:nvSpPr>
          <p:cNvPr id="331783" name="Rectangle 7"/>
          <p:cNvSpPr>
            <a:spLocks noChangeArrowheads="1"/>
          </p:cNvSpPr>
          <p:nvPr/>
        </p:nvSpPr>
        <p:spPr bwMode="auto">
          <a:xfrm>
            <a:off x="2562225" y="1590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31782" name="Object 6"/>
          <p:cNvGraphicFramePr>
            <a:graphicFrameLocks noChangeAspect="1"/>
          </p:cNvGraphicFramePr>
          <p:nvPr/>
        </p:nvGraphicFramePr>
        <p:xfrm>
          <a:off x="838200" y="1447800"/>
          <a:ext cx="5392738" cy="4933950"/>
        </p:xfrm>
        <a:graphic>
          <a:graphicData uri="http://schemas.openxmlformats.org/presentationml/2006/ole">
            <p:oleObj spid="_x0000_s331782" r:id="rId3" imgW="4023360" imgH="3672840" progId="MSDraw.Drawing.8.2">
              <p:embed/>
            </p:oleObj>
          </a:graphicData>
        </a:graphic>
      </p:graphicFrame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 Counting</a:t>
            </a:r>
          </a:p>
        </p:txBody>
      </p:sp>
      <p:sp>
        <p:nvSpPr>
          <p:cNvPr id="3348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Problem with cycles of garbage</a:t>
            </a:r>
          </a:p>
          <a:p>
            <a:r>
              <a:rPr lang="en-US"/>
              <a:t>Problem with performance generally, since the overhead of updating reference counters is high</a:t>
            </a:r>
          </a:p>
          <a:p>
            <a:r>
              <a:rPr lang="en-US"/>
              <a:t>One advantage: naturally incremental, with no big pause while collecting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FB05-9A99-F341-939C-EDC35EAE2E43}" type="slidenum">
              <a:rPr lang="en-US"/>
              <a:pPr/>
              <a:t>59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Creating An Array</a:t>
            </a:r>
          </a:p>
        </p:txBody>
      </p:sp>
      <p:sp>
        <p:nvSpPr>
          <p:cNvPr id="273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Use </a:t>
            </a:r>
            <a:r>
              <a:rPr lang="en-US" b="1">
                <a:latin typeface="Courier New" pitchFamily="-110" charset="0"/>
              </a:rPr>
              <a:t>new</a:t>
            </a:r>
            <a:r>
              <a:rPr lang="en-US"/>
              <a:t> to create an array object:</a:t>
            </a:r>
          </a:p>
          <a:p>
            <a:pPr>
              <a:buFont typeface="Monotype Sorts" pitchFamily="-110" charset="2"/>
              <a:buNone/>
            </a:pPr>
            <a:r>
              <a:rPr lang="en-US"/>
              <a:t/>
            </a:r>
            <a:br>
              <a:rPr lang="en-US"/>
            </a:br>
            <a:endParaRPr lang="en-US"/>
          </a:p>
          <a:p>
            <a:r>
              <a:rPr lang="en-US"/>
              <a:t>We could have done it with one declaration statement, like this: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62E5-208F-BB4A-9863-7112F9611942}" type="slidenum">
              <a:rPr lang="en-US"/>
              <a:pPr/>
              <a:t>6</a:t>
            </a:fld>
            <a:endParaRPr lang="en-US"/>
          </a:p>
        </p:txBody>
      </p:sp>
      <p:sp>
        <p:nvSpPr>
          <p:cNvPr id="273412" name="Text Box 4"/>
          <p:cNvSpPr txBox="1">
            <a:spLocks noChangeArrowheads="1"/>
          </p:cNvSpPr>
          <p:nvPr/>
        </p:nvSpPr>
        <p:spPr bwMode="auto">
          <a:xfrm>
            <a:off x="2362200" y="2286000"/>
            <a:ext cx="3581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int[] a = null;</a:t>
            </a:r>
            <a:b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a = new int[100];</a:t>
            </a:r>
            <a:endParaRPr lang="en-US"/>
          </a:p>
        </p:txBody>
      </p:sp>
      <p:sp>
        <p:nvSpPr>
          <p:cNvPr id="273413" name="Text Box 5"/>
          <p:cNvSpPr txBox="1">
            <a:spLocks noChangeArrowheads="1"/>
          </p:cNvSpPr>
          <p:nvPr/>
        </p:nvSpPr>
        <p:spPr bwMode="auto">
          <a:xfrm>
            <a:off x="2362200" y="44958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int[] a = new int[100];</a:t>
            </a:r>
            <a:endParaRPr lang="en-US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Garbage Collecting Refinements</a:t>
            </a:r>
          </a:p>
        </p:txBody>
      </p:sp>
      <p:sp>
        <p:nvSpPr>
          <p:cNvPr id="332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i="1"/>
              <a:t>Generational </a:t>
            </a:r>
            <a:r>
              <a:rPr lang="en-US"/>
              <a:t>collectors</a:t>
            </a:r>
          </a:p>
          <a:p>
            <a:pPr lvl="1"/>
            <a:r>
              <a:rPr lang="en-US"/>
              <a:t>Divide block into </a:t>
            </a:r>
            <a:r>
              <a:rPr lang="en-US" i="1"/>
              <a:t>generations</a:t>
            </a:r>
            <a:r>
              <a:rPr lang="en-US"/>
              <a:t> according to age</a:t>
            </a:r>
          </a:p>
          <a:p>
            <a:pPr lvl="1"/>
            <a:r>
              <a:rPr lang="en-US"/>
              <a:t>Garbage collect in younger generations more often (using previous methods)</a:t>
            </a:r>
          </a:p>
          <a:p>
            <a:r>
              <a:rPr lang="en-US" i="1"/>
              <a:t>Incremental</a:t>
            </a:r>
            <a:r>
              <a:rPr lang="en-US"/>
              <a:t> collectors</a:t>
            </a:r>
          </a:p>
          <a:p>
            <a:pPr lvl="1"/>
            <a:r>
              <a:rPr lang="en-US"/>
              <a:t>Collect garbage a little at a time</a:t>
            </a:r>
          </a:p>
          <a:p>
            <a:pPr lvl="1"/>
            <a:r>
              <a:rPr lang="en-US"/>
              <a:t>Avoid the uneven performance of ordinary mark-and-sweep and copying collectors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0CAC2-DEB2-1E4F-8826-D0303DB009EC}" type="slidenum">
              <a:rPr lang="en-US"/>
              <a:pPr/>
              <a:t>60</a:t>
            </a:fld>
            <a:endParaRPr lang="en-US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Garbage Collecting Languages</a:t>
            </a:r>
          </a:p>
        </p:txBody>
      </p:sp>
      <p:sp>
        <p:nvSpPr>
          <p:cNvPr id="3358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Some require it: Java, ML</a:t>
            </a:r>
          </a:p>
          <a:p>
            <a:r>
              <a:rPr lang="en-US"/>
              <a:t>Some encourage it: Ada</a:t>
            </a:r>
          </a:p>
          <a:p>
            <a:r>
              <a:rPr lang="en-US"/>
              <a:t>Some make it difficult: C, C++</a:t>
            </a:r>
          </a:p>
          <a:p>
            <a:pPr lvl="1"/>
            <a:r>
              <a:rPr lang="en-US"/>
              <a:t>Even for C and C++ it is possible</a:t>
            </a:r>
          </a:p>
          <a:p>
            <a:pPr lvl="1"/>
            <a:r>
              <a:rPr lang="en-US"/>
              <a:t>There are libraries that replace the usual </a:t>
            </a:r>
            <a:r>
              <a:rPr lang="en-US" b="1">
                <a:latin typeface="Courier New" pitchFamily="-110" charset="0"/>
              </a:rPr>
              <a:t>malloc</a:t>
            </a:r>
            <a:r>
              <a:rPr lang="en-US"/>
              <a:t>/</a:t>
            </a:r>
            <a:r>
              <a:rPr lang="en-US" b="1">
                <a:latin typeface="Courier New" pitchFamily="-110" charset="0"/>
              </a:rPr>
              <a:t>free</a:t>
            </a:r>
            <a:r>
              <a:rPr lang="en-US"/>
              <a:t> with a garbage-collecting manager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8AE64-709A-3C49-8D55-C9EC67D19E42}" type="slidenum">
              <a:rPr lang="en-US"/>
              <a:pPr/>
              <a:t>61</a:t>
            </a:fld>
            <a:endParaRPr lang="en-US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Trends</a:t>
            </a:r>
          </a:p>
        </p:txBody>
      </p:sp>
      <p:sp>
        <p:nvSpPr>
          <p:cNvPr id="336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An old idea whose popularity is increasing</a:t>
            </a:r>
          </a:p>
          <a:p>
            <a:r>
              <a:rPr lang="en-US"/>
              <a:t>Good implementations are within a few percent of the performance of systems with explicit deallocation</a:t>
            </a:r>
          </a:p>
          <a:p>
            <a:r>
              <a:rPr lang="en-US"/>
              <a:t>Programmers who like garbage collection feel that the development and debugging time it saves is worth the runtime it costs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30854-BCBA-754E-B453-E4C0DAC274E9}" type="slidenum">
              <a:rPr lang="en-US"/>
              <a:pPr/>
              <a:t>62</a:t>
            </a:fld>
            <a:endParaRPr lang="en-US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</a:p>
        </p:txBody>
      </p:sp>
      <p:sp>
        <p:nvSpPr>
          <p:cNvPr id="3379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Memory management is an important hidden player in language systems</a:t>
            </a:r>
          </a:p>
          <a:p>
            <a:pPr>
              <a:lnSpc>
                <a:spcPct val="90000"/>
              </a:lnSpc>
            </a:pPr>
            <a:r>
              <a:rPr lang="en-US"/>
              <a:t>Performance and reliability are critical</a:t>
            </a:r>
          </a:p>
          <a:p>
            <a:pPr>
              <a:lnSpc>
                <a:spcPct val="90000"/>
              </a:lnSpc>
            </a:pPr>
            <a:r>
              <a:rPr lang="en-US"/>
              <a:t>Different techniques are difficult to compare, since every run of every program makes different memory demands</a:t>
            </a:r>
          </a:p>
          <a:p>
            <a:pPr>
              <a:lnSpc>
                <a:spcPct val="90000"/>
              </a:lnSpc>
            </a:pPr>
            <a:r>
              <a:rPr lang="en-US"/>
              <a:t>An active area of language systems research and experimentation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F936F-3DD2-094C-9D39-7DBBEDF2AF38}" type="slidenum">
              <a:rPr lang="en-US"/>
              <a:pPr/>
              <a:t>63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An Array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3200400"/>
            <a:ext cx="7772400" cy="2667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Use </a:t>
            </a:r>
            <a:r>
              <a:rPr lang="en-US" b="1">
                <a:latin typeface="Courier New" pitchFamily="-110" charset="0"/>
              </a:rPr>
              <a:t>a[i]</a:t>
            </a:r>
            <a:r>
              <a:rPr lang="en-US"/>
              <a:t> to refer to an element (as lvalue or rvalue): </a:t>
            </a:r>
            <a:r>
              <a:rPr lang="en-US" b="1">
                <a:latin typeface="Courier New" pitchFamily="-110" charset="0"/>
              </a:rPr>
              <a:t>a</a:t>
            </a:r>
            <a:r>
              <a:rPr lang="en-US"/>
              <a:t> is an array reference expression and </a:t>
            </a:r>
            <a:r>
              <a:rPr lang="en-US" b="1">
                <a:latin typeface="Courier New" pitchFamily="-110" charset="0"/>
              </a:rPr>
              <a:t>i</a:t>
            </a:r>
            <a:r>
              <a:rPr lang="en-US"/>
              <a:t> is an </a:t>
            </a:r>
            <a:r>
              <a:rPr lang="en-US" b="1">
                <a:latin typeface="Courier New" pitchFamily="-110" charset="0"/>
              </a:rPr>
              <a:t>int</a:t>
            </a:r>
            <a:r>
              <a:rPr lang="en-US"/>
              <a:t> expression</a:t>
            </a:r>
          </a:p>
          <a:p>
            <a:pPr>
              <a:lnSpc>
                <a:spcPct val="90000"/>
              </a:lnSpc>
            </a:pPr>
            <a:r>
              <a:rPr lang="en-US"/>
              <a:t>Use </a:t>
            </a:r>
            <a:r>
              <a:rPr lang="en-US" b="1">
                <a:latin typeface="Courier New" pitchFamily="-110" charset="0"/>
              </a:rPr>
              <a:t>a.length</a:t>
            </a:r>
            <a:r>
              <a:rPr lang="en-US"/>
              <a:t> to access length</a:t>
            </a:r>
          </a:p>
          <a:p>
            <a:pPr>
              <a:lnSpc>
                <a:spcPct val="90000"/>
              </a:lnSpc>
            </a:pPr>
            <a:r>
              <a:rPr lang="en-US"/>
              <a:t>Array indexes are 0..(</a:t>
            </a:r>
            <a:r>
              <a:rPr lang="en-US" b="1">
                <a:latin typeface="Courier New" pitchFamily="-110" charset="0"/>
              </a:rPr>
              <a:t>a.length-1</a:t>
            </a:r>
            <a:r>
              <a:rPr lang="en-US"/>
              <a:t>)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842ED-2B00-E642-A4AE-87555736B666}" type="slidenum">
              <a:rPr lang="en-US"/>
              <a:pPr/>
              <a:t>7</a:t>
            </a:fld>
            <a:endParaRPr lang="en-US"/>
          </a:p>
        </p:txBody>
      </p:sp>
      <p:sp>
        <p:nvSpPr>
          <p:cNvPr id="274436" name="Text Box 4"/>
          <p:cNvSpPr txBox="1">
            <a:spLocks noChangeArrowheads="1"/>
          </p:cNvSpPr>
          <p:nvPr/>
        </p:nvSpPr>
        <p:spPr bwMode="auto">
          <a:xfrm>
            <a:off x="2133600" y="1219200"/>
            <a:ext cx="45720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int i = 0;</a:t>
            </a:r>
            <a:b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while (i&lt;a.length) {</a:t>
            </a:r>
            <a:b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a[i] = 5;</a:t>
            </a:r>
            <a:b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i++;</a:t>
            </a:r>
            <a:b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}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Managers In Java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18094-F1E6-7642-9E58-0A9702AA33D2}" type="slidenum">
              <a:rPr lang="en-US"/>
              <a:pPr/>
              <a:t>8</a:t>
            </a:fld>
            <a:endParaRPr lang="en-US"/>
          </a:p>
        </p:txBody>
      </p:sp>
      <p:sp>
        <p:nvSpPr>
          <p:cNvPr id="275460" name="Text Box 4"/>
          <p:cNvSpPr txBox="1">
            <a:spLocks noChangeArrowheads="1"/>
          </p:cNvSpPr>
          <p:nvPr/>
        </p:nvSpPr>
        <p:spPr bwMode="auto">
          <a:xfrm>
            <a:off x="762000" y="1524000"/>
            <a:ext cx="8229600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public class MemoryManager {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private int[] memory;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/**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 * MemoryManager constructor.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 * @param initialMemory int[] of memory to manage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 */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public MemoryManager(int[] initialMemory) {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  memory = initialMemory;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}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…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}</a:t>
            </a:r>
            <a:endParaRPr lang="en-US" sz="2000"/>
          </a:p>
        </p:txBody>
      </p:sp>
      <p:sp>
        <p:nvSpPr>
          <p:cNvPr id="275461" name="Text Box 5"/>
          <p:cNvSpPr txBox="1">
            <a:spLocks noChangeArrowheads="1"/>
          </p:cNvSpPr>
          <p:nvPr/>
        </p:nvSpPr>
        <p:spPr bwMode="auto">
          <a:xfrm>
            <a:off x="3657600" y="4572000"/>
            <a:ext cx="47244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We will show Java implementations this way.  The </a:t>
            </a:r>
            <a:r>
              <a:rPr lang="en-US" b="1">
                <a:latin typeface="Courier New" pitchFamily="-110" charset="0"/>
              </a:rPr>
              <a:t>initialMemory</a:t>
            </a:r>
            <a:r>
              <a:rPr lang="en-US"/>
              <a:t> array is the memory region provided by the operating system.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3399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14.2 Memory model using Java arrays</a:t>
            </a:r>
          </a:p>
          <a:p>
            <a:r>
              <a:rPr lang="en-US"/>
              <a:t>14.3 Stacks</a:t>
            </a:r>
          </a:p>
          <a:p>
            <a:r>
              <a:rPr lang="en-US">
                <a:solidFill>
                  <a:schemeClr val="bg2"/>
                </a:solidFill>
              </a:rPr>
              <a:t>14.4 Heaps</a:t>
            </a:r>
          </a:p>
          <a:p>
            <a:r>
              <a:rPr lang="en-US">
                <a:solidFill>
                  <a:schemeClr val="bg2"/>
                </a:solidFill>
              </a:rPr>
              <a:t>14.5 Current heap links</a:t>
            </a:r>
          </a:p>
          <a:p>
            <a:r>
              <a:rPr lang="en-US">
                <a:solidFill>
                  <a:schemeClr val="bg2"/>
                </a:solidFill>
              </a:rPr>
              <a:t>14.5 Garbage collection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0EE77-F97A-0844-9A3C-B9E6001A48A4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arse trees">
  <a:themeElements>
    <a:clrScheme name="parse trees 1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6600FF"/>
      </a:accent1>
      <a:accent2>
        <a:srgbClr val="CC00FF"/>
      </a:accent2>
      <a:accent3>
        <a:srgbClr val="FFFFFF"/>
      </a:accent3>
      <a:accent4>
        <a:srgbClr val="000000"/>
      </a:accent4>
      <a:accent5>
        <a:srgbClr val="B8AAFF"/>
      </a:accent5>
      <a:accent6>
        <a:srgbClr val="B900E7"/>
      </a:accent6>
      <a:hlink>
        <a:srgbClr val="00CC99"/>
      </a:hlink>
      <a:folHlink>
        <a:srgbClr val="0099CC"/>
      </a:folHlink>
    </a:clrScheme>
    <a:fontScheme name="parse tre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lnDef>
  </a:objectDefaults>
  <a:extraClrSchemeLst>
    <a:extraClrScheme>
      <a:clrScheme name="parse trees 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00FF"/>
        </a:accent1>
        <a:accent2>
          <a:srgbClr val="CC00FF"/>
        </a:accent2>
        <a:accent3>
          <a:srgbClr val="FFFFFF"/>
        </a:accent3>
        <a:accent4>
          <a:srgbClr val="000000"/>
        </a:accent4>
        <a:accent5>
          <a:srgbClr val="B8A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se trees 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FF99CC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se trees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se trees 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0033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mpl.potx</Template>
  <TotalTime>4064</TotalTime>
  <Words>4660</Words>
  <Application>Microsoft Macintosh PowerPoint</Application>
  <PresentationFormat>On-screen Show (4:3)</PresentationFormat>
  <Paragraphs>455</Paragraphs>
  <Slides>63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69" baseType="lpstr">
      <vt:lpstr>Times New Roman</vt:lpstr>
      <vt:lpstr>Monotype Sorts</vt:lpstr>
      <vt:lpstr>Courier New</vt:lpstr>
      <vt:lpstr>Arial Unicode MS</vt:lpstr>
      <vt:lpstr>parse trees</vt:lpstr>
      <vt:lpstr>Microsoft Draw 98 Drawing</vt:lpstr>
      <vt:lpstr>Memory Management</vt:lpstr>
      <vt:lpstr>Dynamic Memory Allocation</vt:lpstr>
      <vt:lpstr>Outline</vt:lpstr>
      <vt:lpstr>Memory Model</vt:lpstr>
      <vt:lpstr>Declaring An Array</vt:lpstr>
      <vt:lpstr>Creating An Array</vt:lpstr>
      <vt:lpstr>Using An Array</vt:lpstr>
      <vt:lpstr>Memory Managers In Java</vt:lpstr>
      <vt:lpstr>Outline</vt:lpstr>
      <vt:lpstr>Stacks Of Activation Records</vt:lpstr>
      <vt:lpstr>A Stack Illustration</vt:lpstr>
      <vt:lpstr>Slide 12</vt:lpstr>
      <vt:lpstr>Slide 13</vt:lpstr>
      <vt:lpstr>A Java Stack Implementation</vt:lpstr>
      <vt:lpstr>Slide 15</vt:lpstr>
      <vt:lpstr>Slide 16</vt:lpstr>
      <vt:lpstr>Outline</vt:lpstr>
      <vt:lpstr>The Heap Problem</vt:lpstr>
      <vt:lpstr>First Fit</vt:lpstr>
      <vt:lpstr>Heap Illustration</vt:lpstr>
      <vt:lpstr>Slide 21</vt:lpstr>
      <vt:lpstr>Slide 22</vt:lpstr>
      <vt:lpstr>Slide 23</vt:lpstr>
      <vt:lpstr>Slide 24</vt:lpstr>
      <vt:lpstr>A Java Heap Implementation</vt:lpstr>
      <vt:lpstr>Slide 26</vt:lpstr>
      <vt:lpstr>Slide 27</vt:lpstr>
      <vt:lpstr>Slide 28</vt:lpstr>
      <vt:lpstr>A Problem</vt:lpstr>
      <vt:lpstr>A Solution</vt:lpstr>
      <vt:lpstr>Slide 31</vt:lpstr>
      <vt:lpstr>Slide 32</vt:lpstr>
      <vt:lpstr>Slide 33</vt:lpstr>
      <vt:lpstr>Quick Lists</vt:lpstr>
      <vt:lpstr>Fragmentation</vt:lpstr>
      <vt:lpstr>Slide 36</vt:lpstr>
      <vt:lpstr>Other Heap Mechanisms</vt:lpstr>
      <vt:lpstr>Placement</vt:lpstr>
      <vt:lpstr>Splitting</vt:lpstr>
      <vt:lpstr>Coalescing</vt:lpstr>
      <vt:lpstr>Outline</vt:lpstr>
      <vt:lpstr>Current Heap Links</vt:lpstr>
      <vt:lpstr>Tracing Current Heap Links</vt:lpstr>
      <vt:lpstr>To Find Current Heap Links</vt:lpstr>
      <vt:lpstr>Discarding Impossible Links</vt:lpstr>
      <vt:lpstr>Errors In Current Heap Links</vt:lpstr>
      <vt:lpstr>Errors Are Unavoidable</vt:lpstr>
      <vt:lpstr>Used Inclusion Errors In C</vt:lpstr>
      <vt:lpstr>Heap Compaction</vt:lpstr>
      <vt:lpstr>Outline</vt:lpstr>
      <vt:lpstr>Some Common Pointer Errors</vt:lpstr>
      <vt:lpstr>Garbage Collection</vt:lpstr>
      <vt:lpstr>Three Major Approaches</vt:lpstr>
      <vt:lpstr>Mark And Sweep</vt:lpstr>
      <vt:lpstr>Copying Collection</vt:lpstr>
      <vt:lpstr>Reference Counting</vt:lpstr>
      <vt:lpstr>Reference Counting Problem</vt:lpstr>
      <vt:lpstr>Reference Counting Problem</vt:lpstr>
      <vt:lpstr>Reference Counting</vt:lpstr>
      <vt:lpstr>Garbage Collecting Refinements</vt:lpstr>
      <vt:lpstr>Garbage Collecting Languages</vt:lpstr>
      <vt:lpstr>Trends</vt:lpstr>
      <vt:lpstr>Conclusion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Memory Management</dc:title>
  <dc:subject>Textbook, Chapter Fourteen</dc:subject>
  <dc:creator>Adam Webber</dc:creator>
  <cp:lastModifiedBy>Adam Webber</cp:lastModifiedBy>
  <cp:revision>61</cp:revision>
  <dcterms:created xsi:type="dcterms:W3CDTF">2010-02-03T23:00:19Z</dcterms:created>
  <dcterms:modified xsi:type="dcterms:W3CDTF">2010-02-03T23:04:55Z</dcterms:modified>
</cp:coreProperties>
</file>