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50" r:id="rId2"/>
  </p:sldMasterIdLst>
  <p:notesMasterIdLst>
    <p:notesMasterId r:id="rId28"/>
  </p:notesMasterIdLst>
  <p:handoutMasterIdLst>
    <p:handoutMasterId r:id="rId29"/>
  </p:handoutMasterIdLst>
  <p:sldIdLst>
    <p:sldId id="257" r:id="rId3"/>
    <p:sldId id="258" r:id="rId4"/>
    <p:sldId id="259" r:id="rId5"/>
    <p:sldId id="263" r:id="rId6"/>
    <p:sldId id="264" r:id="rId7"/>
    <p:sldId id="267" r:id="rId8"/>
    <p:sldId id="307" r:id="rId9"/>
    <p:sldId id="308" r:id="rId10"/>
    <p:sldId id="270" r:id="rId11"/>
    <p:sldId id="273" r:id="rId12"/>
    <p:sldId id="309" r:id="rId13"/>
    <p:sldId id="310" r:id="rId14"/>
    <p:sldId id="276" r:id="rId15"/>
    <p:sldId id="278" r:id="rId16"/>
    <p:sldId id="304" r:id="rId17"/>
    <p:sldId id="306" r:id="rId18"/>
    <p:sldId id="281" r:id="rId19"/>
    <p:sldId id="282" r:id="rId20"/>
    <p:sldId id="283" r:id="rId21"/>
    <p:sldId id="284" r:id="rId22"/>
    <p:sldId id="288" r:id="rId23"/>
    <p:sldId id="290" r:id="rId24"/>
    <p:sldId id="291" r:id="rId25"/>
    <p:sldId id="298" r:id="rId26"/>
    <p:sldId id="300" r:id="rId2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8F6D9"/>
    <a:srgbClr val="EDEBCF"/>
    <a:srgbClr val="D3F2D3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10"/>
    <p:restoredTop sz="94627"/>
  </p:normalViewPr>
  <p:slideViewPr>
    <p:cSldViewPr>
      <p:cViewPr>
        <p:scale>
          <a:sx n="103" d="100"/>
          <a:sy n="103" d="100"/>
        </p:scale>
        <p:origin x="152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31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droh:Google%20Drive:ics3:mountains:corei7mountain4x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0.0283860753835129"/>
          <c:w val="0.699763896179644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8350.0</c:v>
                </c:pt>
                <c:pt idx="1">
                  <c:v>4750.0</c:v>
                </c:pt>
                <c:pt idx="2">
                  <c:v>3096.0</c:v>
                </c:pt>
                <c:pt idx="3">
                  <c:v>2286.0</c:v>
                </c:pt>
                <c:pt idx="4">
                  <c:v>1817.0</c:v>
                </c:pt>
                <c:pt idx="5">
                  <c:v>1512.0</c:v>
                </c:pt>
                <c:pt idx="6">
                  <c:v>1293.0</c:v>
                </c:pt>
                <c:pt idx="7">
                  <c:v>1131.0</c:v>
                </c:pt>
                <c:pt idx="8">
                  <c:v>1055.0</c:v>
                </c:pt>
                <c:pt idx="9">
                  <c:v>995.0</c:v>
                </c:pt>
                <c:pt idx="10">
                  <c:v>945.0</c:v>
                </c:pt>
                <c:pt idx="11">
                  <c:v>900.0</c:v>
                </c:pt>
              </c:numCache>
            </c:numRef>
          </c:val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8352.0</c:v>
                </c:pt>
                <c:pt idx="1">
                  <c:v>4750.0</c:v>
                </c:pt>
                <c:pt idx="2">
                  <c:v>3092.0</c:v>
                </c:pt>
                <c:pt idx="3">
                  <c:v>2287.0</c:v>
                </c:pt>
                <c:pt idx="4">
                  <c:v>1816.0</c:v>
                </c:pt>
                <c:pt idx="5">
                  <c:v>1510.0</c:v>
                </c:pt>
                <c:pt idx="6">
                  <c:v>1291.0</c:v>
                </c:pt>
                <c:pt idx="7">
                  <c:v>1129.0</c:v>
                </c:pt>
                <c:pt idx="8">
                  <c:v>1051.0</c:v>
                </c:pt>
                <c:pt idx="9">
                  <c:v>989.0</c:v>
                </c:pt>
                <c:pt idx="10">
                  <c:v>938.0</c:v>
                </c:pt>
                <c:pt idx="11">
                  <c:v>894.0</c:v>
                </c:pt>
              </c:numCache>
            </c:numRef>
          </c:val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8406.0</c:v>
                </c:pt>
                <c:pt idx="1">
                  <c:v>4787.0</c:v>
                </c:pt>
                <c:pt idx="2">
                  <c:v>3098.0</c:v>
                </c:pt>
                <c:pt idx="3">
                  <c:v>2289.0</c:v>
                </c:pt>
                <c:pt idx="4">
                  <c:v>1823.0</c:v>
                </c:pt>
                <c:pt idx="5">
                  <c:v>1512.0</c:v>
                </c:pt>
                <c:pt idx="6">
                  <c:v>1295.0</c:v>
                </c:pt>
                <c:pt idx="7">
                  <c:v>1133.0</c:v>
                </c:pt>
                <c:pt idx="8">
                  <c:v>1052.0</c:v>
                </c:pt>
                <c:pt idx="9">
                  <c:v>989.0</c:v>
                </c:pt>
                <c:pt idx="10">
                  <c:v>938.0</c:v>
                </c:pt>
                <c:pt idx="11">
                  <c:v>892.0</c:v>
                </c:pt>
              </c:numCache>
            </c:numRef>
          </c:val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8556.0</c:v>
                </c:pt>
                <c:pt idx="1">
                  <c:v>4990.0</c:v>
                </c:pt>
                <c:pt idx="2">
                  <c:v>3204.0</c:v>
                </c:pt>
                <c:pt idx="3">
                  <c:v>2376.0</c:v>
                </c:pt>
                <c:pt idx="4">
                  <c:v>1891.0</c:v>
                </c:pt>
                <c:pt idx="5">
                  <c:v>1579.0</c:v>
                </c:pt>
                <c:pt idx="6">
                  <c:v>1356.0</c:v>
                </c:pt>
                <c:pt idx="7">
                  <c:v>1198.0</c:v>
                </c:pt>
                <c:pt idx="8">
                  <c:v>1127.0</c:v>
                </c:pt>
                <c:pt idx="9">
                  <c:v>1070.0</c:v>
                </c:pt>
                <c:pt idx="10">
                  <c:v>1028.0</c:v>
                </c:pt>
                <c:pt idx="11">
                  <c:v>994.0</c:v>
                </c:pt>
              </c:numCache>
            </c:numRef>
          </c:val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8998.0</c:v>
                </c:pt>
                <c:pt idx="1">
                  <c:v>5447.0</c:v>
                </c:pt>
                <c:pt idx="2">
                  <c:v>3570.0</c:v>
                </c:pt>
                <c:pt idx="3">
                  <c:v>2643.0</c:v>
                </c:pt>
                <c:pt idx="4">
                  <c:v>2104.0</c:v>
                </c:pt>
                <c:pt idx="5">
                  <c:v>1743.0</c:v>
                </c:pt>
                <c:pt idx="6">
                  <c:v>1477.0</c:v>
                </c:pt>
                <c:pt idx="7">
                  <c:v>1300.0</c:v>
                </c:pt>
                <c:pt idx="8">
                  <c:v>1217.0</c:v>
                </c:pt>
                <c:pt idx="9">
                  <c:v>1158.0</c:v>
                </c:pt>
                <c:pt idx="10">
                  <c:v>1128.0</c:v>
                </c:pt>
                <c:pt idx="11">
                  <c:v>1096.0</c:v>
                </c:pt>
              </c:numCache>
            </c:numRef>
          </c:val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11494.0</c:v>
                </c:pt>
                <c:pt idx="1">
                  <c:v>7921.0</c:v>
                </c:pt>
                <c:pt idx="2">
                  <c:v>5664.0</c:v>
                </c:pt>
                <c:pt idx="3">
                  <c:v>4319.0</c:v>
                </c:pt>
                <c:pt idx="4">
                  <c:v>3524.0</c:v>
                </c:pt>
                <c:pt idx="5">
                  <c:v>2991.0</c:v>
                </c:pt>
                <c:pt idx="6">
                  <c:v>2592.0</c:v>
                </c:pt>
                <c:pt idx="7">
                  <c:v>2298.0</c:v>
                </c:pt>
                <c:pt idx="8">
                  <c:v>2208.0</c:v>
                </c:pt>
                <c:pt idx="9">
                  <c:v>2148.0</c:v>
                </c:pt>
                <c:pt idx="10">
                  <c:v>2117.0</c:v>
                </c:pt>
                <c:pt idx="11">
                  <c:v>2077.0</c:v>
                </c:pt>
              </c:numCache>
            </c:numRef>
          </c:val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12297.0</c:v>
                </c:pt>
                <c:pt idx="1">
                  <c:v>8417.0</c:v>
                </c:pt>
                <c:pt idx="2">
                  <c:v>5940.0</c:v>
                </c:pt>
                <c:pt idx="3">
                  <c:v>4573.0</c:v>
                </c:pt>
                <c:pt idx="4">
                  <c:v>3734.0</c:v>
                </c:pt>
                <c:pt idx="5">
                  <c:v>3174.0</c:v>
                </c:pt>
                <c:pt idx="6">
                  <c:v>2763.0</c:v>
                </c:pt>
                <c:pt idx="7">
                  <c:v>2446.0</c:v>
                </c:pt>
                <c:pt idx="8">
                  <c:v>2349.0</c:v>
                </c:pt>
                <c:pt idx="9">
                  <c:v>2272.0</c:v>
                </c:pt>
                <c:pt idx="10">
                  <c:v>2213.0</c:v>
                </c:pt>
                <c:pt idx="11">
                  <c:v>2160.0</c:v>
                </c:pt>
              </c:numCache>
            </c:numRef>
          </c:val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12422.0</c:v>
                </c:pt>
                <c:pt idx="1">
                  <c:v>8398.0</c:v>
                </c:pt>
                <c:pt idx="2">
                  <c:v>5971.0</c:v>
                </c:pt>
                <c:pt idx="3">
                  <c:v>4569.0</c:v>
                </c:pt>
                <c:pt idx="4">
                  <c:v>3740.0</c:v>
                </c:pt>
                <c:pt idx="5">
                  <c:v>3172.0</c:v>
                </c:pt>
                <c:pt idx="6">
                  <c:v>2756.0</c:v>
                </c:pt>
                <c:pt idx="7">
                  <c:v>2446.0</c:v>
                </c:pt>
                <c:pt idx="8">
                  <c:v>2351.0</c:v>
                </c:pt>
                <c:pt idx="9">
                  <c:v>2271.0</c:v>
                </c:pt>
                <c:pt idx="10">
                  <c:v>2209.0</c:v>
                </c:pt>
                <c:pt idx="11">
                  <c:v>2162.0</c:v>
                </c:pt>
              </c:numCache>
            </c:numRef>
          </c:val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12432.0</c:v>
                </c:pt>
                <c:pt idx="1">
                  <c:v>8472.0</c:v>
                </c:pt>
                <c:pt idx="2">
                  <c:v>5950.0</c:v>
                </c:pt>
                <c:pt idx="3">
                  <c:v>4573.0</c:v>
                </c:pt>
                <c:pt idx="4">
                  <c:v>3726.0</c:v>
                </c:pt>
                <c:pt idx="5">
                  <c:v>3165.0</c:v>
                </c:pt>
                <c:pt idx="6">
                  <c:v>2758.0</c:v>
                </c:pt>
                <c:pt idx="7">
                  <c:v>2447.0</c:v>
                </c:pt>
                <c:pt idx="8">
                  <c:v>2341.0</c:v>
                </c:pt>
                <c:pt idx="9">
                  <c:v>2267.0</c:v>
                </c:pt>
                <c:pt idx="10">
                  <c:v>2210.0</c:v>
                </c:pt>
                <c:pt idx="11">
                  <c:v>2162.0</c:v>
                </c:pt>
              </c:numCache>
            </c:numRef>
          </c:val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12564.0</c:v>
                </c:pt>
                <c:pt idx="1">
                  <c:v>10037.0</c:v>
                </c:pt>
                <c:pt idx="2">
                  <c:v>8679.0</c:v>
                </c:pt>
                <c:pt idx="3">
                  <c:v>7175.0</c:v>
                </c:pt>
                <c:pt idx="4">
                  <c:v>5915.0</c:v>
                </c:pt>
                <c:pt idx="5">
                  <c:v>5022.0</c:v>
                </c:pt>
                <c:pt idx="6">
                  <c:v>4345.0</c:v>
                </c:pt>
                <c:pt idx="7">
                  <c:v>3856.0</c:v>
                </c:pt>
                <c:pt idx="8">
                  <c:v>3895.0</c:v>
                </c:pt>
                <c:pt idx="9">
                  <c:v>3981.0</c:v>
                </c:pt>
                <c:pt idx="10">
                  <c:v>4001.0</c:v>
                </c:pt>
                <c:pt idx="11">
                  <c:v>4404.0</c:v>
                </c:pt>
              </c:numCache>
            </c:numRef>
          </c:val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12711.0</c:v>
                </c:pt>
                <c:pt idx="1">
                  <c:v>10750.0</c:v>
                </c:pt>
                <c:pt idx="2">
                  <c:v>10271.0</c:v>
                </c:pt>
                <c:pt idx="3">
                  <c:v>8649.0</c:v>
                </c:pt>
                <c:pt idx="4">
                  <c:v>7525.0</c:v>
                </c:pt>
                <c:pt idx="5">
                  <c:v>6374.0</c:v>
                </c:pt>
                <c:pt idx="6">
                  <c:v>5482.0</c:v>
                </c:pt>
                <c:pt idx="7">
                  <c:v>4854.0</c:v>
                </c:pt>
                <c:pt idx="8">
                  <c:v>4901.0</c:v>
                </c:pt>
                <c:pt idx="9">
                  <c:v>4933.0</c:v>
                </c:pt>
                <c:pt idx="10">
                  <c:v>4917.0</c:v>
                </c:pt>
                <c:pt idx="11">
                  <c:v>4924.0</c:v>
                </c:pt>
              </c:numCache>
            </c:numRef>
          </c:val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12687.0</c:v>
                </c:pt>
                <c:pt idx="1">
                  <c:v>10689.0</c:v>
                </c:pt>
                <c:pt idx="2">
                  <c:v>10208.0</c:v>
                </c:pt>
                <c:pt idx="3">
                  <c:v>8768.0</c:v>
                </c:pt>
                <c:pt idx="4">
                  <c:v>7570.0</c:v>
                </c:pt>
                <c:pt idx="5">
                  <c:v>6352.0</c:v>
                </c:pt>
                <c:pt idx="6">
                  <c:v>5460.0</c:v>
                </c:pt>
                <c:pt idx="7">
                  <c:v>4830.0</c:v>
                </c:pt>
                <c:pt idx="8">
                  <c:v>4885.0</c:v>
                </c:pt>
                <c:pt idx="9">
                  <c:v>4885.0</c:v>
                </c:pt>
                <c:pt idx="10">
                  <c:v>4823.0</c:v>
                </c:pt>
                <c:pt idx="11">
                  <c:v>4868.0</c:v>
                </c:pt>
              </c:numCache>
            </c:numRef>
          </c:val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14101.0</c:v>
                </c:pt>
                <c:pt idx="1">
                  <c:v>13686.0</c:v>
                </c:pt>
                <c:pt idx="2">
                  <c:v>13524.0</c:v>
                </c:pt>
                <c:pt idx="3">
                  <c:v>13092.0</c:v>
                </c:pt>
                <c:pt idx="4">
                  <c:v>13144.0</c:v>
                </c:pt>
                <c:pt idx="5">
                  <c:v>12771.0</c:v>
                </c:pt>
                <c:pt idx="6">
                  <c:v>12783.0</c:v>
                </c:pt>
                <c:pt idx="7">
                  <c:v>12466.0</c:v>
                </c:pt>
                <c:pt idx="8">
                  <c:v>12230.0</c:v>
                </c:pt>
                <c:pt idx="9">
                  <c:v>12716.0</c:v>
                </c:pt>
                <c:pt idx="10">
                  <c:v>12238.0</c:v>
                </c:pt>
                <c:pt idx="11">
                  <c:v>12409.0</c:v>
                </c:pt>
              </c:numCache>
            </c:numRef>
          </c:val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13958.0</c:v>
                </c:pt>
                <c:pt idx="1">
                  <c:v>13986.0</c:v>
                </c:pt>
                <c:pt idx="2">
                  <c:v>13366.0</c:v>
                </c:pt>
                <c:pt idx="3">
                  <c:v>13033.0</c:v>
                </c:pt>
                <c:pt idx="4">
                  <c:v>12835.0</c:v>
                </c:pt>
                <c:pt idx="5">
                  <c:v>12409.0</c:v>
                </c:pt>
                <c:pt idx="6">
                  <c:v>11784.0</c:v>
                </c:pt>
                <c:pt idx="7">
                  <c:v>10833.0</c:v>
                </c:pt>
                <c:pt idx="8">
                  <c:v>10414.0</c:v>
                </c:pt>
                <c:pt idx="9">
                  <c:v>11543.0</c:v>
                </c:pt>
                <c:pt idx="10">
                  <c:v>10857.0</c:v>
                </c:pt>
                <c:pt idx="11">
                  <c:v>10129.0</c:v>
                </c:pt>
              </c:numCache>
            </c:numRef>
          </c:val>
        </c:ser>
        <c:bandFmts/>
        <c:axId val="-2127289008"/>
        <c:axId val="-2129498336"/>
        <c:axId val="-2127275392"/>
      </c:surface3DChart>
      <c:catAx>
        <c:axId val="-2127289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1"/>
              <c:y val="0.84909405264439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9498336"/>
        <c:crosses val="autoZero"/>
        <c:auto val="1"/>
        <c:lblAlgn val="ctr"/>
        <c:lblOffset val="100"/>
        <c:noMultiLvlLbl val="0"/>
      </c:catAx>
      <c:valAx>
        <c:axId val="-2129498336"/>
        <c:scaling>
          <c:orientation val="minMax"/>
          <c:max val="17000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0.0294270509024441"/>
              <c:y val="0.2617015621110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7289008"/>
        <c:crosses val="autoZero"/>
        <c:crossBetween val="midCat"/>
        <c:majorUnit val="2000.0"/>
        <c:minorUnit val="500.0"/>
      </c:valAx>
      <c:serAx>
        <c:axId val="-2127275392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9498336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FFC39-3AF6-8048-8D2D-0B9CBEDA9E0F}" type="datetimeFigureOut">
              <a:rPr lang="en-US" smtClean="0"/>
              <a:pPr/>
              <a:t>9/28/16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1F6DB-D364-0A40-9E0D-3DD3F1C3C9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86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7518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41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108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50800"/>
            <a:ext cx="2081212" cy="6075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8" y="50800"/>
            <a:ext cx="6096000" cy="6075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Course theme</a:t>
            </a:r>
          </a:p>
          <a:p>
            <a:r>
              <a:rPr lang="en-US" dirty="0" smtClean="0"/>
              <a:t>Five realities</a:t>
            </a:r>
          </a:p>
          <a:p>
            <a:r>
              <a:rPr lang="en-US" dirty="0" smtClean="0"/>
              <a:t>How the course fits into the CS curriculum</a:t>
            </a:r>
          </a:p>
          <a:p>
            <a:r>
              <a:rPr lang="en-US" dirty="0" smtClean="0"/>
              <a:t>Academic integrity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1066800"/>
          </a:xfrm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 sz="4000" b="1" dirty="0"/>
              <a:t>Great Reality #4: There’s more to performance than asymptotic </a:t>
            </a:r>
            <a:r>
              <a:rPr lang="en-US" sz="4000" b="1" dirty="0" smtClean="0"/>
              <a:t>complexity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651000"/>
            <a:ext cx="8382000" cy="5181600"/>
          </a:xfrm>
          <a:ln/>
        </p:spPr>
        <p:txBody>
          <a:bodyPr/>
          <a:lstStyle/>
          <a:p>
            <a:r>
              <a:rPr lang="en-US" b="1" dirty="0"/>
              <a:t>Constant factors matter too!</a:t>
            </a:r>
          </a:p>
          <a:p>
            <a:r>
              <a:rPr lang="en-US" b="1" dirty="0"/>
              <a:t>And even exact op count does not predict performance</a:t>
            </a:r>
          </a:p>
          <a:p>
            <a:pPr marL="552450" lvl="1"/>
            <a:r>
              <a:rPr lang="en-US" dirty="0"/>
              <a:t>Easily see 10:1 performance range depending on how code written</a:t>
            </a:r>
          </a:p>
          <a:p>
            <a:pPr marL="552450" lvl="1"/>
            <a:r>
              <a:rPr lang="en-US" dirty="0"/>
              <a:t>Must optimize at multiple levels: algorithm, data representations, procedures, and loops</a:t>
            </a:r>
          </a:p>
          <a:p>
            <a:r>
              <a:rPr lang="en-US" b="1" dirty="0"/>
              <a:t>Must understand system to optimize performance</a:t>
            </a:r>
          </a:p>
          <a:p>
            <a:pPr marL="552450" lvl="1"/>
            <a:r>
              <a:rPr lang="en-US" dirty="0"/>
              <a:t>How programs compiled and executed</a:t>
            </a:r>
          </a:p>
          <a:p>
            <a:pPr marL="552450" lvl="1"/>
            <a:r>
              <a:rPr lang="en-US" dirty="0"/>
              <a:t>How to measure program performance and identify bottlenecks</a:t>
            </a:r>
          </a:p>
          <a:p>
            <a:pPr marL="552450" lvl="1"/>
            <a:r>
              <a:rPr lang="en-US" dirty="0"/>
              <a:t>How to improve performance without destroying code modularity and generality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System Performance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610100"/>
            <a:ext cx="8382000" cy="2222500"/>
          </a:xfrm>
          <a:ln/>
        </p:spPr>
        <p:txBody>
          <a:bodyPr/>
          <a:lstStyle/>
          <a:p>
            <a:r>
              <a:rPr lang="en-US" dirty="0"/>
              <a:t>Hierarchical memory organization</a:t>
            </a:r>
          </a:p>
          <a:p>
            <a:r>
              <a:rPr lang="en-US" dirty="0"/>
              <a:t>Performance depends on access patterns</a:t>
            </a:r>
          </a:p>
          <a:p>
            <a:pPr marL="552450" lvl="1"/>
            <a:r>
              <a:rPr lang="en-US" dirty="0"/>
              <a:t>Including how step through multi-dimensional array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622800" y="1603375"/>
            <a:ext cx="4114800" cy="2273300"/>
          </a:xfrm>
          <a:prstGeom prst="rect">
            <a:avLst/>
          </a:prstGeom>
          <a:solidFill>
            <a:srgbClr val="D3F2D3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copyji(int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src[2048][2048],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dst[2048][2048])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i,j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</a:t>
            </a:r>
            <a:r>
              <a:rPr lang="en-US" sz="1600" b="1" dirty="0" err="1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j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b="1" dirty="0" err="1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j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2048; </a:t>
            </a:r>
            <a:r>
              <a:rPr lang="en-US" sz="1600" b="1" dirty="0" err="1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j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2048;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dst[i][j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src[i][j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sp>
        <p:nvSpPr>
          <p:cNvPr id="21510" name="Rectangle 6"/>
          <p:cNvSpPr>
            <a:spLocks/>
          </p:cNvSpPr>
          <p:nvPr/>
        </p:nvSpPr>
        <p:spPr bwMode="auto">
          <a:xfrm>
            <a:off x="393700" y="1603375"/>
            <a:ext cx="4114800" cy="22733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copyij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src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[2048][2048],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dst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[2048][2048])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i,j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2048;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(j = 0; j &lt; 2048; j++)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dst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][j] =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src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][j];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4130675" y="2860675"/>
            <a:ext cx="762000" cy="228600"/>
            <a:chOff x="0" y="0"/>
            <a:chExt cx="480" cy="144"/>
          </a:xfrm>
        </p:grpSpPr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>
              <a:off x="0" y="0"/>
              <a:ext cx="480" cy="14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480" cy="14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875047" y="3886200"/>
            <a:ext cx="5871668" cy="674876"/>
            <a:chOff x="1875047" y="3886200"/>
            <a:chExt cx="5871668" cy="674876"/>
          </a:xfrm>
        </p:grpSpPr>
        <p:sp>
          <p:nvSpPr>
            <p:cNvPr id="21514" name="Rectangle 10"/>
            <p:cNvSpPr>
              <a:spLocks/>
            </p:cNvSpPr>
            <p:nvPr/>
          </p:nvSpPr>
          <p:spPr bwMode="auto">
            <a:xfrm>
              <a:off x="6605878" y="3886200"/>
              <a:ext cx="1140837" cy="507831"/>
            </a:xfrm>
            <a:prstGeom prst="rect">
              <a:avLst/>
            </a:prstGeom>
            <a:noFill/>
            <a:ln w="12700" cap="rnd">
              <a:noFill/>
              <a:round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prstTxWarp prst="textNoShape">
                <a:avLst/>
              </a:prstTxWarp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  <a:latin typeface="+mn-lt"/>
                  <a:ea typeface="Calibri" charset="0"/>
                  <a:cs typeface="Calibri" charset="0"/>
                  <a:sym typeface="Calibri" charset="0"/>
                </a:rPr>
                <a:t>81.8ms</a:t>
              </a:r>
              <a:endParaRPr lang="en-US" sz="280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875047" y="3886200"/>
              <a:ext cx="10665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+mn-lt"/>
                </a:rPr>
                <a:t>4.3ms</a:t>
              </a:r>
              <a:endParaRPr lang="en-US" sz="2800" dirty="0">
                <a:latin typeface="+mn-lt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2870694" y="4114800"/>
              <a:ext cx="3675585" cy="446276"/>
            </a:xfrm>
            <a:prstGeom prst="rect">
              <a:avLst/>
            </a:prstGeom>
            <a:noFill/>
            <a:ln w="12700" cap="rnd">
              <a:noFill/>
              <a:round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 smtClean="0">
                  <a:solidFill>
                    <a:schemeClr val="tx1"/>
                  </a:solidFill>
                  <a:latin typeface="+mn-lt"/>
                  <a:ea typeface="Calibri" charset="0"/>
                  <a:cs typeface="Calibri" charset="0"/>
                  <a:sym typeface="Calibri" charset="0"/>
                </a:rPr>
                <a:t>2.0 GHz Intel Core i7 </a:t>
              </a:r>
              <a:r>
                <a:rPr lang="en-US" sz="2400" dirty="0" err="1" smtClean="0">
                  <a:solidFill>
                    <a:schemeClr val="tx1"/>
                  </a:solidFill>
                  <a:latin typeface="+mn-lt"/>
                  <a:ea typeface="Calibri" charset="0"/>
                  <a:cs typeface="Calibri" charset="0"/>
                  <a:sym typeface="Calibri" charset="0"/>
                </a:rPr>
                <a:t>Haswell</a:t>
              </a:r>
              <a:endParaRPr lang="en-US" sz="240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60397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 Performance Differs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30756887"/>
              </p:ext>
            </p:extLst>
          </p:nvPr>
        </p:nvGraphicFramePr>
        <p:xfrm>
          <a:off x="457200" y="1061112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1828800" y="1295400"/>
            <a:ext cx="1219200" cy="533400"/>
          </a:xfrm>
          <a:prstGeom prst="rect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/>
                <a:ea typeface="ヒラギノ角ゴ ProN W3" charset="-128"/>
                <a:cs typeface="Courier New"/>
                <a:sym typeface="Gill Sans" charset="0"/>
              </a:rPr>
              <a:t>copyij</a:t>
            </a:r>
            <a:endParaRPr kumimoji="0" lang="en-US" sz="1800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/>
              <a:ea typeface="ヒラギノ角ゴ ProN W3" charset="-128"/>
              <a:cs typeface="Courier New"/>
              <a:sym typeface="Gill Sans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724400" y="4724400"/>
            <a:ext cx="1219200" cy="533400"/>
          </a:xfrm>
          <a:prstGeom prst="rect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/>
                <a:ea typeface="ヒラギノ角ゴ ProN W3" charset="-128"/>
                <a:cs typeface="Courier New"/>
                <a:sym typeface="Gill Sans" charset="0"/>
              </a:rPr>
              <a:t>copyji</a:t>
            </a:r>
            <a:endParaRPr kumimoji="0" lang="en-US" sz="1800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/>
              <a:ea typeface="ヒラギノ角ゴ ProN W3" charset="-128"/>
              <a:cs typeface="Courier New"/>
              <a:sym typeface="Gill Sans" charset="0"/>
            </a:endParaRPr>
          </a:p>
        </p:txBody>
      </p:sp>
      <p:cxnSp>
        <p:nvCxnSpPr>
          <p:cNvPr id="8" name="Straight Arrow Connector 7"/>
          <p:cNvCxnSpPr>
            <a:stCxn id="5" idx="2"/>
          </p:cNvCxnSpPr>
          <p:nvPr/>
        </p:nvCxnSpPr>
        <p:spPr bwMode="auto">
          <a:xfrm flipH="1">
            <a:off x="1981200" y="1828800"/>
            <a:ext cx="457200" cy="1828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>
            <a:stCxn id="6" idx="2"/>
          </p:cNvCxnSpPr>
          <p:nvPr/>
        </p:nvCxnSpPr>
        <p:spPr bwMode="auto">
          <a:xfrm flipH="1">
            <a:off x="4495800" y="5257800"/>
            <a:ext cx="838200" cy="685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35201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534400" cy="11684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Great Reality #5:</a:t>
            </a:r>
            <a:br>
              <a:rPr lang="en-US" b="1" dirty="0"/>
            </a:br>
            <a:r>
              <a:rPr lang="en-US" b="1" dirty="0"/>
              <a:t>Computers do more than execute programs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5232400"/>
          </a:xfrm>
          <a:ln/>
        </p:spPr>
        <p:txBody>
          <a:bodyPr/>
          <a:lstStyle/>
          <a:p>
            <a:r>
              <a:rPr lang="en-US" b="1" dirty="0"/>
              <a:t>They need to get data in and out</a:t>
            </a:r>
          </a:p>
          <a:p>
            <a:pPr marL="552450" lvl="1"/>
            <a:r>
              <a:rPr lang="en-US" dirty="0"/>
              <a:t>I/O system critical to program reliability and performance</a:t>
            </a:r>
          </a:p>
          <a:p>
            <a:endParaRPr lang="en-US" dirty="0"/>
          </a:p>
          <a:p>
            <a:r>
              <a:rPr lang="en-US" b="1" dirty="0"/>
              <a:t>They communicate with each other over networks</a:t>
            </a:r>
          </a:p>
          <a:p>
            <a:pPr marL="552450" lvl="1"/>
            <a:r>
              <a:rPr lang="en-US" dirty="0"/>
              <a:t>Many system-level issues arise in presence of network</a:t>
            </a:r>
          </a:p>
          <a:p>
            <a:pPr marL="838200" lvl="2"/>
            <a:r>
              <a:rPr lang="en-US" dirty="0"/>
              <a:t>Concurrent operations by autonomous processes</a:t>
            </a:r>
          </a:p>
          <a:p>
            <a:pPr marL="838200" lvl="2"/>
            <a:r>
              <a:rPr lang="en-US" dirty="0"/>
              <a:t>Coping with unreliable media</a:t>
            </a:r>
          </a:p>
          <a:p>
            <a:pPr marL="838200" lvl="2"/>
            <a:r>
              <a:rPr lang="en-US" dirty="0"/>
              <a:t>Cross platform compatibility</a:t>
            </a:r>
          </a:p>
          <a:p>
            <a:pPr marL="838200" lvl="2"/>
            <a:r>
              <a:rPr lang="en-US" dirty="0"/>
              <a:t>Complex performance issues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Perspective</a:t>
            </a:r>
            <a:endParaRPr 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Systems Courses are Builder-Centric</a:t>
            </a:r>
          </a:p>
          <a:p>
            <a:pPr lvl="1"/>
            <a:r>
              <a:rPr lang="en-US" dirty="0" smtClean="0"/>
              <a:t>Computer Architecture</a:t>
            </a:r>
          </a:p>
          <a:p>
            <a:pPr lvl="2"/>
            <a:r>
              <a:rPr lang="en-US" dirty="0" smtClean="0"/>
              <a:t>Design pipelined processor in Verilog</a:t>
            </a:r>
          </a:p>
          <a:p>
            <a:pPr lvl="1"/>
            <a:r>
              <a:rPr lang="en-US" dirty="0" smtClean="0"/>
              <a:t>Operating Systems</a:t>
            </a:r>
          </a:p>
          <a:p>
            <a:pPr lvl="2"/>
            <a:r>
              <a:rPr lang="en-US" dirty="0" smtClean="0"/>
              <a:t>Implement sample portions of operating system</a:t>
            </a:r>
          </a:p>
          <a:p>
            <a:pPr lvl="1"/>
            <a:r>
              <a:rPr lang="en-US" dirty="0" smtClean="0"/>
              <a:t>Compilers</a:t>
            </a:r>
          </a:p>
          <a:p>
            <a:pPr lvl="2"/>
            <a:r>
              <a:rPr lang="en-US" dirty="0" smtClean="0"/>
              <a:t>Write compiler for simple language</a:t>
            </a:r>
          </a:p>
          <a:p>
            <a:pPr lvl="1"/>
            <a:r>
              <a:rPr lang="en-US" dirty="0" smtClean="0"/>
              <a:t>Networking</a:t>
            </a:r>
          </a:p>
          <a:p>
            <a:pPr lvl="2"/>
            <a:r>
              <a:rPr lang="en-US" dirty="0" smtClean="0"/>
              <a:t>Implement and simulate network protocols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Cheating: Description</a:t>
            </a:r>
            <a:endParaRPr lang="en-US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Please pay close attention</a:t>
            </a:r>
          </a:p>
          <a:p>
            <a:endParaRPr lang="en-US" dirty="0"/>
          </a:p>
          <a:p>
            <a:r>
              <a:rPr lang="en-US" dirty="0" smtClean="0"/>
              <a:t>What is cheating?</a:t>
            </a:r>
          </a:p>
          <a:p>
            <a:pPr lvl="1"/>
            <a:r>
              <a:rPr lang="en-US" dirty="0" smtClean="0"/>
              <a:t>Sharing code: by copying, retyping, </a:t>
            </a:r>
            <a:r>
              <a:rPr lang="en-US" b="1" dirty="0" smtClean="0"/>
              <a:t>looking at</a:t>
            </a:r>
            <a:r>
              <a:rPr lang="en-US" dirty="0" smtClean="0"/>
              <a:t>, or supplying a file</a:t>
            </a:r>
          </a:p>
          <a:p>
            <a:pPr lvl="1"/>
            <a:r>
              <a:rPr lang="en-US" dirty="0" smtClean="0"/>
              <a:t>Describing: verbal description of code from one person to another.</a:t>
            </a:r>
          </a:p>
          <a:p>
            <a:pPr lvl="1"/>
            <a:r>
              <a:rPr lang="en-US" dirty="0" smtClean="0"/>
              <a:t>Coaching: helping your friend to write a lab, line by line</a:t>
            </a:r>
          </a:p>
          <a:p>
            <a:pPr lvl="1"/>
            <a:r>
              <a:rPr lang="en-US" dirty="0" smtClean="0"/>
              <a:t>Searching the Web for solutions</a:t>
            </a:r>
          </a:p>
          <a:p>
            <a:pPr lvl="1"/>
            <a:r>
              <a:rPr lang="en-US" dirty="0" smtClean="0"/>
              <a:t>Copying code from a previous course or online solution</a:t>
            </a:r>
          </a:p>
          <a:p>
            <a:pPr lvl="2"/>
            <a:r>
              <a:rPr lang="en-US" dirty="0" smtClean="0"/>
              <a:t>You are only allowed to use code we supply</a:t>
            </a:r>
          </a:p>
          <a:p>
            <a:r>
              <a:rPr lang="en-US" dirty="0" smtClean="0"/>
              <a:t>What is NOT cheating?</a:t>
            </a:r>
          </a:p>
          <a:p>
            <a:pPr lvl="1"/>
            <a:r>
              <a:rPr lang="en-US" dirty="0" smtClean="0"/>
              <a:t>Explaining how to use systems or tools</a:t>
            </a:r>
          </a:p>
          <a:p>
            <a:pPr lvl="1"/>
            <a:r>
              <a:rPr lang="en-US" dirty="0" smtClean="0"/>
              <a:t>Helping others with high-level design issues</a:t>
            </a:r>
          </a:p>
          <a:p>
            <a:endParaRPr lang="en-US" dirty="0" smtClean="0"/>
          </a:p>
          <a:p>
            <a:r>
              <a:rPr lang="en-US" dirty="0" smtClean="0"/>
              <a:t>See the course syllabus for details.</a:t>
            </a:r>
          </a:p>
          <a:p>
            <a:pPr lvl="1"/>
            <a:r>
              <a:rPr lang="en-US" dirty="0" smtClean="0"/>
              <a:t>Ignorance is not an excuse</a:t>
            </a:r>
          </a:p>
        </p:txBody>
      </p:sp>
    </p:spTree>
    <p:extLst>
      <p:ext uri="{BB962C8B-B14F-4D97-AF65-F5344CB8AC3E}">
        <p14:creationId xmlns:p14="http://schemas.microsoft.com/office/powerpoint/2010/main" val="3967870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Cheating: Consequences</a:t>
            </a:r>
            <a:endParaRPr lang="en-US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</p:spPr>
        <p:txBody>
          <a:bodyPr>
            <a:normAutofit/>
          </a:bodyPr>
          <a:lstStyle/>
          <a:p>
            <a:r>
              <a:rPr lang="en-US" dirty="0"/>
              <a:t>Penalty for cheating:</a:t>
            </a:r>
          </a:p>
          <a:p>
            <a:pPr lvl="1"/>
            <a:r>
              <a:rPr lang="en-US" dirty="0"/>
              <a:t>Removal from course with failing grade (no exceptions!)</a:t>
            </a:r>
          </a:p>
          <a:p>
            <a:pPr lvl="1"/>
            <a:r>
              <a:rPr lang="en-US" dirty="0"/>
              <a:t>Permanent mark on your record</a:t>
            </a:r>
          </a:p>
          <a:p>
            <a:pPr lvl="1"/>
            <a:r>
              <a:rPr lang="en-US" dirty="0"/>
              <a:t>Your instructors’ </a:t>
            </a:r>
            <a:r>
              <a:rPr lang="en-US" dirty="0" smtClean="0"/>
              <a:t>personal contempt</a:t>
            </a:r>
            <a:endParaRPr lang="en-US" dirty="0"/>
          </a:p>
          <a:p>
            <a:endParaRPr lang="en-US" dirty="0"/>
          </a:p>
          <a:p>
            <a:r>
              <a:rPr lang="en-US" dirty="0"/>
              <a:t>Detection of cheating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We have sophisticated tools for detecting code plagiarism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Don</a:t>
            </a:r>
            <a:r>
              <a:rPr lang="fr-FR" dirty="0"/>
              <a:t>’</a:t>
            </a:r>
            <a:r>
              <a:rPr lang="en-US" dirty="0"/>
              <a:t>t do it!</a:t>
            </a:r>
          </a:p>
          <a:p>
            <a:pPr lvl="1"/>
            <a:r>
              <a:rPr lang="en-US" dirty="0"/>
              <a:t>Start early</a:t>
            </a:r>
          </a:p>
          <a:p>
            <a:pPr lvl="1"/>
            <a:r>
              <a:rPr lang="en-US" dirty="0"/>
              <a:t>Ask </a:t>
            </a:r>
            <a:r>
              <a:rPr lang="en-US" dirty="0" smtClean="0"/>
              <a:t>your instructor </a:t>
            </a:r>
            <a:r>
              <a:rPr lang="en-US" dirty="0"/>
              <a:t>for help when you get stuck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30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Textbooks</a:t>
            </a:r>
            <a:endParaRPr lang="en-US" dirty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Randal E. Bryant and David R. </a:t>
            </a:r>
            <a:r>
              <a:rPr lang="en-US" dirty="0" err="1" smtClean="0"/>
              <a:t>O’Hallaron</a:t>
            </a:r>
            <a:r>
              <a:rPr lang="en-US" dirty="0" smtClean="0"/>
              <a:t>, </a:t>
            </a:r>
          </a:p>
          <a:p>
            <a:pPr lvl="1"/>
            <a:r>
              <a:rPr lang="en-US" i="1" dirty="0" smtClean="0"/>
              <a:t>Computer Systems: A Programmer’s Perspective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Third Edition </a:t>
            </a:r>
            <a:r>
              <a:rPr lang="en-US" dirty="0" smtClean="0"/>
              <a:t>(CS:APP3e), Pearson, 2016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csapp.cs.cmu.edu</a:t>
            </a:r>
            <a:endParaRPr lang="en-US" dirty="0" smtClean="0"/>
          </a:p>
          <a:p>
            <a:pPr lvl="1"/>
            <a:r>
              <a:rPr lang="en-US" dirty="0" smtClean="0"/>
              <a:t>This book really matters for the course!</a:t>
            </a:r>
          </a:p>
          <a:p>
            <a:pPr lvl="2"/>
            <a:r>
              <a:rPr lang="en-US" dirty="0" smtClean="0"/>
              <a:t>How to solve labs</a:t>
            </a:r>
          </a:p>
          <a:p>
            <a:pPr lvl="2"/>
            <a:r>
              <a:rPr lang="en-US" dirty="0" smtClean="0"/>
              <a:t>Practice problems typical of exam problems</a:t>
            </a:r>
          </a:p>
          <a:p>
            <a:endParaRPr lang="en-US" dirty="0" smtClean="0"/>
          </a:p>
          <a:p>
            <a:r>
              <a:rPr lang="en-US" dirty="0" smtClean="0"/>
              <a:t>Brian Kernighan and Dennis Ritchie, </a:t>
            </a:r>
          </a:p>
          <a:p>
            <a:pPr lvl="1"/>
            <a:r>
              <a:rPr lang="en-US" i="1" dirty="0" smtClean="0"/>
              <a:t>The C Programming Language</a:t>
            </a:r>
            <a:r>
              <a:rPr lang="en-US" dirty="0" smtClean="0"/>
              <a:t>, Second Edition, Prentice Hall, 1988</a:t>
            </a:r>
          </a:p>
          <a:p>
            <a:pPr lvl="1"/>
            <a:r>
              <a:rPr lang="en-US" dirty="0" smtClean="0"/>
              <a:t>Still the best book about C, from the originators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Course Components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Lectures</a:t>
            </a:r>
          </a:p>
          <a:p>
            <a:pPr marL="552450" lvl="1"/>
            <a:r>
              <a:rPr lang="en-US" dirty="0"/>
              <a:t>Higher level </a:t>
            </a:r>
            <a:r>
              <a:rPr lang="en-US" dirty="0" smtClean="0"/>
              <a:t>concepts</a:t>
            </a:r>
            <a:endParaRPr lang="en-US" dirty="0"/>
          </a:p>
          <a:p>
            <a:pPr marL="552450" lvl="1"/>
            <a:r>
              <a:rPr lang="en-US" dirty="0"/>
              <a:t>Applied concepts, important tools and skills for </a:t>
            </a:r>
            <a:r>
              <a:rPr lang="en-US" dirty="0" smtClean="0"/>
              <a:t>labs</a:t>
            </a:r>
            <a:endParaRPr lang="en-US" dirty="0"/>
          </a:p>
          <a:p>
            <a:r>
              <a:rPr lang="en-US" dirty="0" smtClean="0"/>
              <a:t>Labs</a:t>
            </a:r>
            <a:endParaRPr lang="en-US" dirty="0"/>
          </a:p>
          <a:p>
            <a:pPr marL="552450" lvl="1"/>
            <a:r>
              <a:rPr lang="en-US" dirty="0"/>
              <a:t>The heart of the </a:t>
            </a:r>
            <a:r>
              <a:rPr lang="en-US" dirty="0" smtClean="0"/>
              <a:t>course</a:t>
            </a:r>
          </a:p>
          <a:p>
            <a:pPr marL="552450" lvl="1"/>
            <a:r>
              <a:rPr lang="en-US" dirty="0" smtClean="0"/>
              <a:t>1-2 weeks </a:t>
            </a:r>
            <a:r>
              <a:rPr lang="en-US" dirty="0"/>
              <a:t>each</a:t>
            </a:r>
          </a:p>
          <a:p>
            <a:pPr marL="552450" lvl="1"/>
            <a:r>
              <a:rPr lang="en-US" dirty="0"/>
              <a:t>Provide in-depth understanding of an aspect of systems</a:t>
            </a:r>
          </a:p>
          <a:p>
            <a:pPr marL="552450" lvl="1"/>
            <a:r>
              <a:rPr lang="en-US" dirty="0"/>
              <a:t>Programming and measurement</a:t>
            </a:r>
          </a:p>
          <a:p>
            <a:r>
              <a:rPr lang="en-US" dirty="0"/>
              <a:t>Exams </a:t>
            </a:r>
            <a:r>
              <a:rPr lang="en-US" dirty="0" smtClean="0"/>
              <a:t>(midterm + final)</a:t>
            </a:r>
            <a:endParaRPr lang="en-US" dirty="0"/>
          </a:p>
          <a:p>
            <a:pPr marL="552450" lvl="1"/>
            <a:r>
              <a:rPr lang="en-US" dirty="0"/>
              <a:t>Test your understanding of concepts &amp; mathematical principles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Getting Help	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Class Web</a:t>
            </a:r>
            <a:r>
              <a:rPr lang="en-US" dirty="0" smtClean="0"/>
              <a:t> page: </a:t>
            </a:r>
            <a:r>
              <a:rPr lang="en-US" b="1" dirty="0" smtClean="0">
                <a:solidFill>
                  <a:srgbClr val="FF0000"/>
                </a:solidFill>
              </a:rPr>
              <a:t>http://</a:t>
            </a:r>
            <a:r>
              <a:rPr lang="en-US" b="1" dirty="0" err="1" smtClean="0">
                <a:solidFill>
                  <a:srgbClr val="FF0000"/>
                </a:solidFill>
              </a:rPr>
              <a:t>www.gustavus.edu</a:t>
            </a:r>
            <a:r>
              <a:rPr lang="en-US" b="1" dirty="0" smtClean="0">
                <a:solidFill>
                  <a:srgbClr val="FF0000"/>
                </a:solidFill>
              </a:rPr>
              <a:t>/~</a:t>
            </a:r>
            <a:r>
              <a:rPr lang="en-US" b="1" dirty="0" err="1" smtClean="0">
                <a:solidFill>
                  <a:srgbClr val="FF0000"/>
                </a:solidFill>
              </a:rPr>
              <a:t>sskulrat</a:t>
            </a:r>
            <a:r>
              <a:rPr lang="en-US" b="1" dirty="0" smtClean="0">
                <a:solidFill>
                  <a:srgbClr val="FF0000"/>
                </a:solidFill>
              </a:rPr>
              <a:t>/Courses/2016F-284/</a:t>
            </a:r>
            <a:r>
              <a:rPr lang="en-US" b="1" dirty="0" err="1" smtClean="0">
                <a:solidFill>
                  <a:srgbClr val="FF0000"/>
                </a:solidFill>
              </a:rPr>
              <a:t>index.html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552450" lvl="1"/>
            <a:r>
              <a:rPr lang="en-US" dirty="0" smtClean="0"/>
              <a:t>Complete schedule of lectures</a:t>
            </a:r>
            <a:r>
              <a:rPr lang="en-US" dirty="0"/>
              <a:t> </a:t>
            </a:r>
            <a:r>
              <a:rPr lang="en-US" dirty="0" smtClean="0"/>
              <a:t>and assignments</a:t>
            </a:r>
          </a:p>
          <a:p>
            <a:pPr marL="552450" lvl="1"/>
            <a:r>
              <a:rPr lang="en-US" dirty="0"/>
              <a:t>Copies of lectures, </a:t>
            </a:r>
            <a:r>
              <a:rPr lang="en-US" dirty="0" smtClean="0"/>
              <a:t>assignments</a:t>
            </a:r>
            <a:endParaRPr lang="en-US" dirty="0"/>
          </a:p>
          <a:p>
            <a:pPr marL="552450" lvl="1"/>
            <a:r>
              <a:rPr lang="en-US" dirty="0"/>
              <a:t>Clarifications to </a:t>
            </a:r>
            <a:r>
              <a:rPr lang="en-US" dirty="0" smtClean="0"/>
              <a:t>assignments</a:t>
            </a:r>
          </a:p>
          <a:p>
            <a:pPr marL="552450" lvl="1"/>
            <a:r>
              <a:rPr lang="en-US" dirty="0" smtClean="0"/>
              <a:t>Announcements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Moodle</a:t>
            </a:r>
          </a:p>
          <a:p>
            <a:pPr lvl="1"/>
            <a:r>
              <a:rPr lang="en-US" dirty="0" smtClean="0"/>
              <a:t>We won’t be using Moodle for this course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534400" cy="1092200"/>
          </a:xfrm>
        </p:spPr>
        <p:txBody>
          <a:bodyPr/>
          <a:lstStyle/>
          <a:p>
            <a:r>
              <a:rPr lang="en-US" b="1" dirty="0" smtClean="0"/>
              <a:t>Course Theme:</a:t>
            </a:r>
            <a:br>
              <a:rPr lang="en-US" b="1" dirty="0" smtClean="0"/>
            </a:br>
            <a:r>
              <a:rPr lang="en-US" b="1" dirty="0" smtClean="0"/>
              <a:t>Abstraction Is Good But Don’t Forget Reality</a:t>
            </a:r>
            <a:endParaRPr lang="en-US" b="1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Most CS courses emphasize abstraction</a:t>
            </a:r>
          </a:p>
          <a:p>
            <a:pPr lvl="1"/>
            <a:r>
              <a:rPr lang="en-US" dirty="0" smtClean="0"/>
              <a:t>Abstract data types</a:t>
            </a:r>
          </a:p>
          <a:p>
            <a:pPr lvl="1"/>
            <a:r>
              <a:rPr lang="en-US" dirty="0" smtClean="0"/>
              <a:t>Asymptotic analysis</a:t>
            </a:r>
          </a:p>
          <a:p>
            <a:r>
              <a:rPr lang="en-US" b="1" dirty="0" smtClean="0"/>
              <a:t>These abstractions have limits</a:t>
            </a:r>
          </a:p>
          <a:p>
            <a:pPr lvl="1"/>
            <a:r>
              <a:rPr lang="en-US" dirty="0" smtClean="0"/>
              <a:t>Especially in the presence of bugs</a:t>
            </a:r>
          </a:p>
          <a:p>
            <a:pPr lvl="1"/>
            <a:r>
              <a:rPr lang="en-US" dirty="0" smtClean="0"/>
              <a:t>Need to understand details of underlying implementations</a:t>
            </a:r>
          </a:p>
          <a:p>
            <a:r>
              <a:rPr lang="en-US" b="1" dirty="0" smtClean="0"/>
              <a:t>Useful outcomes from taking MCS-284</a:t>
            </a:r>
          </a:p>
          <a:p>
            <a:pPr lvl="1"/>
            <a:r>
              <a:rPr lang="en-US" dirty="0" smtClean="0"/>
              <a:t>Become more effective programmers</a:t>
            </a:r>
          </a:p>
          <a:p>
            <a:pPr lvl="2"/>
            <a:r>
              <a:rPr lang="en-US" dirty="0" smtClean="0"/>
              <a:t>Able to find and eliminate bugs efficiently</a:t>
            </a:r>
          </a:p>
          <a:p>
            <a:pPr lvl="2"/>
            <a:r>
              <a:rPr lang="en-US" dirty="0" smtClean="0"/>
              <a:t>Able to understand and tune for program performance</a:t>
            </a:r>
          </a:p>
          <a:p>
            <a:pPr lvl="1"/>
            <a:r>
              <a:rPr lang="en-US" dirty="0" smtClean="0"/>
              <a:t>Prepare for later “systems” classes in CS</a:t>
            </a:r>
          </a:p>
          <a:p>
            <a:pPr lvl="2"/>
            <a:r>
              <a:rPr lang="en-US" dirty="0" smtClean="0"/>
              <a:t>Compilers, Operating Systems, Networks, Database Systems, etc.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Getting Help	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93800"/>
            <a:ext cx="8382000" cy="5435600"/>
          </a:xfrm>
          <a:ln/>
        </p:spPr>
        <p:txBody>
          <a:bodyPr/>
          <a:lstStyle/>
          <a:p>
            <a:pPr marL="317500" lvl="1" indent="0">
              <a:buNone/>
            </a:pPr>
            <a:endParaRPr lang="en-US" dirty="0" smtClean="0"/>
          </a:p>
          <a:p>
            <a:pPr marL="292100"/>
            <a:r>
              <a:rPr lang="en-US" dirty="0" smtClean="0"/>
              <a:t>Office hours (starting Tue Sept 3):</a:t>
            </a:r>
          </a:p>
          <a:p>
            <a:pPr marL="552450" lvl="1"/>
            <a:r>
              <a:rPr lang="en-US" dirty="0" smtClean="0"/>
              <a:t>MTRF 10:30-11:30am</a:t>
            </a:r>
            <a:r>
              <a:rPr lang="en-US" dirty="0"/>
              <a:t>,</a:t>
            </a:r>
            <a:r>
              <a:rPr lang="en-US" dirty="0" smtClean="0"/>
              <a:t> W 1:30-2:30pm, Olin </a:t>
            </a:r>
            <a:r>
              <a:rPr lang="en-US" dirty="0" smtClean="0"/>
              <a:t>304</a:t>
            </a:r>
          </a:p>
          <a:p>
            <a:pPr marL="292100">
              <a:buNone/>
            </a:pPr>
            <a:endParaRPr lang="en-US" dirty="0" smtClean="0"/>
          </a:p>
          <a:p>
            <a:pPr marL="292100"/>
            <a:r>
              <a:rPr lang="en-US" dirty="0" smtClean="0"/>
              <a:t>1:1 Appointments</a:t>
            </a:r>
          </a:p>
          <a:p>
            <a:pPr marL="552450" lvl="1"/>
            <a:r>
              <a:rPr lang="en-US" dirty="0" smtClean="0"/>
              <a:t>You can schedule 1:1 appointments with me</a:t>
            </a:r>
          </a:p>
          <a:p>
            <a:pPr marL="552450" lvl="1">
              <a:buNone/>
            </a:pPr>
            <a:endParaRPr lang="en-US" dirty="0" smtClean="0"/>
          </a:p>
          <a:p>
            <a:pPr marL="292100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Timeliness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Grace days</a:t>
            </a:r>
            <a:endParaRPr lang="en-US" dirty="0" smtClean="0"/>
          </a:p>
          <a:p>
            <a:pPr marL="552450" lvl="1"/>
            <a:r>
              <a:rPr lang="en-US" b="1" dirty="0" smtClean="0">
                <a:solidFill>
                  <a:srgbClr val="FF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5 grace days </a:t>
            </a:r>
            <a:r>
              <a:rPr lang="en-US" dirty="0" smtClean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for the semester</a:t>
            </a:r>
          </a:p>
          <a:p>
            <a:pPr marL="552450" lvl="1"/>
            <a:r>
              <a:rPr lang="en-US" dirty="0" smtClean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Limit of</a:t>
            </a:r>
            <a:r>
              <a:rPr lang="en-US" b="1" dirty="0" smtClean="0">
                <a:solidFill>
                  <a:srgbClr val="FF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2 grace days </a:t>
            </a:r>
            <a:r>
              <a:rPr lang="en-US" dirty="0" smtClean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per lab used </a:t>
            </a:r>
            <a:r>
              <a:rPr lang="en-US" b="1" dirty="0" smtClean="0">
                <a:solidFill>
                  <a:srgbClr val="FF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automatically</a:t>
            </a:r>
            <a:endParaRPr lang="en-US" b="1" dirty="0" smtClean="0">
              <a:solidFill>
                <a:srgbClr val="FF0000"/>
              </a:solidFill>
              <a:latin typeface="Calibri Bold" charset="0"/>
              <a:ea typeface="ヒラギノ角ゴ ProN W6" charset="-128"/>
              <a:cs typeface="ヒラギノ角ゴ ProN W6" charset="-128"/>
              <a:sym typeface="Calibri Bold" charset="0"/>
            </a:endParaRPr>
          </a:p>
          <a:p>
            <a:pPr marL="552450" lvl="1"/>
            <a:r>
              <a:rPr lang="en-US" dirty="0"/>
              <a:t>Covers scheduling crunch, out-of-town trips, illnesses, minor setbacks</a:t>
            </a:r>
          </a:p>
          <a:p>
            <a:pPr marL="552450" lvl="1"/>
            <a:r>
              <a:rPr lang="en-US" dirty="0"/>
              <a:t>Save them until late in the term!</a:t>
            </a:r>
          </a:p>
          <a:p>
            <a:r>
              <a:rPr lang="en-US" dirty="0"/>
              <a:t>Lateness penalties</a:t>
            </a:r>
          </a:p>
          <a:p>
            <a:pPr marL="552450" lvl="1"/>
            <a:r>
              <a:rPr lang="en-US" dirty="0"/>
              <a:t>Once grace </a:t>
            </a:r>
            <a:r>
              <a:rPr lang="en-US" dirty="0" smtClean="0"/>
              <a:t>day(s) </a:t>
            </a:r>
            <a:r>
              <a:rPr lang="en-US" dirty="0"/>
              <a:t>used up, get penalized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by </a:t>
            </a:r>
            <a:r>
              <a:rPr lang="en-US" b="1" dirty="0" smtClean="0">
                <a:solidFill>
                  <a:srgbClr val="FF0000"/>
                </a:solidFill>
              </a:rPr>
              <a:t>one “grade notch”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Catastrophic events</a:t>
            </a:r>
          </a:p>
          <a:p>
            <a:pPr marL="552450" lvl="1"/>
            <a:r>
              <a:rPr lang="en-US" dirty="0"/>
              <a:t>Major illness, death in family, …</a:t>
            </a:r>
          </a:p>
          <a:p>
            <a:pPr marL="552450" lvl="1"/>
            <a:r>
              <a:rPr lang="en-US" dirty="0"/>
              <a:t>Formulate a plan (with your academic advisor) to get back on track</a:t>
            </a:r>
          </a:p>
          <a:p>
            <a:r>
              <a:rPr lang="en-US" dirty="0"/>
              <a:t>Advice</a:t>
            </a:r>
          </a:p>
          <a:p>
            <a:pPr marL="552450" lvl="1"/>
            <a:r>
              <a:rPr lang="en-US" dirty="0"/>
              <a:t>Once you start running late, it’s really hard to catch up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Other Rules of the Lecture </a:t>
            </a:r>
            <a:r>
              <a:rPr lang="en-US" dirty="0" smtClean="0"/>
              <a:t>Room</a:t>
            </a:r>
            <a:endParaRPr lang="en-US" dirty="0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Laptops: permitted</a:t>
            </a:r>
          </a:p>
          <a:p>
            <a:endParaRPr lang="en-US" dirty="0"/>
          </a:p>
          <a:p>
            <a:r>
              <a:rPr lang="en-US" dirty="0"/>
              <a:t>Electronic communications: </a:t>
            </a:r>
            <a:r>
              <a:rPr lang="en-US" dirty="0">
                <a:solidFill>
                  <a:srgbClr val="A408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forbidden</a:t>
            </a:r>
            <a:endParaRPr lang="en-US" dirty="0"/>
          </a:p>
          <a:p>
            <a:pPr marL="552450" lvl="1"/>
            <a:r>
              <a:rPr lang="en-US" dirty="0"/>
              <a:t>No email, instant messaging, cell phone calls, etc</a:t>
            </a:r>
          </a:p>
          <a:p>
            <a:endParaRPr lang="en-US" dirty="0"/>
          </a:p>
          <a:p>
            <a:r>
              <a:rPr lang="en-US" dirty="0"/>
              <a:t>Presence in </a:t>
            </a:r>
            <a:r>
              <a:rPr lang="en-US" dirty="0" smtClean="0"/>
              <a:t>lectures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n-US" dirty="0"/>
              <a:t>voluntary, </a:t>
            </a:r>
            <a:r>
              <a:rPr lang="en-US" dirty="0" smtClean="0"/>
              <a:t>recommended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Policies: Grading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Exams (50%): midterm (20%), final (30%)</a:t>
            </a:r>
          </a:p>
          <a:p>
            <a:endParaRPr lang="en-US" dirty="0" smtClean="0"/>
          </a:p>
          <a:p>
            <a:r>
              <a:rPr lang="en-US" dirty="0" smtClean="0"/>
              <a:t>Labs (50%): </a:t>
            </a:r>
            <a:r>
              <a:rPr lang="en-US" dirty="0"/>
              <a:t>weighted according to </a:t>
            </a:r>
            <a:r>
              <a:rPr lang="en-US" dirty="0" smtClean="0"/>
              <a:t>effort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Final grades based on a straight scale.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Lab Rationale 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Each lab has a well-defined goal such as solving a </a:t>
            </a:r>
            <a:r>
              <a:rPr lang="en-US" dirty="0" smtClean="0"/>
              <a:t>puzzle</a:t>
            </a:r>
            <a:endParaRPr lang="en-US" dirty="0"/>
          </a:p>
          <a:p>
            <a:endParaRPr lang="en-US" dirty="0"/>
          </a:p>
          <a:p>
            <a:r>
              <a:rPr lang="en-US" dirty="0"/>
              <a:t>Doing the lab should result in new skills and </a:t>
            </a:r>
            <a:r>
              <a:rPr lang="en-US" dirty="0" smtClean="0"/>
              <a:t>concepts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xfrm>
            <a:off x="2971800" y="2720975"/>
            <a:ext cx="2870200" cy="784225"/>
          </a:xfrm>
          <a:ln/>
        </p:spPr>
        <p:txBody>
          <a:bodyPr/>
          <a:lstStyle/>
          <a:p>
            <a:pPr marL="80963" indent="-809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800" dirty="0" smtClean="0">
                <a:solidFill>
                  <a:srgbClr val="60606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Welcome and Enjoy! </a:t>
            </a:r>
            <a:endParaRPr lang="en-US" sz="4800" dirty="0">
              <a:solidFill>
                <a:srgbClr val="606060"/>
              </a:solidFill>
              <a:latin typeface="Calibri Italic" charset="0"/>
              <a:ea typeface="ヒラギノ角ゴ ProN W3" charset="-128"/>
              <a:cs typeface="ヒラギノ角ゴ ProN W3" charset="-128"/>
              <a:sym typeface="Calibri Italic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Great Reality #1: </a:t>
            </a:r>
            <a:br>
              <a:rPr lang="en-US" b="1" dirty="0"/>
            </a:br>
            <a:r>
              <a:rPr lang="en-US" b="1" dirty="0" err="1"/>
              <a:t>Ints</a:t>
            </a:r>
            <a:r>
              <a:rPr lang="en-US" b="1" dirty="0"/>
              <a:t> are not Integers, Floats are not </a:t>
            </a:r>
            <a:r>
              <a:rPr lang="en-US" b="1" dirty="0" err="1"/>
              <a:t>Reals</a:t>
            </a:r>
            <a:endParaRPr lang="en-US" b="1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1" dirty="0"/>
              <a:t>Example 1: Is x</a:t>
            </a:r>
            <a:r>
              <a:rPr lang="en-US" b="1" baseline="32000" dirty="0"/>
              <a:t>2</a:t>
            </a:r>
            <a:r>
              <a:rPr lang="en-US" b="1" dirty="0"/>
              <a:t> ≥ 0?</a:t>
            </a:r>
          </a:p>
          <a:p>
            <a:pPr marL="552450" lvl="1">
              <a:spcBef>
                <a:spcPts val="1600"/>
              </a:spcBef>
            </a:pPr>
            <a:r>
              <a:rPr lang="en-US" dirty="0"/>
              <a:t>Float’s: Yes!</a:t>
            </a:r>
          </a:p>
          <a:p>
            <a:pPr marL="552450" lvl="1">
              <a:spcBef>
                <a:spcPts val="9600"/>
              </a:spcBef>
            </a:pPr>
            <a:r>
              <a:rPr lang="en-US" dirty="0" err="1"/>
              <a:t>Int’s</a:t>
            </a:r>
            <a:r>
              <a:rPr lang="en-US" dirty="0"/>
              <a:t>:</a:t>
            </a:r>
          </a:p>
          <a:p>
            <a:pPr marL="838200" lvl="2"/>
            <a:r>
              <a:rPr lang="en-US" dirty="0">
                <a:ea typeface="Zapf Dingbats" charset="2"/>
                <a:cs typeface="Zapf Dingbats" charset="2"/>
              </a:rPr>
              <a:t> 40000 * 40000  ➙ 1600000000</a:t>
            </a:r>
            <a:endParaRPr lang="en-US" dirty="0"/>
          </a:p>
          <a:p>
            <a:pPr marL="838200" lvl="2"/>
            <a:r>
              <a:rPr lang="en-US" dirty="0">
                <a:ea typeface="Zapf Dingbats" charset="2"/>
                <a:cs typeface="Zapf Dingbats" charset="2"/>
              </a:rPr>
              <a:t> 50000 * 50000  ➙ ??</a:t>
            </a:r>
            <a:endParaRPr lang="en-US" dirty="0"/>
          </a:p>
          <a:p>
            <a:r>
              <a:rPr lang="en-US" b="1" dirty="0"/>
              <a:t>Example 2: Is (</a:t>
            </a:r>
            <a:r>
              <a:rPr lang="en-US" b="1" dirty="0" err="1"/>
              <a:t>x</a:t>
            </a:r>
            <a:r>
              <a:rPr lang="en-US" b="1" dirty="0"/>
              <a:t> + </a:t>
            </a:r>
            <a:r>
              <a:rPr lang="en-US" b="1" dirty="0" err="1"/>
              <a:t>y</a:t>
            </a:r>
            <a:r>
              <a:rPr lang="en-US" b="1" dirty="0"/>
              <a:t>) + </a:t>
            </a:r>
            <a:r>
              <a:rPr lang="en-US" b="1" dirty="0" err="1"/>
              <a:t>z</a:t>
            </a:r>
            <a:r>
              <a:rPr lang="en-US" b="1" dirty="0"/>
              <a:t>  =  </a:t>
            </a:r>
            <a:r>
              <a:rPr lang="en-US" b="1" dirty="0" err="1"/>
              <a:t>x</a:t>
            </a:r>
            <a:r>
              <a:rPr lang="en-US" b="1" dirty="0"/>
              <a:t> + (</a:t>
            </a:r>
            <a:r>
              <a:rPr lang="en-US" b="1" dirty="0" err="1"/>
              <a:t>y</a:t>
            </a:r>
            <a:r>
              <a:rPr lang="en-US" b="1" dirty="0"/>
              <a:t> + </a:t>
            </a:r>
            <a:r>
              <a:rPr lang="en-US" b="1" dirty="0" err="1"/>
              <a:t>z</a:t>
            </a:r>
            <a:r>
              <a:rPr lang="en-US" b="1" dirty="0"/>
              <a:t>)?</a:t>
            </a:r>
          </a:p>
          <a:p>
            <a:pPr marL="552450" lvl="1"/>
            <a:r>
              <a:rPr lang="en-US" dirty="0"/>
              <a:t>Unsigned &amp; Signed </a:t>
            </a:r>
            <a:r>
              <a:rPr lang="en-US" dirty="0" err="1"/>
              <a:t>Int’s</a:t>
            </a:r>
            <a:r>
              <a:rPr lang="en-US" dirty="0"/>
              <a:t>: Yes!</a:t>
            </a:r>
          </a:p>
          <a:p>
            <a:pPr marL="552450" lvl="1"/>
            <a:r>
              <a:rPr lang="en-US" dirty="0"/>
              <a:t>Float’s:	</a:t>
            </a:r>
          </a:p>
          <a:p>
            <a:pPr marL="838200" lvl="2"/>
            <a:r>
              <a:rPr lang="en-US" dirty="0"/>
              <a:t> (1e20 + -1e20) + 3.14 --&gt; 3.14</a:t>
            </a:r>
          </a:p>
          <a:p>
            <a:pPr marL="838200" lvl="2"/>
            <a:r>
              <a:rPr lang="en-US" dirty="0"/>
              <a:t> 1e20 + (-1e20 + 3.14) --&gt; ??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8800" y="1900238"/>
            <a:ext cx="5524500" cy="1820862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7174" name="Rectangle 6"/>
          <p:cNvSpPr>
            <a:spLocks/>
          </p:cNvSpPr>
          <p:nvPr/>
        </p:nvSpPr>
        <p:spPr bwMode="auto">
          <a:xfrm>
            <a:off x="7342188" y="6578600"/>
            <a:ext cx="17272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Source: xkcd.com</a:t>
            </a:r>
            <a:r>
              <a:rPr lang="en-US" sz="12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/571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Computer Arithmetic</a:t>
            </a:r>
            <a:endParaRPr lang="en-US" b="1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Does not generate random values</a:t>
            </a:r>
          </a:p>
          <a:p>
            <a:pPr lvl="1"/>
            <a:r>
              <a:rPr lang="en-US" dirty="0" smtClean="0"/>
              <a:t>Arithmetic operations have important mathematical properties</a:t>
            </a:r>
          </a:p>
          <a:p>
            <a:r>
              <a:rPr lang="en-US" b="1" dirty="0" smtClean="0"/>
              <a:t>Cannot assume all “usual” mathematical properties</a:t>
            </a:r>
          </a:p>
          <a:p>
            <a:pPr lvl="1"/>
            <a:r>
              <a:rPr lang="en-US" dirty="0" smtClean="0"/>
              <a:t>Due to finiteness of representations</a:t>
            </a:r>
          </a:p>
          <a:p>
            <a:pPr lvl="1"/>
            <a:r>
              <a:rPr lang="en-US" dirty="0" smtClean="0"/>
              <a:t>Integer operations satisfy “ring” properties</a:t>
            </a:r>
          </a:p>
          <a:p>
            <a:pPr lvl="2"/>
            <a:r>
              <a:rPr lang="en-US" dirty="0" err="1" smtClean="0"/>
              <a:t>Commutativity</a:t>
            </a:r>
            <a:r>
              <a:rPr lang="en-US" dirty="0" smtClean="0"/>
              <a:t>, </a:t>
            </a:r>
            <a:r>
              <a:rPr lang="en-US" dirty="0" err="1" smtClean="0"/>
              <a:t>associativity</a:t>
            </a:r>
            <a:r>
              <a:rPr lang="en-US" dirty="0" smtClean="0"/>
              <a:t>, </a:t>
            </a:r>
            <a:r>
              <a:rPr lang="en-US" dirty="0" err="1" smtClean="0"/>
              <a:t>distributivity</a:t>
            </a:r>
            <a:endParaRPr lang="en-US" dirty="0" smtClean="0"/>
          </a:p>
          <a:p>
            <a:pPr lvl="1"/>
            <a:r>
              <a:rPr lang="en-US" dirty="0" smtClean="0"/>
              <a:t>Floating point operations satisfy “ordering” properties</a:t>
            </a:r>
          </a:p>
          <a:p>
            <a:pPr lvl="2"/>
            <a:r>
              <a:rPr lang="en-US" dirty="0" err="1" smtClean="0"/>
              <a:t>Monotonicity</a:t>
            </a:r>
            <a:r>
              <a:rPr lang="en-US" dirty="0" smtClean="0"/>
              <a:t>, values of signs</a:t>
            </a:r>
          </a:p>
          <a:p>
            <a:r>
              <a:rPr lang="en-US" b="1" dirty="0" smtClean="0"/>
              <a:t>Observation</a:t>
            </a:r>
          </a:p>
          <a:p>
            <a:pPr lvl="1"/>
            <a:r>
              <a:rPr lang="en-US" dirty="0" smtClean="0"/>
              <a:t>Need to understand which abstractions apply in which contexts</a:t>
            </a:r>
          </a:p>
          <a:p>
            <a:pPr lvl="1"/>
            <a:r>
              <a:rPr lang="en-US" dirty="0" smtClean="0"/>
              <a:t>Important issues for compiler writers and serious application programmers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Great Reality #2: </a:t>
            </a:r>
            <a:br>
              <a:rPr lang="en-US" b="1" dirty="0" smtClean="0"/>
            </a:br>
            <a:r>
              <a:rPr lang="en-US" b="1" dirty="0" smtClean="0"/>
              <a:t>You’ve Got to Know Assembly</a:t>
            </a:r>
            <a:endParaRPr lang="en-US" b="1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Chances are, you’ll never write programs in assembly</a:t>
            </a:r>
          </a:p>
          <a:p>
            <a:pPr lvl="1"/>
            <a:r>
              <a:rPr lang="en-US" dirty="0" smtClean="0"/>
              <a:t>Compilers are much better &amp; more patient than you are</a:t>
            </a:r>
          </a:p>
          <a:p>
            <a:r>
              <a:rPr lang="en-US" b="1" dirty="0" smtClean="0"/>
              <a:t>But: Understanding assembly is key to machine-level execution model</a:t>
            </a:r>
          </a:p>
          <a:p>
            <a:pPr lvl="1"/>
            <a:r>
              <a:rPr lang="en-US" dirty="0" smtClean="0"/>
              <a:t>Behavior of programs in presence of bugs</a:t>
            </a:r>
          </a:p>
          <a:p>
            <a:pPr lvl="2"/>
            <a:r>
              <a:rPr lang="en-US" dirty="0" smtClean="0"/>
              <a:t>High-level language models break down</a:t>
            </a:r>
          </a:p>
          <a:p>
            <a:pPr lvl="1"/>
            <a:r>
              <a:rPr lang="en-US" dirty="0" smtClean="0"/>
              <a:t>Tuning program performance</a:t>
            </a:r>
          </a:p>
          <a:p>
            <a:pPr lvl="2"/>
            <a:r>
              <a:rPr lang="en-US" dirty="0" smtClean="0"/>
              <a:t>Understand optimizations done / not done by the compiler</a:t>
            </a:r>
          </a:p>
          <a:p>
            <a:pPr lvl="2"/>
            <a:r>
              <a:rPr lang="en-US" dirty="0" smtClean="0"/>
              <a:t>Understanding sources of program inefficiency</a:t>
            </a:r>
          </a:p>
          <a:p>
            <a:pPr lvl="1"/>
            <a:r>
              <a:rPr lang="en-US" dirty="0" smtClean="0"/>
              <a:t>Implementing system software</a:t>
            </a:r>
          </a:p>
          <a:p>
            <a:pPr lvl="2"/>
            <a:r>
              <a:rPr lang="en-US" dirty="0" smtClean="0"/>
              <a:t>Compiler has machine code as target</a:t>
            </a:r>
          </a:p>
          <a:p>
            <a:pPr lvl="2"/>
            <a:r>
              <a:rPr lang="en-US" dirty="0" smtClean="0"/>
              <a:t>Operating systems must manage process state</a:t>
            </a:r>
          </a:p>
          <a:p>
            <a:pPr lvl="1"/>
            <a:r>
              <a:rPr lang="en-US" dirty="0" smtClean="0"/>
              <a:t>Creating / fighting malware</a:t>
            </a:r>
          </a:p>
          <a:p>
            <a:pPr lvl="2"/>
            <a:r>
              <a:rPr lang="en-US" dirty="0" smtClean="0"/>
              <a:t>x86 assembly is the language of choice!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 smtClean="0"/>
              <a:t>Great Reality #3: Memory Matters</a:t>
            </a:r>
            <a:br>
              <a:rPr lang="en-US" b="1" dirty="0" smtClean="0"/>
            </a:br>
            <a:r>
              <a:rPr lang="en-US" sz="2900" b="1" dirty="0" smtClean="0"/>
              <a:t>Random Access Memory Is an Unphysical Abstraction</a:t>
            </a:r>
            <a:endParaRPr lang="en-US" sz="2900" b="1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838200" lvl="2"/>
            <a:endParaRPr lang="en-US" dirty="0" smtClean="0"/>
          </a:p>
          <a:p>
            <a:r>
              <a:rPr lang="en-US" b="1" dirty="0" smtClean="0"/>
              <a:t>Memory is not unbounded</a:t>
            </a:r>
          </a:p>
          <a:p>
            <a:pPr marL="552450" lvl="1"/>
            <a:r>
              <a:rPr lang="en-US" dirty="0" smtClean="0"/>
              <a:t>It must be allocated and managed</a:t>
            </a:r>
          </a:p>
          <a:p>
            <a:pPr marL="552450" lvl="1"/>
            <a:r>
              <a:rPr lang="en-US" dirty="0" smtClean="0"/>
              <a:t>Many applications are memory dominated</a:t>
            </a:r>
          </a:p>
          <a:p>
            <a:r>
              <a:rPr lang="en-US" b="1" dirty="0" smtClean="0"/>
              <a:t>Memory referencing bugs especially pernicious</a:t>
            </a:r>
          </a:p>
          <a:p>
            <a:pPr marL="552450" lvl="1"/>
            <a:r>
              <a:rPr lang="en-US" dirty="0" smtClean="0"/>
              <a:t>Effects are distant in both time and space</a:t>
            </a:r>
          </a:p>
          <a:p>
            <a:r>
              <a:rPr lang="en-US" b="1" dirty="0" smtClean="0"/>
              <a:t>Memory performance is not uniform</a:t>
            </a:r>
          </a:p>
          <a:p>
            <a:pPr marL="552450" lvl="1"/>
            <a:r>
              <a:rPr lang="en-US" dirty="0" smtClean="0"/>
              <a:t>Cache and virtual memory effects can greatly affect program performance</a:t>
            </a:r>
          </a:p>
          <a:p>
            <a:pPr marL="552450" lvl="1"/>
            <a:r>
              <a:rPr lang="en-US" dirty="0" smtClean="0"/>
              <a:t>Adapting program to characteristics of memory system can lead to major speed improvements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 smtClean="0"/>
              <a:t>Result </a:t>
            </a:r>
            <a:r>
              <a:rPr lang="en-US" dirty="0"/>
              <a:t>is </a:t>
            </a:r>
            <a:r>
              <a:rPr lang="en-US" dirty="0" smtClean="0"/>
              <a:t>system specific</a:t>
            </a:r>
            <a:endParaRPr lang="en-US" dirty="0"/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3.14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(6)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79195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3.14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8006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2004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535673"/>
              </p:ext>
            </p:extLst>
          </p:nvPr>
        </p:nvGraphicFramePr>
        <p:xfrm>
          <a:off x="2514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/>
                <a:gridCol w="4318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4864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387994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Errors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1" dirty="0"/>
              <a:t>C and C++ do not provide any memory protection</a:t>
            </a:r>
          </a:p>
          <a:p>
            <a:pPr marL="552450" lvl="1"/>
            <a:r>
              <a:rPr lang="en-US" dirty="0"/>
              <a:t>Out of bounds array references</a:t>
            </a:r>
          </a:p>
          <a:p>
            <a:pPr marL="552450" lvl="1"/>
            <a:r>
              <a:rPr lang="en-US" dirty="0"/>
              <a:t>Invalid pointer values</a:t>
            </a:r>
          </a:p>
          <a:p>
            <a:pPr marL="552450" lvl="1"/>
            <a:r>
              <a:rPr lang="en-US" dirty="0"/>
              <a:t>Abuses of </a:t>
            </a:r>
            <a:r>
              <a:rPr lang="en-US" dirty="0" err="1"/>
              <a:t>malloc</a:t>
            </a:r>
            <a:r>
              <a:rPr lang="en-US" dirty="0"/>
              <a:t>/free</a:t>
            </a:r>
          </a:p>
          <a:p>
            <a:r>
              <a:rPr lang="en-US" b="1" dirty="0"/>
              <a:t>Can lead to nasty bugs</a:t>
            </a:r>
          </a:p>
          <a:p>
            <a:pPr marL="552450" lvl="1"/>
            <a:r>
              <a:rPr lang="en-US" dirty="0"/>
              <a:t>Whether or not bug has any effect depends on system and compiler</a:t>
            </a:r>
          </a:p>
          <a:p>
            <a:pPr marL="552450" lvl="1"/>
            <a:r>
              <a:rPr lang="en-US" dirty="0"/>
              <a:t>Action at a distance</a:t>
            </a:r>
          </a:p>
          <a:p>
            <a:pPr marL="838200" lvl="2"/>
            <a:r>
              <a:rPr lang="en-US" dirty="0"/>
              <a:t>Corrupted object logically unrelated to one being accessed</a:t>
            </a:r>
          </a:p>
          <a:p>
            <a:pPr marL="838200" lvl="2"/>
            <a:r>
              <a:rPr lang="en-US" dirty="0"/>
              <a:t>Effect of bug may be first observed long after it is generated</a:t>
            </a:r>
          </a:p>
          <a:p>
            <a:r>
              <a:rPr lang="en-US" b="1" dirty="0"/>
              <a:t>How can I deal with this?</a:t>
            </a:r>
          </a:p>
          <a:p>
            <a:pPr marL="552450" lvl="1"/>
            <a:r>
              <a:rPr lang="en-US" dirty="0"/>
              <a:t>Program in Java, </a:t>
            </a:r>
            <a:r>
              <a:rPr lang="en-US" dirty="0" smtClean="0"/>
              <a:t>Ruby, Python, ML, …</a:t>
            </a:r>
            <a:endParaRPr lang="en-US" dirty="0"/>
          </a:p>
          <a:p>
            <a:pPr marL="552450" lvl="1"/>
            <a:r>
              <a:rPr lang="en-US" dirty="0"/>
              <a:t>Understand what possible interactions may occur</a:t>
            </a:r>
          </a:p>
          <a:p>
            <a:pPr marL="552450" lvl="1"/>
            <a:r>
              <a:rPr lang="en-US" dirty="0"/>
              <a:t>Use or develop tools to detect referencing </a:t>
            </a:r>
            <a:r>
              <a:rPr lang="en-US" dirty="0" smtClean="0"/>
              <a:t>errors (e.g. </a:t>
            </a:r>
            <a:r>
              <a:rPr lang="en-US" dirty="0" err="1" smtClean="0"/>
              <a:t>Valgrind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3705</TotalTime>
  <Pages>0</Pages>
  <Words>1477</Words>
  <Characters>0</Characters>
  <Application>Microsoft Macintosh PowerPoint</Application>
  <PresentationFormat>On-screen Show (4:3)</PresentationFormat>
  <Lines>0</Lines>
  <Paragraphs>306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42" baseType="lpstr">
      <vt:lpstr>Arial</vt:lpstr>
      <vt:lpstr>Arial Narrow</vt:lpstr>
      <vt:lpstr>Calibri</vt:lpstr>
      <vt:lpstr>Calibri Bold</vt:lpstr>
      <vt:lpstr>Calibri Italic</vt:lpstr>
      <vt:lpstr>Courier New</vt:lpstr>
      <vt:lpstr>Gill Sans</vt:lpstr>
      <vt:lpstr>Lucida Grande</vt:lpstr>
      <vt:lpstr>Monaco</vt:lpstr>
      <vt:lpstr>ＭＳ Ｐゴシック</vt:lpstr>
      <vt:lpstr>Wingdings</vt:lpstr>
      <vt:lpstr>Wingdings 2</vt:lpstr>
      <vt:lpstr>Zapf Dingbats</vt:lpstr>
      <vt:lpstr>ヒラギノ角ゴ ProN W3</vt:lpstr>
      <vt:lpstr>ヒラギノ角ゴ ProN W6</vt:lpstr>
      <vt:lpstr>Title and Content</vt:lpstr>
      <vt:lpstr>Title Only</vt:lpstr>
      <vt:lpstr>Overview</vt:lpstr>
      <vt:lpstr>Course Theme: Abstraction Is Good But Don’t Forget Reality</vt:lpstr>
      <vt:lpstr>Great Reality #1:  Ints are not Integers, Floats are not Reals</vt:lpstr>
      <vt:lpstr>Computer Arithmetic</vt:lpstr>
      <vt:lpstr>Great Reality #2:  You’ve Got to Know Assembly</vt:lpstr>
      <vt:lpstr>Great Reality #3: Memory Matters Random Access Memory Is an Unphysical Abstraction</vt:lpstr>
      <vt:lpstr>Memory Referencing Bug Example</vt:lpstr>
      <vt:lpstr>Memory Referencing Bug Example</vt:lpstr>
      <vt:lpstr>Memory Referencing Errors</vt:lpstr>
      <vt:lpstr>Great Reality #4: There’s more to performance than asymptotic complexity </vt:lpstr>
      <vt:lpstr>Memory System Performance Example</vt:lpstr>
      <vt:lpstr>Why The Performance Differs</vt:lpstr>
      <vt:lpstr>Great Reality #5: Computers do more than execute programs</vt:lpstr>
      <vt:lpstr>Course Perspective</vt:lpstr>
      <vt:lpstr>Cheating: Description</vt:lpstr>
      <vt:lpstr>Cheating: Consequences</vt:lpstr>
      <vt:lpstr>Textbooks</vt:lpstr>
      <vt:lpstr>Course Components</vt:lpstr>
      <vt:lpstr>Getting Help </vt:lpstr>
      <vt:lpstr>Getting Help </vt:lpstr>
      <vt:lpstr>Timeliness</vt:lpstr>
      <vt:lpstr>Other Rules of the Lecture Room</vt:lpstr>
      <vt:lpstr>Policies: Grading</vt:lpstr>
      <vt:lpstr>Lab Rationale </vt:lpstr>
      <vt:lpstr>Welcome and Enjoy! 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Microsoft Office User</cp:lastModifiedBy>
  <cp:revision>97</cp:revision>
  <cp:lastPrinted>2011-08-30T03:47:10Z</cp:lastPrinted>
  <dcterms:created xsi:type="dcterms:W3CDTF">2012-08-28T17:04:18Z</dcterms:created>
  <dcterms:modified xsi:type="dcterms:W3CDTF">2016-09-29T05:07:06Z</dcterms:modified>
</cp:coreProperties>
</file>