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8.xml" ContentType="application/vnd.openxmlformats-officedocument.presentationml.notesSlide+xml"/>
  <Override PartName="/ppt/embeddings/oleObject4.bin" ContentType="application/vnd.openxmlformats-officedocument.oleObject"/>
  <Override PartName="/ppt/notesSlides/notesSlide9.xml" ContentType="application/vnd.openxmlformats-officedocument.presentationml.notesSlide+xml"/>
  <Override PartName="/ppt/embeddings/oleObject5.bin" ContentType="application/vnd.openxmlformats-officedocument.oleObject"/>
  <Override PartName="/ppt/notesSlides/notesSlide10.xml" ContentType="application/vnd.openxmlformats-officedocument.presentationml.notesSlide+xml"/>
  <Override PartName="/ppt/embeddings/oleObject6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embeddings/oleObject7.bin" ContentType="application/vnd.openxmlformats-officedocument.oleObject"/>
  <Override PartName="/ppt/notesSlides/notesSlide28.xml" ContentType="application/vnd.openxmlformats-officedocument.presentationml.notesSlide+xml"/>
  <Override PartName="/ppt/embeddings/oleObject8.bin" ContentType="application/vnd.openxmlformats-officedocument.oleObject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embeddings/oleObject9.bin" ContentType="application/vnd.openxmlformats-officedocument.oleObject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embeddings/oleObject10.bin" ContentType="application/vnd.openxmlformats-officedocument.oleObject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67"/>
  </p:notesMasterIdLst>
  <p:handoutMasterIdLst>
    <p:handoutMasterId r:id="rId68"/>
  </p:handoutMasterIdLst>
  <p:sldIdLst>
    <p:sldId id="542" r:id="rId4"/>
    <p:sldId id="681" r:id="rId5"/>
    <p:sldId id="692" r:id="rId6"/>
    <p:sldId id="706" r:id="rId7"/>
    <p:sldId id="658" r:id="rId8"/>
    <p:sldId id="690" r:id="rId9"/>
    <p:sldId id="683" r:id="rId10"/>
    <p:sldId id="671" r:id="rId11"/>
    <p:sldId id="673" r:id="rId12"/>
    <p:sldId id="674" r:id="rId13"/>
    <p:sldId id="675" r:id="rId14"/>
    <p:sldId id="676" r:id="rId15"/>
    <p:sldId id="691" r:id="rId16"/>
    <p:sldId id="677" r:id="rId17"/>
    <p:sldId id="684" r:id="rId18"/>
    <p:sldId id="591" r:id="rId19"/>
    <p:sldId id="592" r:id="rId20"/>
    <p:sldId id="593" r:id="rId21"/>
    <p:sldId id="594" r:id="rId22"/>
    <p:sldId id="595" r:id="rId23"/>
    <p:sldId id="685" r:id="rId24"/>
    <p:sldId id="596" r:id="rId25"/>
    <p:sldId id="597" r:id="rId26"/>
    <p:sldId id="645" r:id="rId27"/>
    <p:sldId id="599" r:id="rId28"/>
    <p:sldId id="602" r:id="rId29"/>
    <p:sldId id="600" r:id="rId30"/>
    <p:sldId id="601" r:id="rId31"/>
    <p:sldId id="648" r:id="rId32"/>
    <p:sldId id="686" r:id="rId33"/>
    <p:sldId id="606" r:id="rId34"/>
    <p:sldId id="607" r:id="rId35"/>
    <p:sldId id="649" r:id="rId36"/>
    <p:sldId id="687" r:id="rId37"/>
    <p:sldId id="611" r:id="rId38"/>
    <p:sldId id="612" r:id="rId39"/>
    <p:sldId id="613" r:id="rId40"/>
    <p:sldId id="615" r:id="rId41"/>
    <p:sldId id="616" r:id="rId42"/>
    <p:sldId id="617" r:id="rId43"/>
    <p:sldId id="620" r:id="rId44"/>
    <p:sldId id="621" r:id="rId45"/>
    <p:sldId id="625" r:id="rId46"/>
    <p:sldId id="626" r:id="rId47"/>
    <p:sldId id="628" r:id="rId48"/>
    <p:sldId id="689" r:id="rId49"/>
    <p:sldId id="651" r:id="rId50"/>
    <p:sldId id="650" r:id="rId51"/>
    <p:sldId id="707" r:id="rId52"/>
    <p:sldId id="708" r:id="rId53"/>
    <p:sldId id="688" r:id="rId54"/>
    <p:sldId id="659" r:id="rId55"/>
    <p:sldId id="703" r:id="rId56"/>
    <p:sldId id="661" r:id="rId57"/>
    <p:sldId id="709" r:id="rId58"/>
    <p:sldId id="704" r:id="rId59"/>
    <p:sldId id="664" r:id="rId60"/>
    <p:sldId id="668" r:id="rId61"/>
    <p:sldId id="666" r:id="rId62"/>
    <p:sldId id="667" r:id="rId63"/>
    <p:sldId id="669" r:id="rId64"/>
    <p:sldId id="705" r:id="rId65"/>
    <p:sldId id="636" r:id="rId66"/>
  </p:sldIdLst>
  <p:sldSz cx="9144000" cy="6858000" type="screen4x3"/>
  <p:notesSz cx="7302500" cy="9586913"/>
  <p:custDataLst>
    <p:tags r:id="rId7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E0F4E3"/>
    <a:srgbClr val="E0E0E0"/>
    <a:srgbClr val="E3E4E6"/>
    <a:srgbClr val="FFFF99"/>
    <a:srgbClr val="FF99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6" autoAdjust="0"/>
    <p:restoredTop sz="94660" autoAdjust="0"/>
  </p:normalViewPr>
  <p:slideViewPr>
    <p:cSldViewPr snapToObjects="1">
      <p:cViewPr varScale="1">
        <p:scale>
          <a:sx n="90" d="100"/>
          <a:sy n="90" d="100"/>
        </p:scale>
        <p:origin x="-1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4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slide" Target="slides/slide60.xml"/><Relationship Id="rId64" Type="http://schemas.openxmlformats.org/officeDocument/2006/relationships/slide" Target="slides/slide61.xml"/><Relationship Id="rId65" Type="http://schemas.openxmlformats.org/officeDocument/2006/relationships/slide" Target="slides/slide62.xml"/><Relationship Id="rId66" Type="http://schemas.openxmlformats.org/officeDocument/2006/relationships/slide" Target="slides/slide63.xml"/><Relationship Id="rId67" Type="http://schemas.openxmlformats.org/officeDocument/2006/relationships/notesMaster" Target="notesMasters/notesMaster1.xml"/><Relationship Id="rId68" Type="http://schemas.openxmlformats.org/officeDocument/2006/relationships/handoutMaster" Target="handoutMasters/handoutMaster1.xml"/><Relationship Id="rId69" Type="http://schemas.openxmlformats.org/officeDocument/2006/relationships/printerSettings" Target="printerSettings/printerSettings1.bin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slide" Target="slides/slide5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70" Type="http://schemas.openxmlformats.org/officeDocument/2006/relationships/tags" Target="tags/tag1.xml"/><Relationship Id="rId71" Type="http://schemas.openxmlformats.org/officeDocument/2006/relationships/presProps" Target="presProps.xml"/><Relationship Id="rId72" Type="http://schemas.openxmlformats.org/officeDocument/2006/relationships/viewProps" Target="viewProp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73" Type="http://schemas.openxmlformats.org/officeDocument/2006/relationships/theme" Target="theme/theme1.xml"/><Relationship Id="rId74" Type="http://schemas.openxmlformats.org/officeDocument/2006/relationships/tableStyles" Target="tableStyles.xml"/><Relationship Id="rId60" Type="http://schemas.openxmlformats.org/officeDocument/2006/relationships/slide" Target="slides/slide57.xml"/><Relationship Id="rId61" Type="http://schemas.openxmlformats.org/officeDocument/2006/relationships/slide" Target="slides/slide58.xml"/><Relationship Id="rId62" Type="http://schemas.openxmlformats.org/officeDocument/2006/relationships/slide" Target="slides/slide59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Relationship Id="rId3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Microsoft_Word_97_-_2004_Document1.doc"/><Relationship Id="rId10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Excel_97_-_2004_Worksheet5.xls"/><Relationship Id="rId6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Excel_97_-_2004_Worksheet6.xls"/><Relationship Id="rId6" Type="http://schemas.openxmlformats.org/officeDocument/2006/relationships/image" Target="../media/image1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Excel_97_-_2004_Worksheet7.xls"/><Relationship Id="rId6" Type="http://schemas.openxmlformats.org/officeDocument/2006/relationships/image" Target="../media/image13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Microsoft_Word_97_-_2004_Document8.doc"/><Relationship Id="rId6" Type="http://schemas.openxmlformats.org/officeDocument/2006/relationships/image" Target="../media/image14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Bits, Bytes, and Integers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MCS-284 : Computer Organization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San </a:t>
            </a:r>
            <a:r>
              <a:rPr lang="en-US" dirty="0" err="1" smtClean="0"/>
              <a:t>Skulrattanakulchai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 smtClean="0"/>
              <a:t>Example: Representing &amp; Manipulating Sets</a:t>
            </a:r>
            <a:endParaRPr lang="en-US" dirty="0"/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/>
            <a:r>
              <a:rPr lang="en-US"/>
              <a:t>Apply to any “integral” data type</a:t>
            </a: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/>
              <a:t>View arguments as bit vectors</a:t>
            </a:r>
          </a:p>
          <a:p>
            <a:pPr marL="552450" lvl="1" eaLnBrk="1" hangingPunct="1"/>
            <a:r>
              <a:rPr lang="en-US"/>
              <a:t>Arguments applied bit-wise</a:t>
            </a:r>
          </a:p>
          <a:p>
            <a:pPr eaLnBrk="1" hangingPunct="1"/>
            <a:r>
              <a:rPr lang="en-US"/>
              <a:t>Examples (Char data type)</a:t>
            </a: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2590800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Watch out for &amp;&amp; vs. &amp; (and || vs. |)…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one </a:t>
            </a:r>
            <a:r>
              <a:rPr lang="en-US" sz="3200" dirty="0">
                <a:solidFill>
                  <a:srgbClr val="000000"/>
                </a:solidFill>
              </a:rPr>
              <a:t>of the more common </a:t>
            </a:r>
            <a:r>
              <a:rPr lang="en-US" sz="3200" dirty="0" err="1">
                <a:solidFill>
                  <a:srgbClr val="000000"/>
                </a:solidFill>
              </a:rPr>
              <a:t>oopsies</a:t>
            </a:r>
            <a:r>
              <a:rPr lang="en-US" sz="3200" dirty="0">
                <a:solidFill>
                  <a:srgbClr val="000000"/>
                </a:solidFill>
              </a:rPr>
              <a:t> in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C </a:t>
            </a:r>
            <a:r>
              <a:rPr lang="en-US" sz="3200" dirty="0">
                <a:solidFill>
                  <a:srgbClr val="000000"/>
                </a:solidFill>
              </a:rPr>
              <a:t>programming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</a:t>
            </a:r>
            <a:r>
              <a:rPr lang="en-US" dirty="0" smtClean="0"/>
              <a:t>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</a:t>
            </a:r>
            <a:r>
              <a:rPr lang="en-US" dirty="0" smtClean="0"/>
              <a:t>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 </a:t>
            </a:r>
            <a:r>
              <a:rPr lang="en-US" dirty="0" smtClean="0">
                <a:latin typeface="Courier New" pitchFamily="49" charset="0"/>
              </a:rPr>
              <a:t>short</a:t>
            </a:r>
            <a:r>
              <a:rPr lang="en-US" dirty="0" smtClean="0"/>
              <a:t> 2 bytes long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Sign Bit</a:t>
            </a:r>
          </a:p>
          <a:p>
            <a:pPr lvl="1" eaLnBrk="1" hangingPunct="1">
              <a:defRPr/>
            </a:pPr>
            <a:r>
              <a:rPr lang="en-US" dirty="0" smtClean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 smtClean="0"/>
              <a:t>0 for nonnegative</a:t>
            </a:r>
          </a:p>
          <a:p>
            <a:pPr lvl="2" eaLnBrk="1" hangingPunct="1">
              <a:defRPr/>
            </a:pPr>
            <a:r>
              <a:rPr lang="en-US" dirty="0" smtClean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7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8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5908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9" name="Document" r:id="rId9" imgW="5969000" imgH="1016000" progId="Word.Document.8">
                  <p:embed/>
                </p:oleObj>
              </mc:Choice>
              <mc:Fallback>
                <p:oleObj name="Document" r:id="rId9" imgW="5969000" imgH="1016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5845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Two-complement 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3" name="Document" r:id="rId5" imgW="5600700" imgH="5219700" progId="Word.Document.8">
                  <p:embed/>
                </p:oleObj>
              </mc:Choice>
              <mc:Fallback>
                <p:oleObj name="Document" r:id="rId5" imgW="5600700" imgH="52197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779588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 smtClean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UMin</a:t>
            </a:r>
            <a:r>
              <a:rPr lang="en-US" sz="2000" b="0" dirty="0" smtClean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 smtClean="0"/>
              <a:t>UMax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TMin</a:t>
            </a:r>
            <a:r>
              <a:rPr lang="en-US" sz="2000" b="0" dirty="0" smtClean="0"/>
              <a:t>	=	 –2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 smtClean="0"/>
              <a:t>TMax</a:t>
            </a:r>
            <a:r>
              <a:rPr lang="en-US" sz="2000" dirty="0" smtClean="0"/>
              <a:t> 	=	 </a:t>
            </a:r>
            <a:r>
              <a:rPr lang="en-US" sz="2000" b="0" dirty="0" smtClean="0"/>
              <a:t>2</a:t>
            </a:r>
            <a:r>
              <a:rPr lang="en-US" sz="2000" b="0" i="1" baseline="30000" dirty="0" smtClean="0"/>
              <a:t>w</a:t>
            </a:r>
            <a:r>
              <a:rPr lang="en-US" sz="2000" b="0" baseline="30000" dirty="0" smtClean="0"/>
              <a:t>–1</a:t>
            </a:r>
            <a:r>
              <a:rPr lang="en-US" sz="2000" b="0" dirty="0" smtClean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 smtClean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 smtClean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 smtClean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7" name="Document" r:id="rId5" imgW="6083300" imgH="1943100" progId="Word.Document.8">
                  <p:embed/>
                </p:oleObj>
              </mc:Choice>
              <mc:Fallback>
                <p:oleObj name="Document" r:id="rId5" imgW="6083300" imgH="1943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 smtClean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|</a:t>
            </a:r>
            <a:r>
              <a:rPr lang="en-US" b="0" i="1" dirty="0" err="1" smtClean="0"/>
              <a:t>TMin</a:t>
            </a:r>
            <a:r>
              <a:rPr lang="en-US" b="0" i="1" dirty="0" smtClean="0"/>
              <a:t> </a:t>
            </a:r>
            <a:r>
              <a:rPr lang="en-US" b="0" dirty="0" smtClean="0"/>
              <a:t>| 	= 	</a:t>
            </a:r>
            <a:r>
              <a:rPr lang="en-US" b="0" i="1" dirty="0" err="1" smtClean="0"/>
              <a:t>TMax</a:t>
            </a:r>
            <a:r>
              <a:rPr lang="en-US" b="0" dirty="0" smtClean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 smtClean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 smtClean="0"/>
              <a:t>UMax</a:t>
            </a:r>
            <a:r>
              <a:rPr lang="en-US" b="0" dirty="0" smtClean="0"/>
              <a:t>	=	2 * </a:t>
            </a:r>
            <a:r>
              <a:rPr lang="en-US" b="0" i="1" dirty="0" err="1" smtClean="0"/>
              <a:t>TMax</a:t>
            </a:r>
            <a:r>
              <a:rPr lang="en-US" b="0" dirty="0" smtClean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1" name="Document" r:id="rId5" imgW="8724900" imgH="1816100" progId="Word.Document.8">
                  <p:embed/>
                </p:oleObj>
              </mc:Choice>
              <mc:Fallback>
                <p:oleObj name="Document" r:id="rId5" imgW="8724900" imgH="1816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 smtClean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information as bits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smtClean="0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Equivalence</a:t>
            </a:r>
          </a:p>
          <a:p>
            <a:pPr lvl="1" eaLnBrk="1" hangingPunct="1">
              <a:defRPr/>
            </a:pPr>
            <a:r>
              <a:rPr lang="en-US" dirty="0" smtClean="0"/>
              <a:t>Same encodings for nonnegative values</a:t>
            </a:r>
          </a:p>
          <a:p>
            <a:pPr eaLnBrk="1" hangingPunct="1">
              <a:defRPr/>
            </a:pPr>
            <a:r>
              <a:rPr lang="en-US" dirty="0" smtClean="0"/>
              <a:t>Uniqueness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 smtClean="0"/>
              <a:t>Each </a:t>
            </a:r>
            <a:r>
              <a:rPr lang="en-US" dirty="0" err="1" smtClean="0"/>
              <a:t>representable</a:t>
            </a:r>
            <a:r>
              <a:rPr lang="en-US" dirty="0" smtClean="0"/>
              <a:t> integer has unique bit encoding</a:t>
            </a:r>
          </a:p>
          <a:p>
            <a:pPr eaLnBrk="1" hangingPunct="1">
              <a:defRPr/>
            </a:pP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Can Invert Mappings</a:t>
            </a:r>
          </a:p>
          <a:p>
            <a:pPr lvl="1" eaLnBrk="1" hangingPunct="1">
              <a:defRPr/>
            </a:pPr>
            <a:r>
              <a:rPr lang="en-US" dirty="0" smtClean="0"/>
              <a:t>U2B(</a:t>
            </a:r>
            <a:r>
              <a:rPr lang="en-US" b="0" i="1" dirty="0" smtClean="0"/>
              <a:t>x</a:t>
            </a:r>
            <a:r>
              <a:rPr lang="en-US" dirty="0" smtClean="0"/>
              <a:t>)  =  B2U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 smtClean="0"/>
              <a:t>T2B(</a:t>
            </a:r>
            <a:r>
              <a:rPr lang="en-US" b="0" i="1" dirty="0" smtClean="0"/>
              <a:t>x</a:t>
            </a:r>
            <a:r>
              <a:rPr lang="en-US" dirty="0" smtClean="0"/>
              <a:t>)  =  B2T</a:t>
            </a:r>
            <a:r>
              <a:rPr lang="en-US" b="0" baseline="30000" dirty="0" smtClean="0"/>
              <a:t>-1</a:t>
            </a:r>
            <a:r>
              <a:rPr lang="en-US" dirty="0" smtClean="0"/>
              <a:t>(</a:t>
            </a:r>
            <a:r>
              <a:rPr lang="en-US" b="0" i="1" dirty="0" smtClean="0"/>
              <a:t>x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 smtClean="0"/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 smtClean="0"/>
              <a:t>Mappings between unsigned and two’s complement numbers: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eep bit representations and reinterpret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 smtClean="0"/>
              <a:t>Mapping Signed </a:t>
            </a:r>
            <a:r>
              <a:rPr lang="en-US" dirty="0" smtClean="0">
                <a:sym typeface="Symbol" pitchFamily="18" charset="2"/>
              </a:rPr>
              <a:t></a:t>
            </a:r>
            <a:r>
              <a:rPr lang="en-US" dirty="0" smtClean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4882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 smtClean="0">
                  <a:latin typeface="Calibri" pitchFamily="34" charset="0"/>
                </a:rPr>
                <a:t>+/- 16</a:t>
              </a:r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 smtClean="0">
                <a:latin typeface="Calibri" pitchFamily="34" charset="0"/>
                <a:sym typeface="Symbol" pitchFamily="18" charset="2"/>
              </a:rPr>
              <a:t>becomes</a:t>
            </a:r>
            <a:endParaRPr lang="en-US" b="0" i="1" dirty="0">
              <a:latin typeface="Calibri" pitchFamily="34" charset="0"/>
              <a:sym typeface="Symbol" pitchFamily="18" charset="2"/>
            </a:endParaRP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</a:t>
            </a:r>
            <a:r>
              <a:rPr lang="en-US" sz="2000" b="0" dirty="0" smtClean="0">
                <a:latin typeface="Calibri" pitchFamily="34" charset="0"/>
              </a:rPr>
              <a:t>Complement Range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2’s Comp.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Unsigned</a:t>
            </a:r>
          </a:p>
          <a:p>
            <a:pPr lvl="1" eaLnBrk="1" hangingPunct="1">
              <a:defRPr/>
            </a:pPr>
            <a:r>
              <a:rPr lang="en-US" smtClean="0"/>
              <a:t>Ordering Inversion</a:t>
            </a:r>
          </a:p>
          <a:p>
            <a:pPr lvl="1" eaLnBrk="1" hangingPunct="1">
              <a:defRPr/>
            </a:pPr>
            <a:r>
              <a:rPr lang="en-US" smtClean="0"/>
              <a:t>Negative </a:t>
            </a:r>
            <a:r>
              <a:rPr lang="en-US" smtClean="0">
                <a:sym typeface="Symbol" pitchFamily="18" charset="2"/>
              </a:rPr>
              <a:t></a:t>
            </a:r>
            <a:r>
              <a:rPr lang="en-US" smtClean="0"/>
              <a:t> Big Positive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Constants</a:t>
            </a:r>
          </a:p>
          <a:p>
            <a:pPr lvl="1" eaLnBrk="1" hangingPunct="1">
              <a:defRPr/>
            </a:pPr>
            <a:r>
              <a:rPr lang="en-US" dirty="0" smtClean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 smtClean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 smtClean="0"/>
              <a:t>Casting</a:t>
            </a:r>
          </a:p>
          <a:p>
            <a:pPr lvl="1" eaLnBrk="1" hangingPunct="1">
              <a:defRPr/>
            </a:pPr>
            <a:r>
              <a:rPr lang="en-US" dirty="0" smtClean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(unsigned)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tx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ux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uy</a:t>
            </a:r>
            <a:r>
              <a:rPr lang="en-US" sz="1800" b="1" dirty="0" smtClean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If there is a mix of unsigned and signed in single expression, </a:t>
            </a:r>
            <a:br>
              <a:rPr lang="en-US" dirty="0" smtClean="0"/>
            </a:br>
            <a:r>
              <a:rPr lang="en-US" b="1" i="1" dirty="0" smtClean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Including comparison operations </a:t>
            </a:r>
            <a:r>
              <a:rPr lang="en-US" b="1" dirty="0" smtClean="0">
                <a:latin typeface="Courier New" pitchFamily="49" charset="0"/>
              </a:rPr>
              <a:t>&lt;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==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&lt;=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Examples for </a:t>
            </a:r>
            <a:r>
              <a:rPr lang="en-US" i="1" dirty="0" smtClean="0"/>
              <a:t>W</a:t>
            </a:r>
            <a:r>
              <a:rPr lang="en-US" dirty="0" smtClean="0"/>
              <a:t> = 32:    </a:t>
            </a:r>
            <a:r>
              <a:rPr lang="en-US" b="1" dirty="0" smtClean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 smtClean="0"/>
              <a:t>Constant</a:t>
            </a:r>
            <a:r>
              <a:rPr lang="en-US" baseline="-25000" dirty="0" smtClean="0"/>
              <a:t>1</a:t>
            </a:r>
            <a:r>
              <a:rPr lang="en-US" dirty="0" smtClean="0"/>
              <a:t>	Constant</a:t>
            </a:r>
            <a:r>
              <a:rPr lang="en-US" baseline="-25000" dirty="0" smtClean="0"/>
              <a:t>2</a:t>
            </a:r>
            <a:r>
              <a:rPr lang="en-US" dirty="0" smtClean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 smtClean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 smtClean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 smtClean="0"/>
              <a:t>	 2147483647 	(</a:t>
            </a:r>
            <a:r>
              <a:rPr lang="en-US" sz="2100" dirty="0" err="1" smtClean="0"/>
              <a:t>int</a:t>
            </a:r>
            <a:r>
              <a:rPr lang="en-US" sz="2100" dirty="0" smtClean="0"/>
              <a:t>) 2147483648U </a:t>
            </a:r>
            <a:r>
              <a:rPr lang="en-US" dirty="0" smtClean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 smtClean="0"/>
              <a:t>Summary</a:t>
            </a:r>
            <a:br>
              <a:rPr lang="en-US" dirty="0" smtClean="0"/>
            </a:br>
            <a:r>
              <a:rPr lang="en-US" dirty="0" smtClean="0"/>
              <a:t>Casting Signed ↔ Unsigned: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 smtClean="0"/>
              <a:t>Bit pattern is maintained</a:t>
            </a:r>
          </a:p>
          <a:p>
            <a:r>
              <a:rPr lang="en-US" dirty="0" smtClean="0"/>
              <a:t>But reinterpreted</a:t>
            </a:r>
          </a:p>
          <a:p>
            <a:r>
              <a:rPr lang="en-US" dirty="0" smtClean="0"/>
              <a:t>Can have unexpected effects: adding or subtracting 2</a:t>
            </a:r>
            <a:r>
              <a:rPr lang="en-US" baseline="30000" dirty="0" smtClean="0"/>
              <a:t>w</a:t>
            </a:r>
          </a:p>
          <a:p>
            <a:endParaRPr lang="en-US" dirty="0" smtClean="0"/>
          </a:p>
          <a:p>
            <a:r>
              <a:rPr lang="en-US" dirty="0" smtClean="0"/>
              <a:t>Expression containing signed and unsigned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is cast to </a:t>
            </a:r>
            <a:r>
              <a:rPr lang="en-US" dirty="0" smtClean="0">
                <a:latin typeface="Courier New"/>
                <a:cs typeface="Courier New"/>
              </a:rPr>
              <a:t>unsigned</a:t>
            </a:r>
            <a:r>
              <a:rPr lang="en-US" dirty="0" smtClean="0"/>
              <a:t>!!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bits</a:t>
            </a:r>
            <a:endParaRPr lang="en-US" dirty="0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bit is 0 or 1</a:t>
            </a:r>
          </a:p>
          <a:p>
            <a:r>
              <a:rPr lang="en-US" dirty="0" smtClean="0"/>
              <a:t>By encoding/interpreting sets of bits in various ways</a:t>
            </a:r>
          </a:p>
          <a:p>
            <a:pPr lvl="1"/>
            <a:r>
              <a:rPr lang="en-US" dirty="0" smtClean="0"/>
              <a:t>Computers determine what to do (instructions)</a:t>
            </a:r>
          </a:p>
          <a:p>
            <a:pPr lvl="1"/>
            <a:r>
              <a:rPr lang="en-US" dirty="0" smtClean="0"/>
              <a:t>… and represent and manipulate numbers, sets, strings, etc…</a:t>
            </a:r>
          </a:p>
          <a:p>
            <a:r>
              <a:rPr lang="en-US" dirty="0" smtClean="0"/>
              <a:t>Why bits?  Electronic </a:t>
            </a:r>
            <a:r>
              <a:rPr lang="en-US" dirty="0"/>
              <a:t>Implementation</a:t>
            </a:r>
          </a:p>
          <a:p>
            <a:pPr lvl="1"/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  <a:endParaRPr lang="en-US" sz="1800" b="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  <a:endParaRPr lang="en-US" sz="1800" b="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  <a:endParaRPr lang="en-US" sz="1800" b="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 smtClean="0"/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Task:</a:t>
            </a:r>
          </a:p>
          <a:p>
            <a:pPr lvl="1" eaLnBrk="1" hangingPunct="1">
              <a:defRPr/>
            </a:pPr>
            <a:r>
              <a:rPr lang="en-US" smtClean="0"/>
              <a:t>Given </a:t>
            </a:r>
            <a:r>
              <a:rPr lang="en-US" i="1" smtClean="0"/>
              <a:t>w</a:t>
            </a:r>
            <a:r>
              <a:rPr lang="en-US" smtClean="0"/>
              <a:t>-bit signed integer </a:t>
            </a:r>
            <a:r>
              <a:rPr lang="en-US" i="1" smtClean="0"/>
              <a:t>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Convert it to </a:t>
            </a:r>
            <a:r>
              <a:rPr lang="en-US" i="1" smtClean="0"/>
              <a:t>w</a:t>
            </a:r>
            <a:r>
              <a:rPr lang="en-US" smtClean="0"/>
              <a:t>+</a:t>
            </a:r>
            <a:r>
              <a:rPr lang="en-US" i="1" smtClean="0"/>
              <a:t>k</a:t>
            </a:r>
            <a:r>
              <a:rPr lang="en-US" smtClean="0"/>
              <a:t>-bit integer with same value</a:t>
            </a:r>
          </a:p>
          <a:p>
            <a:pPr eaLnBrk="1" hangingPunct="1">
              <a:defRPr/>
            </a:pPr>
            <a:r>
              <a:rPr lang="en-US" smtClean="0"/>
              <a:t>Rule:</a:t>
            </a:r>
          </a:p>
          <a:p>
            <a:pPr lvl="1" eaLnBrk="1" hangingPunct="1">
              <a:defRPr/>
            </a:pPr>
            <a:r>
              <a:rPr lang="en-US" smtClean="0"/>
              <a:t>Make </a:t>
            </a:r>
            <a:r>
              <a:rPr lang="en-US" i="1" smtClean="0"/>
              <a:t>k</a:t>
            </a:r>
            <a:r>
              <a:rPr lang="en-US" smtClean="0"/>
              <a:t> copies of sign bit:</a:t>
            </a:r>
          </a:p>
          <a:p>
            <a:pPr lvl="1" eaLnBrk="1" hangingPunct="1">
              <a:defRPr/>
            </a:pPr>
            <a:r>
              <a:rPr lang="en-US" b="0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</a:t>
            </a:r>
            <a:r>
              <a:rPr lang="en-US" smtClean="0"/>
              <a:t> = 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–1 </a:t>
            </a:r>
            <a:r>
              <a:rPr lang="en-US" smtClean="0"/>
              <a:t>, </a:t>
            </a:r>
            <a:r>
              <a:rPr lang="en-US" b="0" i="1" smtClean="0"/>
              <a:t>x</a:t>
            </a:r>
            <a:r>
              <a:rPr lang="en-US" b="0" i="1" baseline="-25000" smtClean="0"/>
              <a:t>w</a:t>
            </a:r>
            <a:r>
              <a:rPr lang="en-US" b="0" baseline="-25000" smtClean="0"/>
              <a:t>–2 </a:t>
            </a:r>
            <a:r>
              <a:rPr lang="en-US" smtClean="0"/>
              <a:t>,…, </a:t>
            </a:r>
            <a:r>
              <a:rPr lang="en-US" b="0" i="1" smtClean="0"/>
              <a:t>x</a:t>
            </a:r>
            <a:r>
              <a:rPr lang="en-US" b="0" baseline="-25000" smtClean="0"/>
              <a:t>0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87788"/>
            <a:ext cx="5181600" cy="2913062"/>
            <a:chOff x="1392" y="2104"/>
            <a:chExt cx="3264" cy="183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 smtClean="0"/>
              <a:t>Converting from smaller to larger integer data type</a:t>
            </a:r>
          </a:p>
          <a:p>
            <a:r>
              <a:rPr lang="en-US" dirty="0" smtClean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smtClean="0"/>
              <a:t>Expanding, Truncating: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 smtClean="0"/>
              <a:t>Expanding (e.g., short </a:t>
            </a:r>
            <a:r>
              <a:rPr lang="en-US" dirty="0" err="1" smtClean="0"/>
              <a:t>int</a:t>
            </a:r>
            <a:r>
              <a:rPr lang="en-US" dirty="0" smtClean="0"/>
              <a:t> to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Unsigned: zeros added</a:t>
            </a:r>
          </a:p>
          <a:p>
            <a:pPr lvl="1"/>
            <a:r>
              <a:rPr lang="en-US" dirty="0" smtClean="0"/>
              <a:t>Signed: sign extension</a:t>
            </a:r>
          </a:p>
          <a:p>
            <a:pPr lvl="1"/>
            <a:r>
              <a:rPr lang="en-US" dirty="0" smtClean="0"/>
              <a:t>Both yield expected result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Truncating (e.g., unsigned to unsigned short)</a:t>
            </a:r>
          </a:p>
          <a:p>
            <a:pPr lvl="1"/>
            <a:r>
              <a:rPr lang="en-US" dirty="0" smtClean="0"/>
              <a:t>Unsigned/signed: bits are truncated</a:t>
            </a:r>
          </a:p>
          <a:p>
            <a:pPr lvl="1"/>
            <a:r>
              <a:rPr lang="en-US" dirty="0" smtClean="0"/>
              <a:t>Result reinterpreted</a:t>
            </a:r>
          </a:p>
          <a:p>
            <a:pPr lvl="1"/>
            <a:r>
              <a:rPr lang="en-US" dirty="0" smtClean="0"/>
              <a:t>Unsigned: mod operation</a:t>
            </a:r>
          </a:p>
          <a:p>
            <a:pPr lvl="1"/>
            <a:r>
              <a:rPr lang="en-US" dirty="0" smtClean="0"/>
              <a:t>Signed: similar to mod</a:t>
            </a:r>
          </a:p>
          <a:p>
            <a:pPr lvl="1"/>
            <a:r>
              <a:rPr lang="en-US" dirty="0" smtClean="0"/>
              <a:t>For small numbers yields expected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 smtClean="0"/>
              <a:t>Addition, negation, multiplication, shifting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Summary</a:t>
            </a:r>
            <a:endParaRPr lang="en-US" dirty="0">
              <a:solidFill>
                <a:srgbClr val="A6A6A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 smtClean="0"/>
              <a:t>s</a:t>
            </a:r>
            <a:r>
              <a:rPr lang="en-US" b="0" dirty="0" smtClean="0"/>
              <a:t>		=	 </a:t>
            </a:r>
            <a:r>
              <a:rPr lang="en-US" b="0" dirty="0" err="1" smtClean="0"/>
              <a:t>UAdd</a:t>
            </a:r>
            <a:r>
              <a:rPr lang="en-US" b="0" i="1" baseline="-25000" dirty="0" err="1" smtClean="0"/>
              <a:t>w</a:t>
            </a:r>
            <a:r>
              <a:rPr lang="en-US" b="0" dirty="0" smtClean="0"/>
              <a:t>(</a:t>
            </a:r>
            <a:r>
              <a:rPr lang="en-US" b="0" i="1" dirty="0" smtClean="0"/>
              <a:t>u</a:t>
            </a:r>
            <a:r>
              <a:rPr lang="en-US" b="0" dirty="0" smtClean="0"/>
              <a:t> , </a:t>
            </a:r>
            <a:r>
              <a:rPr lang="en-US" b="0" i="1" dirty="0" smtClean="0"/>
              <a:t>v</a:t>
            </a:r>
            <a:r>
              <a:rPr lang="en-US" b="0" dirty="0" smtClean="0"/>
              <a:t>)	=	</a:t>
            </a:r>
            <a:r>
              <a:rPr lang="en-US" b="0" i="1" dirty="0" smtClean="0"/>
              <a:t>u</a:t>
            </a:r>
            <a:r>
              <a:rPr lang="en-US" b="0" dirty="0" smtClean="0"/>
              <a:t> + </a:t>
            </a:r>
            <a:r>
              <a:rPr lang="en-US" b="0" i="1" dirty="0" smtClean="0"/>
              <a:t>v</a:t>
            </a:r>
            <a:r>
              <a:rPr lang="en-US" b="0" dirty="0" smtClean="0"/>
              <a:t>  mod 2</a:t>
            </a:r>
            <a:r>
              <a:rPr lang="en-US" b="0" i="1" baseline="30000" dirty="0" smtClean="0"/>
              <a:t>w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7" name="Chart" r:id="rId5" imgW="6146800" imgH="5067300" progId="Excel.Sheet.8">
                  <p:embed/>
                </p:oleObj>
              </mc:Choice>
              <mc:Fallback>
                <p:oleObj name="Chart" r:id="rId5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4-bit integers </a:t>
            </a:r>
            <a:r>
              <a:rPr lang="en-US" i="1" smtClean="0"/>
              <a:t>u</a:t>
            </a:r>
            <a:r>
              <a:rPr lang="en-US" smtClean="0"/>
              <a:t>, </a:t>
            </a:r>
            <a:r>
              <a:rPr lang="en-US" i="1" smtClean="0"/>
              <a:t>v</a:t>
            </a:r>
            <a:endParaRPr lang="en-US" smtClean="0"/>
          </a:p>
          <a:p>
            <a:pPr marL="635000" lvl="1" indent="-228600" eaLnBrk="1" hangingPunct="1">
              <a:defRPr/>
            </a:pPr>
            <a:r>
              <a:rPr lang="en-US" smtClean="0"/>
              <a:t>Compute true sum Add</a:t>
            </a:r>
            <a:r>
              <a:rPr lang="en-US" baseline="-25000" smtClean="0"/>
              <a:t>4</a:t>
            </a:r>
            <a:r>
              <a:rPr lang="en-US" smtClean="0"/>
              <a:t>(</a:t>
            </a:r>
            <a:r>
              <a:rPr lang="en-US" i="1" smtClean="0"/>
              <a:t>u</a:t>
            </a:r>
            <a:r>
              <a:rPr lang="en-US" smtClean="0"/>
              <a:t> , </a:t>
            </a:r>
            <a:r>
              <a:rPr lang="en-US" i="1" smtClean="0"/>
              <a:t>v</a:t>
            </a:r>
            <a:r>
              <a:rPr lang="en-US" smtClean="0"/>
              <a:t>)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Values increase linearly with </a:t>
            </a:r>
            <a:r>
              <a:rPr lang="en-US" i="1" smtClean="0"/>
              <a:t>u</a:t>
            </a:r>
            <a:r>
              <a:rPr lang="en-US" smtClean="0"/>
              <a:t> and </a:t>
            </a:r>
            <a:r>
              <a:rPr lang="en-US" i="1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smtClean="0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1" name="Chart" r:id="rId5" imgW="6146800" imgH="5067300" progId="Excel.Sheet.8">
                  <p:embed/>
                </p:oleObj>
              </mc:Choice>
              <mc:Fallback>
                <p:oleObj name="Chart" r:id="rId5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 smtClean="0"/>
              <a:t>TAdd</a:t>
            </a:r>
            <a:r>
              <a:rPr lang="en-US" dirty="0" smtClean="0"/>
              <a:t> and </a:t>
            </a:r>
            <a:r>
              <a:rPr lang="en-US" dirty="0" err="1" smtClean="0"/>
              <a:t>UAdd</a:t>
            </a:r>
            <a:r>
              <a:rPr lang="en-US" dirty="0" smtClean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	s = 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 smtClean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smtClean="0"/>
              <a:t>Will give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Functionality</a:t>
            </a:r>
          </a:p>
          <a:p>
            <a:pPr lvl="1" eaLnBrk="1" hangingPunct="1">
              <a:defRPr/>
            </a:pPr>
            <a:r>
              <a:rPr lang="en-US" dirty="0" smtClean="0"/>
              <a:t>True sum requires </a:t>
            </a:r>
            <a:r>
              <a:rPr lang="en-US" b="0" i="1" dirty="0" smtClean="0"/>
              <a:t>w</a:t>
            </a:r>
            <a:r>
              <a:rPr lang="en-US" b="0" dirty="0" smtClean="0"/>
              <a:t>+1</a:t>
            </a:r>
            <a:r>
              <a:rPr lang="en-US" dirty="0" smtClean="0"/>
              <a:t> bits</a:t>
            </a:r>
          </a:p>
          <a:p>
            <a:pPr lvl="1" eaLnBrk="1" hangingPunct="1">
              <a:defRPr/>
            </a:pPr>
            <a:r>
              <a:rPr lang="en-US" dirty="0" smtClean="0"/>
              <a:t>Drop off MSB</a:t>
            </a:r>
          </a:p>
          <a:p>
            <a:pPr lvl="1" eaLnBrk="1" hangingPunct="1">
              <a:defRPr/>
            </a:pPr>
            <a:r>
              <a:rPr lang="en-US" dirty="0" smtClean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959240" y="4066687"/>
            <a:ext cx="71413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4959240" y="2695087"/>
            <a:ext cx="944143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</a:t>
            </a:r>
            <a:r>
              <a:rPr lang="en-US" sz="1800" b="0" baseline="30000" dirty="0" smtClean="0">
                <a:latin typeface="Calibri" pitchFamily="34" charset="0"/>
              </a:rPr>
              <a:t>1</a:t>
            </a:r>
            <a:r>
              <a:rPr lang="en-US" sz="1800" b="0" dirty="0" smtClean="0">
                <a:latin typeface="Calibri" pitchFamily="34" charset="0"/>
              </a:rPr>
              <a:t>–1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example, can count in binary</a:t>
            </a:r>
            <a:endParaRPr lang="en-US" dirty="0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 2 Number Representation</a:t>
            </a:r>
          </a:p>
          <a:p>
            <a:pPr lvl="1"/>
            <a:r>
              <a:rPr lang="en-US" dirty="0"/>
              <a:t>Represent 15213</a:t>
            </a:r>
            <a:r>
              <a:rPr lang="en-US" baseline="-25000" dirty="0"/>
              <a:t>10</a:t>
            </a:r>
            <a:r>
              <a:rPr lang="en-US" dirty="0"/>
              <a:t> as 11101101101101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1.20</a:t>
            </a:r>
            <a:r>
              <a:rPr lang="en-US" baseline="-25000" dirty="0"/>
              <a:t>10</a:t>
            </a:r>
            <a:r>
              <a:rPr lang="en-US" dirty="0"/>
              <a:t> as 1.0011001100110011[0011]…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1.5213 X 10</a:t>
            </a:r>
            <a:r>
              <a:rPr lang="en-US" baseline="30000" dirty="0"/>
              <a:t>4</a:t>
            </a:r>
            <a:r>
              <a:rPr lang="en-US" dirty="0"/>
              <a:t>  as 1.1101101101101</a:t>
            </a:r>
            <a:r>
              <a:rPr lang="en-US" baseline="-25000" dirty="0"/>
              <a:t>2</a:t>
            </a:r>
            <a:r>
              <a:rPr lang="en-US" dirty="0"/>
              <a:t> X </a:t>
            </a:r>
            <a:r>
              <a:rPr lang="en-US" dirty="0" smtClean="0"/>
              <a:t>2</a:t>
            </a:r>
            <a:r>
              <a:rPr lang="en-US" baseline="30000" dirty="0" smtClean="0"/>
              <a:t>13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264939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5" name="Chart" r:id="rId5" imgW="6146800" imgH="5067300" progId="Excel.Sheet.8">
                  <p:embed/>
                </p:oleObj>
              </mc:Choice>
              <mc:Fallback>
                <p:oleObj name="Chart" r:id="rId5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Goal: Computing Product of </a:t>
            </a:r>
            <a:r>
              <a:rPr lang="en-US" b="0" i="1" dirty="0" smtClean="0"/>
              <a:t>w</a:t>
            </a:r>
            <a:r>
              <a:rPr lang="en-US" dirty="0" smtClean="0"/>
              <a:t>-bit numbers </a:t>
            </a:r>
            <a:r>
              <a:rPr lang="en-US" b="0" i="1" dirty="0" smtClean="0"/>
              <a:t>x</a:t>
            </a:r>
            <a:r>
              <a:rPr lang="en-US" dirty="0" smtClean="0"/>
              <a:t>, </a:t>
            </a:r>
            <a:r>
              <a:rPr lang="en-US" b="0" i="1" dirty="0" smtClean="0"/>
              <a:t>y</a:t>
            </a:r>
          </a:p>
          <a:p>
            <a:pPr lvl="1" eaLnBrk="1" hangingPunct="1">
              <a:defRPr/>
            </a:pPr>
            <a:r>
              <a:rPr lang="en-US" dirty="0" smtClean="0"/>
              <a:t>Either signed or unsigned</a:t>
            </a:r>
          </a:p>
          <a:p>
            <a:pPr eaLnBrk="1" hangingPunct="1">
              <a:defRPr/>
            </a:pPr>
            <a:r>
              <a:rPr lang="en-US" dirty="0" smtClean="0"/>
              <a:t>But, exact results can be bigger than </a:t>
            </a:r>
            <a:r>
              <a:rPr lang="en-US" b="0" i="1" dirty="0" err="1" smtClean="0"/>
              <a:t>w</a:t>
            </a:r>
            <a:r>
              <a:rPr lang="en-US" b="0" i="1" dirty="0" smtClean="0"/>
              <a:t> </a:t>
            </a:r>
            <a:r>
              <a:rPr lang="en-US" dirty="0" smtClean="0"/>
              <a:t>bits</a:t>
            </a:r>
            <a:endParaRPr lang="en-US" i="1" dirty="0" smtClean="0"/>
          </a:p>
          <a:p>
            <a:pPr lvl="1" eaLnBrk="1" hangingPunct="1">
              <a:defRPr/>
            </a:pPr>
            <a:r>
              <a:rPr lang="en-US" dirty="0" smtClean="0"/>
              <a:t>Unsigned: up to 2</a:t>
            </a:r>
            <a:r>
              <a:rPr lang="en-US" i="1" dirty="0" smtClean="0"/>
              <a:t>w</a:t>
            </a:r>
            <a:r>
              <a:rPr lang="en-US" dirty="0" smtClean="0"/>
              <a:t> bits</a:t>
            </a:r>
          </a:p>
          <a:p>
            <a:pPr lvl="2">
              <a:defRPr/>
            </a:pPr>
            <a:r>
              <a:rPr lang="en-US" b="0" dirty="0" smtClean="0"/>
              <a:t>Result range: 0 ≤ </a:t>
            </a:r>
            <a:r>
              <a:rPr lang="en-US" b="0" i="1" dirty="0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1)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dirty="0" smtClean="0"/>
              <a:t> –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+1</a:t>
            </a:r>
            <a:r>
              <a:rPr lang="en-US" b="0" dirty="0" smtClean="0"/>
              <a:t> + 1</a:t>
            </a:r>
          </a:p>
          <a:p>
            <a:pPr lvl="1" eaLnBrk="1" hangingPunct="1">
              <a:defRPr/>
            </a:pPr>
            <a:r>
              <a:rPr lang="en-US" dirty="0" smtClean="0"/>
              <a:t>Two’s complement min (negative): Up to 2</a:t>
            </a:r>
            <a:r>
              <a:rPr lang="en-US" i="1" dirty="0" smtClean="0"/>
              <a:t>w</a:t>
            </a:r>
            <a:r>
              <a:rPr lang="en-US" dirty="0" smtClean="0"/>
              <a:t>-1 bits</a:t>
            </a:r>
          </a:p>
          <a:p>
            <a:pPr lvl="2">
              <a:defRPr/>
            </a:pPr>
            <a:r>
              <a:rPr lang="en-US" b="0" dirty="0" smtClean="0"/>
              <a:t>Result range</a:t>
            </a:r>
            <a:r>
              <a:rPr lang="en-US" b="0" i="1" dirty="0" smtClean="0"/>
              <a:t>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 ≥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)*(2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–1)  =  –2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 </a:t>
            </a:r>
            <a:r>
              <a:rPr lang="en-US" b="0" dirty="0" smtClean="0"/>
              <a:t>+ 2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</a:p>
          <a:p>
            <a:pPr lvl="1">
              <a:defRPr/>
            </a:pPr>
            <a:r>
              <a:rPr lang="en-US" dirty="0" smtClean="0"/>
              <a:t>Two’s complement max (positive): Up to 2</a:t>
            </a:r>
            <a:r>
              <a:rPr lang="en-US" i="1" dirty="0" smtClean="0"/>
              <a:t>w</a:t>
            </a:r>
            <a:r>
              <a:rPr lang="en-US" dirty="0" smtClean="0"/>
              <a:t> bits, but only for (</a:t>
            </a:r>
            <a:r>
              <a:rPr lang="en-US" i="1" dirty="0" smtClean="0"/>
              <a:t>TMin</a:t>
            </a:r>
            <a:r>
              <a:rPr lang="en-US" i="1" baseline="-25000" dirty="0" smtClean="0"/>
              <a:t>w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</a:p>
          <a:p>
            <a:pPr lvl="2">
              <a:defRPr/>
            </a:pPr>
            <a:r>
              <a:rPr lang="en-US" b="0" dirty="0" smtClean="0"/>
              <a:t>Result range: </a:t>
            </a:r>
            <a:r>
              <a:rPr lang="en-US" b="0" i="1" dirty="0" err="1" smtClean="0"/>
              <a:t>x</a:t>
            </a:r>
            <a:r>
              <a:rPr lang="en-US" b="0" dirty="0" smtClean="0"/>
              <a:t> * </a:t>
            </a:r>
            <a:r>
              <a:rPr lang="en-US" b="0" i="1" dirty="0" smtClean="0"/>
              <a:t>y</a:t>
            </a:r>
            <a:r>
              <a:rPr lang="en-US" b="0" dirty="0" smtClean="0"/>
              <a:t> ≤ (–2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–1</a:t>
            </a:r>
            <a:r>
              <a:rPr lang="en-US" b="0" dirty="0" smtClean="0"/>
              <a:t>) </a:t>
            </a:r>
            <a:r>
              <a:rPr lang="en-US" b="0" baseline="30000" dirty="0" smtClean="0"/>
              <a:t>2</a:t>
            </a:r>
            <a:r>
              <a:rPr lang="en-US" b="0" dirty="0" smtClean="0"/>
              <a:t>  =  2</a:t>
            </a:r>
            <a:r>
              <a:rPr lang="en-US" b="0" baseline="30000" dirty="0" smtClean="0"/>
              <a:t>2</a:t>
            </a:r>
            <a:r>
              <a:rPr lang="en-US" b="0" i="1" baseline="30000" dirty="0" smtClean="0"/>
              <a:t>w</a:t>
            </a:r>
            <a:r>
              <a:rPr lang="en-US" b="0" baseline="30000" dirty="0" smtClean="0"/>
              <a:t>–2</a:t>
            </a:r>
          </a:p>
          <a:p>
            <a:pPr eaLnBrk="1" hangingPunct="1">
              <a:defRPr/>
            </a:pPr>
            <a:r>
              <a:rPr lang="en-US" dirty="0" smtClean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 smtClean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 smtClean="0"/>
              <a:t>is done in software, if needed</a:t>
            </a:r>
          </a:p>
          <a:p>
            <a:pPr lvl="2">
              <a:defRPr/>
            </a:pPr>
            <a:r>
              <a:rPr lang="en-US" dirty="0" smtClean="0"/>
              <a:t>e.g., by “arbitrary precision” arithmetic packages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 smtClean="0"/>
              <a:t>UMult</a:t>
            </a:r>
            <a:r>
              <a:rPr lang="en-US" b="0" i="1" baseline="-25000" smtClean="0"/>
              <a:t>w</a:t>
            </a:r>
            <a:r>
              <a:rPr lang="en-US" b="0" smtClean="0"/>
              <a:t>(</a:t>
            </a:r>
            <a:r>
              <a:rPr lang="en-US" b="0" i="1" smtClean="0"/>
              <a:t>u</a:t>
            </a:r>
            <a:r>
              <a:rPr lang="en-US" b="0" smtClean="0"/>
              <a:t> , </a:t>
            </a:r>
            <a:r>
              <a:rPr lang="en-US" b="0" i="1" smtClean="0"/>
              <a:t>v</a:t>
            </a:r>
            <a:r>
              <a:rPr lang="en-US" b="0" smtClean="0"/>
              <a:t>)	=	</a:t>
            </a:r>
            <a:r>
              <a:rPr lang="en-US" b="0" i="1" smtClean="0"/>
              <a:t>u</a:t>
            </a:r>
            <a:r>
              <a:rPr lang="en-US" b="0" smtClean="0"/>
              <a:t>   · </a:t>
            </a:r>
            <a:r>
              <a:rPr lang="en-US" b="0" i="1" smtClean="0"/>
              <a:t>v</a:t>
            </a:r>
            <a:r>
              <a:rPr lang="en-US" b="0" smtClean="0"/>
              <a:t>  mod 2</a:t>
            </a:r>
            <a:r>
              <a:rPr lang="en-US" b="0" i="1" baseline="30000" smtClean="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Ignores high order </a:t>
            </a:r>
            <a:r>
              <a:rPr lang="en-US" b="0" i="1" smtClean="0"/>
              <a:t>w</a:t>
            </a:r>
            <a:r>
              <a:rPr lang="en-US" smtClean="0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smtClean="0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7240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k</a:t>
            </a:r>
            <a:r>
              <a:rPr lang="en-US" b="1" dirty="0" smtClean="0"/>
              <a:t> </a:t>
            </a:r>
            <a:r>
              <a:rPr lang="en-US" dirty="0" smtClean="0"/>
              <a:t>gives </a:t>
            </a:r>
            <a:r>
              <a:rPr lang="en-US" b="1" dirty="0" smtClean="0">
                <a:latin typeface="Courier New" pitchFamily="49" charset="0"/>
              </a:rPr>
              <a:t>u *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 smtClean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(u &lt;&lt; 5) – (u &lt;&lt; 3)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 smtClean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 smtClean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 smtClean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 smtClean="0">
                <a:latin typeface="Courier New" pitchFamily="49" charset="0"/>
              </a:rPr>
              <a:t>u &gt;&gt; k</a:t>
            </a:r>
            <a:r>
              <a:rPr lang="en-US" b="1" dirty="0" smtClean="0"/>
              <a:t> </a:t>
            </a:r>
            <a:r>
              <a:rPr lang="en-US" dirty="0" smtClean="0"/>
              <a:t>gives  </a:t>
            </a:r>
            <a:r>
              <a:rPr lang="en-US" b="1" dirty="0" smtClean="0">
                <a:sym typeface="Symbol" pitchFamily="18" charset="2"/>
              </a:rPr>
              <a:t> </a:t>
            </a:r>
            <a:r>
              <a:rPr lang="en-US" b="1" dirty="0" smtClean="0">
                <a:latin typeface="Courier New" pitchFamily="49" charset="0"/>
              </a:rPr>
              <a:t>u /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k </a:t>
            </a:r>
            <a:r>
              <a:rPr lang="en-US" b="1" dirty="0" smtClean="0">
                <a:sym typeface="Symbol" pitchFamily="18" charset="2"/>
              </a:rPr>
              <a:t></a:t>
            </a:r>
            <a:endParaRPr lang="en-US" b="1" i="1" baseline="30000" dirty="0" smtClean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 smtClean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7" name="Document" r:id="rId5" imgW="7988300" imgH="1651000" progId="Word.Document.8">
                  <p:embed/>
                </p:oleObj>
              </mc:Choice>
              <mc:Fallback>
                <p:oleObj name="Document" r:id="rId5" imgW="7988300" imgH="1651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 smtClean="0">
                <a:latin typeface="Calibri"/>
                <a:cs typeface="Calibri"/>
              </a:rPr>
              <a:t>0</a:t>
            </a:r>
            <a:endParaRPr lang="en-US" sz="1800" b="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/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b="1" dirty="0" smtClean="0"/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Addition:</a:t>
            </a:r>
          </a:p>
          <a:p>
            <a:pPr lvl="1"/>
            <a:r>
              <a:rPr lang="en-US" dirty="0" smtClean="0"/>
              <a:t>Unsigned/signed: Normal addition followed by truncate,</a:t>
            </a:r>
            <a:br>
              <a:rPr lang="en-US" dirty="0" smtClean="0"/>
            </a:br>
            <a:r>
              <a:rPr lang="en-US" dirty="0" smtClean="0"/>
              <a:t>same operation on bit level</a:t>
            </a:r>
          </a:p>
          <a:p>
            <a:pPr lvl="1"/>
            <a:r>
              <a:rPr lang="en-US" dirty="0" smtClean="0"/>
              <a:t>Unsigned: addition mod 2</a:t>
            </a:r>
            <a:r>
              <a:rPr lang="en-US" baseline="30000" dirty="0" smtClean="0"/>
              <a:t>w</a:t>
            </a:r>
          </a:p>
          <a:p>
            <a:pPr lvl="2"/>
            <a:r>
              <a:rPr lang="en-US" dirty="0" smtClean="0"/>
              <a:t>Mathematical addition + possible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1"/>
            <a:r>
              <a:rPr lang="en-US" dirty="0" smtClean="0"/>
              <a:t>Signed: modified addition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  <a:p>
            <a:pPr lvl="2"/>
            <a:r>
              <a:rPr lang="en-US" dirty="0" smtClean="0"/>
              <a:t>Mathematical addition + possible addition or subtraction of 2</a:t>
            </a:r>
            <a:r>
              <a:rPr lang="en-US" baseline="30000" dirty="0" smtClean="0"/>
              <a:t>w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Multiplication:</a:t>
            </a:r>
          </a:p>
          <a:p>
            <a:pPr lvl="1"/>
            <a:r>
              <a:rPr lang="en-US" dirty="0" smtClean="0"/>
              <a:t>Unsigned/signed: Normal multiplication followed by truncate, same operation on bit level</a:t>
            </a:r>
          </a:p>
          <a:p>
            <a:pPr lvl="1"/>
            <a:r>
              <a:rPr lang="en-US" dirty="0" smtClean="0"/>
              <a:t>Unsigned: multiplication mod 2</a:t>
            </a:r>
            <a:r>
              <a:rPr lang="en-US" baseline="30000" dirty="0" smtClean="0"/>
              <a:t>w</a:t>
            </a:r>
          </a:p>
          <a:p>
            <a:pPr lvl="1"/>
            <a:r>
              <a:rPr lang="en-US" dirty="0" smtClean="0"/>
              <a:t>Signed: modified multiplication mod 2</a:t>
            </a:r>
            <a:r>
              <a:rPr lang="en-US" baseline="30000" dirty="0" smtClean="0"/>
              <a:t>w </a:t>
            </a:r>
            <a:r>
              <a:rPr lang="en-US" dirty="0" smtClean="0"/>
              <a:t>(result in proper range)</a:t>
            </a:r>
            <a:endParaRPr lang="en-US" baseline="30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Don’t</a:t>
            </a:r>
            <a:r>
              <a:rPr lang="en-US" dirty="0" smtClean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 smtClean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#define DELTA </a:t>
            </a:r>
            <a:r>
              <a:rPr lang="en-US" sz="1800" b="1" dirty="0" err="1" smtClean="0">
                <a:latin typeface="Courier New" pitchFamily="49" charset="0"/>
              </a:rPr>
              <a:t>sizeof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-DELTA &gt;= 0;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Proper way to use unsigned as loop index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unsigned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for (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= cnt-2;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b="1" dirty="0" smtClean="0">
                <a:latin typeface="Courier New" pitchFamily="49" charset="0"/>
              </a:rPr>
              <a:t>; 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Courier New" pitchFamily="49" charset="0"/>
              </a:rPr>
              <a:t>  a[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 += a[i+1];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See Robert </a:t>
            </a:r>
            <a:r>
              <a:rPr lang="en-US" dirty="0" err="1" smtClean="0"/>
              <a:t>Seacord</a:t>
            </a:r>
            <a:r>
              <a:rPr lang="en-US" dirty="0" smtClean="0"/>
              <a:t>, </a:t>
            </a:r>
            <a:r>
              <a:rPr lang="en-US" i="1" dirty="0" smtClean="0"/>
              <a:t>Secure Coding in C and C++</a:t>
            </a:r>
          </a:p>
          <a:p>
            <a:pPr lvl="1">
              <a:defRPr/>
            </a:pPr>
            <a:r>
              <a:rPr lang="en-US" dirty="0" smtClean="0"/>
              <a:t>C Standard guarantees that unsigned addition will behave like modular arithmetic</a:t>
            </a:r>
          </a:p>
          <a:p>
            <a:pPr lvl="2">
              <a:defRPr/>
            </a:pPr>
            <a:r>
              <a:rPr lang="en-US" dirty="0" smtClean="0"/>
              <a:t>0 – 1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err="1" smtClean="0">
                <a:sym typeface="Wingdings"/>
              </a:rPr>
              <a:t>UMax</a:t>
            </a:r>
            <a:endParaRPr lang="en-US" i="1" dirty="0" smtClean="0">
              <a:sym typeface="Wingdings"/>
            </a:endParaRPr>
          </a:p>
          <a:p>
            <a:pPr>
              <a:defRPr/>
            </a:pPr>
            <a:r>
              <a:rPr lang="en-US" dirty="0" smtClean="0"/>
              <a:t>Even better</a:t>
            </a:r>
            <a:endParaRPr lang="en-US" dirty="0"/>
          </a:p>
          <a:p>
            <a:pPr lvl="2">
              <a:buNone/>
              <a:defRPr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&lt; </a:t>
            </a:r>
            <a:r>
              <a:rPr lang="en-US" sz="1800" b="1" dirty="0" err="1"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</a:t>
            </a:r>
            <a:r>
              <a:rPr lang="en-US" sz="1800" b="1" dirty="0" smtClean="0">
                <a:latin typeface="Courier New" pitchFamily="49" charset="0"/>
              </a:rPr>
              <a:t>;</a:t>
            </a:r>
            <a:endParaRPr lang="en-US" sz="1800" b="1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1800" dirty="0" smtClean="0"/>
              <a:t>Data type </a:t>
            </a:r>
            <a:r>
              <a:rPr lang="en-US" sz="1800" b="1" dirty="0" err="1" smtClean="0">
                <a:latin typeface="Courier New"/>
                <a:cs typeface="Courier New"/>
              </a:rPr>
              <a:t>size_t</a:t>
            </a:r>
            <a:r>
              <a:rPr lang="en-US" sz="1800" dirty="0" smtClean="0"/>
              <a:t> defined as unsigned value with length = word size</a:t>
            </a:r>
          </a:p>
          <a:p>
            <a:pPr lvl="1">
              <a:defRPr/>
            </a:pPr>
            <a:r>
              <a:rPr lang="en-US" sz="1800" dirty="0" smtClean="0"/>
              <a:t>Code will work even if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= </a:t>
            </a:r>
            <a:r>
              <a:rPr lang="en-US" sz="1800" i="1" dirty="0" err="1" smtClean="0"/>
              <a:t>UMax</a:t>
            </a:r>
            <a:endParaRPr lang="en-US" sz="1800" i="1" dirty="0" smtClean="0"/>
          </a:p>
          <a:p>
            <a:pPr lvl="1">
              <a:defRPr/>
            </a:pPr>
            <a:r>
              <a:rPr lang="en-US" sz="1800" dirty="0" smtClean="0"/>
              <a:t>What if </a:t>
            </a:r>
            <a:r>
              <a:rPr lang="en-US" sz="1800" b="1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/>
              <a:t> is signed and &lt; 0?</a:t>
            </a:r>
            <a:endParaRPr lang="en-US" sz="1800" dirty="0"/>
          </a:p>
          <a:p>
            <a:pPr lvl="2">
              <a:buNone/>
              <a:defRPr/>
            </a:pPr>
            <a:endParaRPr lang="en-US" sz="18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9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</a:t>
            </a:r>
            <a:r>
              <a:rPr lang="en-US" dirty="0" smtClean="0"/>
              <a:t>255</a:t>
            </a:r>
            <a:r>
              <a:rPr lang="en-US" baseline="-6000" dirty="0" smtClean="0"/>
              <a:t>10</a:t>
            </a:r>
            <a:endParaRPr lang="en-US" dirty="0" smtClean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</a:t>
            </a:r>
            <a:r>
              <a:rPr lang="en-US" dirty="0" smtClean="0"/>
              <a:t>as</a:t>
            </a:r>
          </a:p>
          <a:p>
            <a:pPr marL="1295400" lvl="3"/>
            <a:r>
              <a:rPr lang="en-US" dirty="0" smtClean="0"/>
              <a:t>0xFA1D37B</a:t>
            </a:r>
          </a:p>
          <a:p>
            <a:pPr marL="1295400" lvl="3"/>
            <a:r>
              <a:rPr lang="en-US" dirty="0" smtClean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 smtClean="0"/>
              <a:t>Multiprecision</a:t>
            </a:r>
            <a:r>
              <a:rPr lang="en-US" dirty="0" smtClean="0"/>
              <a:t> arithmetic</a:t>
            </a:r>
          </a:p>
          <a:p>
            <a:pPr eaLnBrk="1" hangingPunct="1">
              <a:defRPr/>
            </a:pPr>
            <a:r>
              <a:rPr lang="en-US" i="1" dirty="0" smtClean="0"/>
              <a:t>Do</a:t>
            </a:r>
            <a:r>
              <a:rPr lang="en-US" dirty="0" smtClean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 smtClean="0"/>
              <a:t>Logical right shift, no sign extension</a:t>
            </a:r>
          </a:p>
        </p:txBody>
      </p:sp>
    </p:spTree>
    <p:extLst>
      <p:ext uri="{BB962C8B-B14F-4D97-AF65-F5344CB8AC3E}">
        <p14:creationId xmlns:p14="http://schemas.microsoft.com/office/powerpoint/2010/main" val="11125663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/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</a:t>
            </a:r>
            <a:r>
              <a:rPr lang="en-US" dirty="0" smtClean="0"/>
              <a:t> refer </a:t>
            </a:r>
            <a:r>
              <a:rPr lang="en-US" dirty="0"/>
              <a:t>to</a:t>
            </a:r>
            <a:r>
              <a:rPr lang="en-US" dirty="0" smtClean="0"/>
              <a:t> data by address</a:t>
            </a:r>
          </a:p>
          <a:p>
            <a:pPr marL="552450" lvl="1" eaLnBrk="1" hangingPunct="1"/>
            <a:r>
              <a:rPr lang="en-US" dirty="0" smtClean="0"/>
              <a:t>Conceptually, envision it as a very </a:t>
            </a:r>
            <a:r>
              <a:rPr lang="en-US" dirty="0"/>
              <a:t>large array of </a:t>
            </a:r>
            <a:r>
              <a:rPr lang="en-US" dirty="0" smtClean="0"/>
              <a:t>bytes</a:t>
            </a:r>
          </a:p>
          <a:p>
            <a:pPr marL="952500" lvl="2"/>
            <a:r>
              <a:rPr lang="en-US" dirty="0" smtClean="0"/>
              <a:t>In reality, it’s not, but can think of it that way</a:t>
            </a:r>
          </a:p>
          <a:p>
            <a:pPr marL="552450" lvl="1" eaLnBrk="1" hangingPunct="1"/>
            <a:r>
              <a:rPr lang="en-US" dirty="0" smtClean="0"/>
              <a:t>An address is like an index into that array</a:t>
            </a:r>
          </a:p>
          <a:p>
            <a:pPr marL="952500" lvl="2"/>
            <a:r>
              <a:rPr lang="en-US" dirty="0" smtClean="0"/>
              <a:t>and, a pointer variable stores an address</a:t>
            </a:r>
          </a:p>
          <a:p>
            <a:pPr marL="952500" lvl="2"/>
            <a:endParaRPr lang="en-US" dirty="0" smtClean="0"/>
          </a:p>
          <a:p>
            <a:pPr marL="152400"/>
            <a:r>
              <a:rPr lang="en-US" dirty="0" smtClean="0"/>
              <a:t>Note: system </a:t>
            </a:r>
            <a:r>
              <a:rPr lang="en-US" dirty="0"/>
              <a:t>provides</a:t>
            </a:r>
            <a:r>
              <a:rPr lang="en-US" dirty="0" smtClean="0"/>
              <a:t> private address spaces to each “</a:t>
            </a:r>
            <a:r>
              <a:rPr lang="en-US" dirty="0"/>
              <a:t>process”</a:t>
            </a:r>
            <a:endParaRPr lang="en-US" dirty="0" smtClean="0"/>
          </a:p>
          <a:p>
            <a:pPr marL="438150" lvl="1"/>
            <a:r>
              <a:rPr lang="en-US" dirty="0" smtClean="0"/>
              <a:t>Think of a process as a program </a:t>
            </a:r>
            <a:r>
              <a:rPr lang="en-US" dirty="0"/>
              <a:t>being executed</a:t>
            </a:r>
            <a:endParaRPr lang="en-US" dirty="0" smtClean="0"/>
          </a:p>
          <a:p>
            <a:pPr marL="438150" lvl="1"/>
            <a:r>
              <a:rPr lang="en-US" dirty="0" smtClean="0"/>
              <a:t>So, a program </a:t>
            </a:r>
            <a:r>
              <a:rPr lang="en-US" dirty="0"/>
              <a:t>can clobber its own data, but not that of </a:t>
            </a:r>
            <a:r>
              <a:rPr lang="en-US" dirty="0" smtClean="0"/>
              <a:t>others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given computer has a “</a:t>
            </a:r>
            <a:r>
              <a:rPr lang="en-US" dirty="0"/>
              <a:t>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  <a:endParaRPr lang="en-US" dirty="0" smtClean="0"/>
          </a:p>
          <a:p>
            <a:pPr marL="838200" lvl="2" eaLnBrk="1" hangingPunct="1"/>
            <a:r>
              <a:rPr lang="en-US" dirty="0" smtClean="0"/>
              <a:t>and of addresses</a:t>
            </a:r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Until recently, most </a:t>
            </a:r>
            <a:r>
              <a:rPr lang="en-US" dirty="0"/>
              <a:t>machines </a:t>
            </a:r>
            <a:r>
              <a:rPr lang="en-US" dirty="0" smtClean="0"/>
              <a:t>used </a:t>
            </a:r>
            <a:r>
              <a:rPr lang="en-US" dirty="0"/>
              <a:t>32 bits (4 bytes)</a:t>
            </a:r>
            <a:r>
              <a:rPr lang="en-US" dirty="0" smtClean="0"/>
              <a:t> as word size</a:t>
            </a:r>
          </a:p>
          <a:p>
            <a:pPr marL="838200" lvl="2" eaLnBrk="1" hangingPunct="1"/>
            <a:r>
              <a:rPr lang="en-US" dirty="0"/>
              <a:t>Limits addresses to </a:t>
            </a:r>
            <a:r>
              <a:rPr lang="en-US" dirty="0" smtClean="0"/>
              <a:t>4GB (2</a:t>
            </a:r>
            <a:r>
              <a:rPr lang="en-US" baseline="30000" dirty="0" smtClean="0"/>
              <a:t>32</a:t>
            </a:r>
            <a:r>
              <a:rPr lang="en-US" dirty="0" smtClean="0"/>
              <a:t> bytes)</a:t>
            </a:r>
          </a:p>
          <a:p>
            <a:pPr marL="438150" lvl="1"/>
            <a:endParaRPr lang="en-US" dirty="0" smtClean="0"/>
          </a:p>
          <a:p>
            <a:pPr marL="438150" lvl="1"/>
            <a:r>
              <a:rPr lang="en-US" dirty="0" smtClean="0"/>
              <a:t>Increasingly, machines have 64-bit word size</a:t>
            </a:r>
          </a:p>
          <a:p>
            <a:pPr marL="838200" lvl="2" eaLnBrk="1" hangingPunct="1"/>
            <a:r>
              <a:rPr lang="en-US" dirty="0" smtClean="0"/>
              <a:t>Potentially, could have 18 PB (petabytes) of addressable memory</a:t>
            </a:r>
          </a:p>
          <a:p>
            <a:pPr marL="838200" lvl="2" eaLnBrk="1" hangingPunct="1"/>
            <a:r>
              <a:rPr lang="en-US" dirty="0" smtClean="0"/>
              <a:t>That’s 18.4 X 10</a:t>
            </a:r>
            <a:r>
              <a:rPr lang="en-US" baseline="30000" dirty="0" smtClean="0"/>
              <a:t>15</a:t>
            </a:r>
          </a:p>
          <a:p>
            <a:pPr marL="552450" lvl="1" eaLnBrk="1" hangingPunct="1"/>
            <a:endParaRPr lang="en-US" dirty="0" smtClean="0"/>
          </a:p>
          <a:p>
            <a:pPr marL="552450" lvl="1" eaLnBrk="1" hangingPunct="1"/>
            <a:r>
              <a:rPr lang="en-US" dirty="0" smtClean="0"/>
              <a:t>Machines still support </a:t>
            </a:r>
            <a:r>
              <a:rPr lang="en-US" dirty="0"/>
              <a:t>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310364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Example Data </a:t>
            </a:r>
            <a:r>
              <a:rPr lang="en-US" dirty="0"/>
              <a:t>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03203"/>
              </p:ext>
            </p:extLst>
          </p:nvPr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7722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how are the bytes </a:t>
            </a:r>
            <a:r>
              <a:rPr lang="en-US" dirty="0"/>
              <a:t>within a multi-byte word</a:t>
            </a:r>
            <a:r>
              <a:rPr lang="en-US" dirty="0" smtClean="0"/>
              <a:t> ordered </a:t>
            </a:r>
            <a:r>
              <a:rPr lang="en-US" dirty="0"/>
              <a:t>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</a:t>
            </a:r>
            <a:r>
              <a:rPr lang="en-US" dirty="0" smtClean="0"/>
              <a:t>x86, ARM processors running Android, </a:t>
            </a:r>
            <a:r>
              <a:rPr lang="en-US" dirty="0" err="1" smtClean="0"/>
              <a:t>iOS</a:t>
            </a:r>
            <a:r>
              <a:rPr lang="en-US" dirty="0" smtClean="0"/>
              <a:t>, and Windows</a:t>
            </a:r>
            <a:endParaRPr lang="en-US" dirty="0"/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n-US" dirty="0"/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</a:t>
            </a:r>
            <a:r>
              <a:rPr lang="en-US" dirty="0" smtClean="0"/>
              <a:t> value of 0x01234567</a:t>
            </a:r>
            <a:endParaRPr lang="en-US" dirty="0"/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72001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</a:t>
            </a:r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representation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</a:t>
            </a:r>
            <a:r>
              <a:rPr lang="en-US" dirty="0" smtClean="0"/>
              <a:t> allows treatment as a byte </a:t>
            </a:r>
            <a:r>
              <a:rPr lang="en-US" dirty="0"/>
              <a:t>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(pointer start,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Example Data </a:t>
            </a:r>
            <a:r>
              <a:rPr lang="en-US" dirty="0"/>
              <a:t>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88834"/>
              </p:ext>
            </p:extLst>
          </p:nvPr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/>
                <a:gridCol w="1460500"/>
                <a:gridCol w="1460500"/>
                <a:gridCol w="1460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  <a:ea typeface="Arial Narrow Bold" charset="0"/>
                        <a:cs typeface="Calibri"/>
                        <a:sym typeface="Arial Narro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4478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507119" y="3203575"/>
            <a:ext cx="323917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</a:t>
            </a:r>
            <a:r>
              <a:rPr lang="en-US" dirty="0" smtClean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Linux x86-64)</a:t>
            </a:r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0x7fffb7f71dbc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	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0x7fffb7f71dbd	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0x7fffb7f71dbe	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0x7fffb7f71dbf	</a:t>
            </a:r>
            <a:r>
              <a:rPr lang="en-US" sz="2000" b="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638800"/>
            <a:ext cx="8839200" cy="67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</a:t>
            </a:r>
            <a:r>
              <a:rPr lang="en-US" b="0" dirty="0" smtClean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objects</a:t>
            </a:r>
          </a:p>
          <a:p>
            <a:pPr eaLnBrk="1" hangingPunct="1"/>
            <a:endParaRPr lang="en-US" b="0" dirty="0" smtClean="0">
              <a:solidFill>
                <a:srgbClr val="000066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/>
            <a:r>
              <a:rPr lang="en-US" b="0" dirty="0" smtClean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Even get different results each time run program</a:t>
            </a:r>
            <a:endParaRPr lang="en-US" b="0" dirty="0">
              <a:solidFill>
                <a:srgbClr val="000066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365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537"/>
              </p:ext>
            </p:extLst>
          </p:nvPr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68105"/>
              </p:ext>
            </p:extLst>
          </p:nvPr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20866"/>
              </p:ext>
            </p:extLst>
          </p:nvPr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1B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82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</a:t>
            </a:r>
            <a:r>
              <a:rPr lang="en-US" sz="2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18213</a:t>
            </a: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</a:t>
            </a:r>
            <a:r>
              <a:rPr lang="en-US" dirty="0" smtClean="0"/>
              <a:t> Strings</a:t>
            </a:r>
            <a:endParaRPr lang="en-US" dirty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6254813" y="2246313"/>
            <a:ext cx="631217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  <a:endParaRPr lang="en-US" sz="1800" dirty="0">
              <a:solidFill>
                <a:srgbClr val="000066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22463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28321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smtClean="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81823"/>
              </p:ext>
            </p:extLst>
          </p:nvPr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69278"/>
              </p:ext>
            </p:extLst>
          </p:nvPr>
        </p:nvGraphicFramePr>
        <p:xfrm>
          <a:off x="78660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Courier New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99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124200" y="1447800"/>
            <a:ext cx="58674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 0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7 == 7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</a:t>
            </a:r>
            <a:r>
              <a:rPr lang="en-US" sz="2000" dirty="0" smtClean="0">
                <a:latin typeface="Courier New"/>
                <a:cs typeface="Courier New"/>
              </a:rPr>
              <a:t>y</a:t>
            </a: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0 &amp;&amp; y &gt; 0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&gt;= </a:t>
            </a:r>
            <a:r>
              <a:rPr lang="en-US" sz="2000" dirty="0" smtClean="0">
                <a:latin typeface="Courier New"/>
                <a:cs typeface="Courier New"/>
              </a:rPr>
              <a:t>0</a:t>
            </a:r>
            <a:r>
              <a:rPr lang="en-US" sz="2000" dirty="0">
                <a:latin typeface="Courier New"/>
                <a:cs typeface="Courier New"/>
              </a:rPr>
              <a:t>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&lt;= 0	</a:t>
            </a:r>
            <a:r>
              <a:rPr lang="en-US" sz="2000" dirty="0" smtClean="0">
                <a:latin typeface="Courier New"/>
                <a:cs typeface="Courier New"/>
              </a:rPr>
              <a:t></a:t>
            </a:r>
            <a:r>
              <a:rPr lang="en-US" sz="2000" dirty="0">
                <a:latin typeface="Courier New"/>
                <a:cs typeface="Courier New"/>
              </a:rPr>
              <a:t>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smtClean="0">
                <a:latin typeface="Courier New"/>
                <a:cs typeface="Courier New"/>
              </a:rPr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 smtClean="0">
                <a:latin typeface="Courier New"/>
                <a:cs typeface="Courier New"/>
              </a:rPr>
              <a:t>ux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&gt;&gt; 3 ==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(x-1) != 0</a:t>
            </a: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152400" y="4213367"/>
            <a:ext cx="2819400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x = </a:t>
            </a:r>
            <a:r>
              <a:rPr lang="en-US" sz="2000" dirty="0" err="1">
                <a:latin typeface="Courier New"/>
                <a:cs typeface="Courier New"/>
              </a:rPr>
              <a:t>foo</a:t>
            </a:r>
            <a:r>
              <a:rPr lang="en-US" sz="2000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uy</a:t>
            </a:r>
            <a:r>
              <a:rPr lang="en-US" sz="2000" dirty="0">
                <a:latin typeface="Courier New"/>
                <a:cs typeface="Courier New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609600" y="3671097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 smtClean="0"/>
              <a:t>Bit-level manipulations</a:t>
            </a:r>
          </a:p>
          <a:p>
            <a:r>
              <a:rPr lang="en-US" dirty="0" smtClean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 smtClean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14197</TotalTime>
  <Words>3783</Words>
  <Application>Microsoft Macintosh PowerPoint</Application>
  <PresentationFormat>On-screen Show (4:3)</PresentationFormat>
  <Paragraphs>1299</Paragraphs>
  <Slides>63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template2007</vt:lpstr>
      <vt:lpstr>Title and Content</vt:lpstr>
      <vt:lpstr>Title Only</vt:lpstr>
      <vt:lpstr>Equation</vt:lpstr>
      <vt:lpstr>Document</vt:lpstr>
      <vt:lpstr>Chart</vt:lpstr>
      <vt:lpstr>Bits, Bytes, and Integers  MCS-284 : Computer Organization</vt:lpstr>
      <vt:lpstr>Today: Bits, Bytes, and Integers</vt:lpstr>
      <vt:lpstr>Everything is bits</vt:lpstr>
      <vt:lpstr>For example, can count in binary</vt:lpstr>
      <vt:lpstr>Encoding Byte Values</vt:lpstr>
      <vt:lpstr>Example Data Representations</vt:lpstr>
      <vt:lpstr>Today: Bits, Bytes, and Integers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Today: Bits, Bytes, and Integers</vt:lpstr>
      <vt:lpstr>Encoding Integers</vt:lpstr>
      <vt:lpstr>Two-complement Encoding Example (Cont.)</vt:lpstr>
      <vt:lpstr>Numeric Ranges</vt:lpstr>
      <vt:lpstr>Values for Different Word Sizes</vt:lpstr>
      <vt:lpstr>Unsigned &amp; Signed Numeric Values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Unsigned Addition</vt:lpstr>
      <vt:lpstr>Visualizing (Mathematical) Integer Addition</vt:lpstr>
      <vt:lpstr>Visualizing Unsigned Addition</vt:lpstr>
      <vt:lpstr>Two’s Complement Addition</vt:lpstr>
      <vt:lpstr>TAdd Overflow</vt:lpstr>
      <vt:lpstr>Visualizing 2’s Complement Addition</vt:lpstr>
      <vt:lpstr>Multiplication</vt:lpstr>
      <vt:lpstr>Unsigned Multiplication in C</vt:lpstr>
      <vt:lpstr>Signed Multiplication in C</vt:lpstr>
      <vt:lpstr>Power-of-2 Multiply with Shift</vt:lpstr>
      <vt:lpstr>Unsigned Power-of-2 Divide with Shift</vt:lpstr>
      <vt:lpstr>Today: Bits, Bytes, and Integers</vt:lpstr>
      <vt:lpstr>Arithmetic: Basic Rules</vt:lpstr>
      <vt:lpstr>Why Should I Use Unsigned?</vt:lpstr>
      <vt:lpstr>Counting Down with Unsigned</vt:lpstr>
      <vt:lpstr>Why Should I Use Unsigned? (cont.)</vt:lpstr>
      <vt:lpstr>Today: Bits, Bytes, and Integers</vt:lpstr>
      <vt:lpstr>Byte-Oriented Memory Organization</vt:lpstr>
      <vt:lpstr>Machine Words</vt:lpstr>
      <vt:lpstr>Word-Oriented Memory Organization</vt:lpstr>
      <vt:lpstr>Example Data Representations</vt:lpstr>
      <vt:lpstr>Byte Ordering</vt:lpstr>
      <vt:lpstr>Byte Ordering Example</vt:lpstr>
      <vt:lpstr>Representing Integers</vt:lpstr>
      <vt:lpstr>Examining Data Representations</vt:lpstr>
      <vt:lpstr>show_bytes Execution Example</vt:lpstr>
      <vt:lpstr>Representing Pointers</vt:lpstr>
      <vt:lpstr>Representing Strings</vt:lpstr>
      <vt:lpstr>Integer C Puzzles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Gustavus User</cp:lastModifiedBy>
  <cp:revision>116</cp:revision>
  <cp:lastPrinted>2014-08-28T06:23:39Z</cp:lastPrinted>
  <dcterms:created xsi:type="dcterms:W3CDTF">2012-09-04T17:29:26Z</dcterms:created>
  <dcterms:modified xsi:type="dcterms:W3CDTF">2015-09-13T20:00:14Z</dcterms:modified>
</cp:coreProperties>
</file>