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42" r:id="rId2"/>
    <p:sldId id="645" r:id="rId3"/>
    <p:sldId id="580" r:id="rId4"/>
    <p:sldId id="581" r:id="rId5"/>
    <p:sldId id="582" r:id="rId6"/>
    <p:sldId id="662" r:id="rId7"/>
    <p:sldId id="584" r:id="rId8"/>
    <p:sldId id="585" r:id="rId9"/>
    <p:sldId id="586" r:id="rId10"/>
    <p:sldId id="646" r:id="rId11"/>
    <p:sldId id="632" r:id="rId12"/>
    <p:sldId id="661" r:id="rId13"/>
    <p:sldId id="588" r:id="rId14"/>
    <p:sldId id="589" r:id="rId15"/>
    <p:sldId id="590" r:id="rId16"/>
    <p:sldId id="637" r:id="rId17"/>
    <p:sldId id="591" r:id="rId18"/>
    <p:sldId id="592" r:id="rId19"/>
    <p:sldId id="593" r:id="rId20"/>
    <p:sldId id="594" r:id="rId21"/>
    <p:sldId id="595" r:id="rId22"/>
    <p:sldId id="647" r:id="rId23"/>
    <p:sldId id="651" r:id="rId24"/>
    <p:sldId id="639" r:id="rId25"/>
    <p:sldId id="649" r:id="rId26"/>
    <p:sldId id="597" r:id="rId27"/>
    <p:sldId id="598" r:id="rId28"/>
    <p:sldId id="599" r:id="rId29"/>
    <p:sldId id="601" r:id="rId30"/>
    <p:sldId id="602" r:id="rId31"/>
    <p:sldId id="663" r:id="rId32"/>
    <p:sldId id="664" r:id="rId33"/>
    <p:sldId id="665" r:id="rId34"/>
    <p:sldId id="666" r:id="rId35"/>
    <p:sldId id="667" r:id="rId36"/>
    <p:sldId id="668" r:id="rId37"/>
    <p:sldId id="669" r:id="rId38"/>
    <p:sldId id="678" r:id="rId39"/>
    <p:sldId id="670" r:id="rId40"/>
    <p:sldId id="672" r:id="rId41"/>
    <p:sldId id="673" r:id="rId42"/>
    <p:sldId id="674" r:id="rId43"/>
    <p:sldId id="679" r:id="rId44"/>
    <p:sldId id="659" r:id="rId45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Objects="1">
      <p:cViewPr>
        <p:scale>
          <a:sx n="108" d="100"/>
          <a:sy n="108" d="100"/>
        </p:scale>
        <p:origin x="-1112" y="-104"/>
      </p:cViewPr>
      <p:guideLst>
        <p:guide orient="horz" pos="25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87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Machine-Level Programming I: Basics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MCS-284: Computer Organization</a:t>
            </a:r>
            <a:endParaRPr lang="en-US" sz="2000" b="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Instructor: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San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Skulrattanakulchai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/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instruction set specification, registers.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architecture.</a:t>
            </a:r>
          </a:p>
          <a:p>
            <a:pPr lvl="1"/>
            <a:r>
              <a:rPr lang="en-US" dirty="0" smtClean="0"/>
              <a:t>Examples: cache sizes and core frequency.</a:t>
            </a:r>
          </a:p>
          <a:p>
            <a:r>
              <a:rPr lang="en-US" dirty="0" smtClean="0"/>
              <a:t>Code Forms: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/>
              <a:t>: The byte-level programs that a processor executes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Assembly Code</a:t>
            </a:r>
            <a:r>
              <a:rPr lang="en-US" dirty="0" smtClean="0"/>
              <a:t>: A text representation of machine code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Example ISAs: </a:t>
            </a:r>
          </a:p>
          <a:p>
            <a:pPr lvl="1"/>
            <a:r>
              <a:rPr lang="en-US" dirty="0" smtClean="0"/>
              <a:t>Intel: x86, IA32, Itanium, x86-64</a:t>
            </a:r>
          </a:p>
          <a:p>
            <a:pPr lvl="1"/>
            <a:r>
              <a:rPr lang="en-US" dirty="0" smtClean="0"/>
              <a:t>ARM: Used in almost all mobile phones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 smtClean="0"/>
              <a:t>Assembly/Machine Code </a:t>
            </a:r>
            <a:r>
              <a:rPr lang="en-US" dirty="0"/>
              <a:t>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 smtClean="0"/>
              <a:t>PC: Program counter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Called </a:t>
            </a:r>
            <a:r>
              <a:rPr lang="en-US" sz="1800" dirty="0"/>
              <a:t>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</a:t>
            </a:r>
            <a:r>
              <a:rPr lang="en-US" sz="2000" b="1" dirty="0" smtClean="0"/>
              <a:t>file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</a:t>
            </a:r>
            <a:r>
              <a:rPr lang="en-US" sz="2000" b="1" dirty="0" smtClean="0"/>
              <a:t>codes</a:t>
            </a:r>
            <a:endParaRPr lang="en-US" sz="2000" b="1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</a:t>
            </a:r>
            <a:r>
              <a:rPr lang="en-US" sz="1800" dirty="0" smtClean="0"/>
              <a:t>or logical operation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</a:rPr>
              <a:t>Stack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 smtClean="0"/>
              <a:t>Code and user data</a:t>
            </a:r>
          </a:p>
          <a:p>
            <a:pPr marL="571500" lvl="2" indent="-165100"/>
            <a:r>
              <a:rPr lang="en-US" sz="1800" dirty="0" smtClean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–</a:t>
            </a:r>
            <a:r>
              <a:rPr lang="en-US" sz="2000" dirty="0" err="1" smtClean="0">
                <a:latin typeface="Courier New" pitchFamily="49" charset="0"/>
              </a:rPr>
              <a:t>Og</a:t>
            </a:r>
            <a:r>
              <a:rPr lang="en-US" sz="2000" dirty="0" smtClean="0">
                <a:latin typeface="Courier New" pitchFamily="49" charset="0"/>
              </a:rPr>
              <a:t> -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</a:rPr>
              <a:t>p1</a:t>
            </a:r>
            <a:r>
              <a:rPr lang="en-US" b="1" dirty="0">
                <a:latin typeface="Courier New" pitchFamily="49" charset="0"/>
              </a:rPr>
              <a:t>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</a:rPr>
              <a:t>Og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</a:t>
            </a:r>
            <a:r>
              <a:rPr lang="en-US" dirty="0" smtClean="0"/>
              <a:t>basic optimizations </a:t>
            </a:r>
            <a:r>
              <a:rPr lang="en-US" dirty="0"/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 smtClean="0"/>
              <a:t>) [New to recent versions of GCC]</a:t>
            </a:r>
            <a:endParaRPr lang="en-US" dirty="0"/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</a:t>
            </a:r>
            <a:r>
              <a:rPr lang="en-US" dirty="0" smtClean="0"/>
              <a:t>Code (</a:t>
            </a:r>
            <a:r>
              <a:rPr lang="en-US" dirty="0" err="1" smtClean="0"/>
              <a:t>sum.c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</a:t>
            </a:r>
            <a:r>
              <a:rPr lang="en-US" sz="1800" dirty="0" smtClean="0">
                <a:latin typeface="Courier New" pitchFamily="49" charset="0"/>
              </a:rPr>
              <a:t>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sumstore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</a:rPr>
              <a:t>long x, long y, 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        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x86-64 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call    </a:t>
            </a:r>
            <a:r>
              <a:rPr lang="en-US" sz="1800" dirty="0">
                <a:latin typeface="Courier New" pitchFamily="49" charset="0"/>
              </a:rPr>
              <a:t>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</a:t>
            </a:r>
            <a:r>
              <a:rPr lang="en-US" dirty="0" smtClean="0">
                <a:latin typeface="Calibri" pitchFamily="34" charset="0"/>
              </a:rPr>
              <a:t>(on shark machine) with </a:t>
            </a:r>
            <a:r>
              <a:rPr lang="en-US" dirty="0">
                <a:latin typeface="Calibri" pitchFamily="34" charset="0"/>
              </a:rPr>
              <a:t>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 </a:t>
            </a:r>
            <a:r>
              <a:rPr lang="en-US" dirty="0" err="1" smtClean="0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 smtClean="0">
                <a:latin typeface="Courier New" pitchFamily="49" charset="0"/>
              </a:rPr>
              <a:t>sum.s</a:t>
            </a:r>
            <a:endParaRPr lang="en-US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: Will get very different results on non-Shark machines (Andrew Linux, Mac OS-X, …) due to different versions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</a:t>
            </a:r>
            <a:r>
              <a:rPr lang="en-US" dirty="0" smtClean="0"/>
              <a:t>, 4, or 8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</a:t>
            </a:r>
            <a:r>
              <a:rPr lang="en-US" dirty="0" smtClean="0"/>
              <a:t>bytes</a:t>
            </a:r>
          </a:p>
          <a:p>
            <a:endParaRPr lang="en-US" dirty="0"/>
          </a:p>
          <a:p>
            <a:r>
              <a:rPr lang="en-US" dirty="0" smtClean="0"/>
              <a:t>Code: Byte sequences encoding series of instructions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Operations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control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 smtClean="0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14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3,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or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5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</a:rPr>
              <a:t>0x0400595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Store value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 where designated by </a:t>
            </a:r>
            <a:r>
              <a:rPr lang="en-US" b="1" dirty="0" err="1" smtClean="0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Move 8-byte value to memory</a:t>
            </a:r>
            <a:endParaRPr lang="en-US" dirty="0"/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Quad words in x86-64 parlance</a:t>
            </a:r>
            <a:endParaRPr lang="en-US" dirty="0"/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Operands</a:t>
            </a:r>
            <a:r>
              <a:rPr lang="en-US" dirty="0"/>
              <a:t>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b="1" dirty="0" smtClean="0"/>
              <a:t>: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	</a:t>
            </a:r>
            <a:r>
              <a:rPr lang="en-US" dirty="0" smtClean="0"/>
              <a:t>Register</a:t>
            </a:r>
            <a:r>
              <a:rPr lang="en-US" dirty="0"/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</a:rPr>
              <a:t>dest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	Memory</a:t>
            </a:r>
            <a:r>
              <a:rPr lang="en-US" dirty="0"/>
              <a:t>	</a:t>
            </a:r>
            <a:r>
              <a:rPr lang="en-US" b="1" dirty="0"/>
              <a:t>M[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 smtClean="0"/>
              <a:t>Object </a:t>
            </a:r>
            <a:r>
              <a:rPr lang="en-US" dirty="0"/>
              <a:t>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 smtClean="0">
                <a:latin typeface="Courier New" pitchFamily="49" charset="0"/>
              </a:rPr>
              <a:t>0x40059e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t;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 smtClean="0">
                <a:latin typeface="Courier New" pitchFamily="49" charset="0"/>
              </a:rPr>
              <a:t>, (%</a:t>
            </a:r>
            <a:r>
              <a:rPr lang="en-US" sz="1800" dirty="0" err="1" smtClean="0">
                <a:latin typeface="Courier New" pitchFamily="49" charset="0"/>
              </a:rPr>
              <a:t>rbx</a:t>
            </a:r>
            <a:r>
              <a:rPr lang="en-US" sz="1800" dirty="0" smtClean="0">
                <a:latin typeface="Courier New" pitchFamily="49" charset="0"/>
              </a:rPr>
              <a:t>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 smtClean="0">
                <a:latin typeface="Courier New" pitchFamily="49" charset="0"/>
              </a:rPr>
              <a:t>0x40059e:  48 89 03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–d sum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</a:t>
            </a:r>
            <a:r>
              <a:rPr lang="en-US" sz="1800" dirty="0" smtClean="0">
                <a:latin typeface="Courier New" pitchFamily="49" charset="0"/>
              </a:rPr>
              <a:t>53  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d3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</a:t>
            </a:r>
            <a:r>
              <a:rPr lang="en-US" sz="1800" dirty="0" smtClean="0">
                <a:latin typeface="Courier New" pitchFamily="49" charset="0"/>
              </a:rPr>
              <a:t>e8 </a:t>
            </a:r>
            <a:r>
              <a:rPr lang="en-US" sz="1800" dirty="0">
                <a:latin typeface="Courier New" pitchFamily="49" charset="0"/>
              </a:rPr>
              <a:t>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</a:t>
            </a:r>
            <a:r>
              <a:rPr lang="en-US" sz="1800" dirty="0" smtClean="0">
                <a:latin typeface="Courier New" pitchFamily="49" charset="0"/>
              </a:rPr>
              <a:t>48 </a:t>
            </a:r>
            <a:r>
              <a:rPr lang="en-US" sz="1800" dirty="0">
                <a:latin typeface="Courier New" pitchFamily="49" charset="0"/>
              </a:rPr>
              <a:t>89 03        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</a:t>
            </a:r>
            <a:r>
              <a:rPr lang="en-US" sz="1800" dirty="0" smtClean="0">
                <a:latin typeface="Courier New" pitchFamily="49" charset="0"/>
              </a:rPr>
              <a:t>5b               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</a:t>
            </a:r>
            <a:r>
              <a:rPr lang="en-US" sz="1800" dirty="0" smtClean="0">
                <a:latin typeface="Courier New" pitchFamily="49" charset="0"/>
              </a:rPr>
              <a:t>c3               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0x0000000000400595 </a:t>
            </a:r>
            <a:r>
              <a:rPr lang="en-US" sz="1800" dirty="0">
                <a:latin typeface="Courier New" pitchFamily="49" charset="0"/>
              </a:rPr>
              <a:t>&lt;+0&gt;</a:t>
            </a:r>
            <a:r>
              <a:rPr lang="en-US" sz="1800" dirty="0" smtClean="0">
                <a:latin typeface="Courier New" pitchFamily="49" charset="0"/>
              </a:rPr>
              <a:t>: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0x0000000000400596 </a:t>
            </a:r>
            <a:r>
              <a:rPr lang="en-US" sz="1800" dirty="0">
                <a:latin typeface="Courier New" pitchFamily="49" charset="0"/>
              </a:rPr>
              <a:t>&lt;+1&gt;: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0x0000000000400599 </a:t>
            </a:r>
            <a:r>
              <a:rPr lang="en-US" sz="1800" dirty="0">
                <a:latin typeface="Courier New" pitchFamily="49" charset="0"/>
              </a:rPr>
              <a:t>&lt;+4&gt;</a:t>
            </a:r>
            <a:r>
              <a:rPr lang="en-US" sz="1800" dirty="0" smtClean="0">
                <a:latin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</a:rPr>
              <a:t>callq</a:t>
            </a:r>
            <a:r>
              <a:rPr lang="en-US" sz="1800" dirty="0" smtClean="0">
                <a:latin typeface="Courier New" pitchFamily="49" charset="0"/>
              </a:rPr>
              <a:t>  0x400590 &lt;</a:t>
            </a:r>
            <a:r>
              <a:rPr lang="en-US" sz="1800" dirty="0">
                <a:latin typeface="Courier New" pitchFamily="49" charset="0"/>
              </a:rPr>
              <a:t>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0x000000000040059e </a:t>
            </a:r>
            <a:r>
              <a:rPr lang="en-US" sz="1800" dirty="0">
                <a:latin typeface="Courier New" pitchFamily="49" charset="0"/>
              </a:rPr>
              <a:t>&lt;+9&gt;: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0x00000000004005a1 </a:t>
            </a:r>
            <a:r>
              <a:rPr lang="en-US" sz="1800" dirty="0">
                <a:latin typeface="Courier New" pitchFamily="49" charset="0"/>
              </a:rPr>
              <a:t>&lt;+12&gt;</a:t>
            </a:r>
            <a:r>
              <a:rPr lang="en-US" sz="1800" dirty="0" smtClean="0">
                <a:latin typeface="Courier New" pitchFamily="49" charset="0"/>
              </a:rPr>
              <a:t>:pop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0x00000000004005a2 </a:t>
            </a:r>
            <a:r>
              <a:rPr lang="en-US" sz="1800" dirty="0">
                <a:latin typeface="Courier New" pitchFamily="49" charset="0"/>
              </a:rPr>
              <a:t>&lt;+13&gt;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dirty="0" err="1" smtClean="0">
                <a:latin typeface="Courier New" pitchFamily="49" charset="0"/>
              </a:rPr>
              <a:t>retq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sum</a:t>
            </a:r>
            <a:endParaRPr lang="en-US" b="1" dirty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x/14xb </a:t>
            </a:r>
            <a:r>
              <a:rPr lang="en-US" b="1" dirty="0" err="1" smtClean="0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</a:t>
            </a:r>
            <a:r>
              <a:rPr lang="en-US" dirty="0" smtClean="0"/>
              <a:t>14 </a:t>
            </a:r>
            <a:r>
              <a:rPr lang="en-US" dirty="0"/>
              <a:t>bytes starting at </a:t>
            </a:r>
            <a:r>
              <a:rPr lang="en-US" dirty="0" err="1" smtClean="0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0xc3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</a:t>
            </a:r>
            <a:r>
              <a:rPr lang="en-US" sz="1800" dirty="0" smtClean="0">
                <a:latin typeface="Courier New" pitchFamily="49" charset="0"/>
              </a:rPr>
              <a:t> file </a:t>
            </a:r>
            <a:r>
              <a:rPr lang="en-US" sz="1800" dirty="0">
                <a:latin typeface="Courier New" pitchFamily="49" charset="0"/>
              </a:rPr>
              <a:t>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</a:t>
            </a:r>
            <a:r>
              <a:rPr lang="en-US" sz="1800" dirty="0" smtClean="0">
                <a:latin typeface="Courier New" pitchFamily="49" charset="0"/>
              </a:rPr>
              <a:t>:  55             push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</a:t>
            </a:r>
            <a:r>
              <a:rPr lang="en-US" sz="1800" dirty="0" smtClean="0">
                <a:latin typeface="Courier New" pitchFamily="49" charset="0"/>
              </a:rPr>
              <a:t>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mov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</a:t>
            </a:r>
            <a:r>
              <a:rPr lang="en-US" sz="1800" dirty="0" smtClean="0">
                <a:latin typeface="Courier New" pitchFamily="49" charset="0"/>
              </a:rPr>
              <a:t>:  6a </a:t>
            </a:r>
            <a:r>
              <a:rPr lang="en-US" sz="1800" dirty="0">
                <a:latin typeface="Courier New" pitchFamily="49" charset="0"/>
              </a:rPr>
              <a:t>ff         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90 10 00 30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</a:t>
            </a:r>
            <a:r>
              <a:rPr lang="en-US" sz="1800" dirty="0" smtClean="0">
                <a:latin typeface="Courier New" pitchFamily="49" charset="0"/>
              </a:rPr>
              <a:t>:  68 </a:t>
            </a:r>
            <a:r>
              <a:rPr lang="en-US" sz="1800" dirty="0">
                <a:latin typeface="Courier New" pitchFamily="49" charset="0"/>
              </a:rPr>
              <a:t>91 dc 4c 30</a:t>
            </a:r>
            <a:r>
              <a:rPr lang="en-US" sz="1800" dirty="0" smtClean="0">
                <a:latin typeface="Courier New" pitchFamily="49" charset="0"/>
              </a:rPr>
              <a:t> push   </a:t>
            </a:r>
            <a:r>
              <a:rPr lang="en-US" sz="1800" dirty="0">
                <a:latin typeface="Courier New" pitchFamily="49" charset="0"/>
              </a:rPr>
              <a:t>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/>
              <a:t>Assembly Basics: Registers, operands, move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 smtClean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History: IA32 Registers</a:t>
            </a:r>
            <a:endParaRPr lang="en-US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movq</a:t>
            </a:r>
            <a:r>
              <a:rPr lang="en-US" b="1" dirty="0" smtClean="0"/>
              <a:t> </a:t>
            </a:r>
            <a:r>
              <a:rPr lang="en-US" b="1" i="1" dirty="0"/>
              <a:t>Source</a:t>
            </a:r>
            <a:r>
              <a:rPr lang="en-US" b="1" dirty="0" smtClean="0"/>
              <a:t>, </a:t>
            </a:r>
            <a:r>
              <a:rPr lang="en-US" b="1" i="1" dirty="0" err="1" smtClean="0"/>
              <a:t>Dest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Operand </a:t>
            </a:r>
            <a:r>
              <a:rPr lang="en-US" dirty="0"/>
              <a:t>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$0x400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$-533</a:t>
            </a:r>
            <a:endParaRPr lang="en-US" dirty="0" smtClean="0"/>
          </a:p>
          <a:p>
            <a:pPr lvl="2"/>
            <a:r>
              <a:rPr lang="en-US" dirty="0" smtClean="0"/>
              <a:t>Like </a:t>
            </a:r>
            <a:r>
              <a:rPr lang="en-US" dirty="0"/>
              <a:t>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 smtClean="0"/>
              <a:t>Encoded </a:t>
            </a:r>
            <a:r>
              <a:rPr lang="en-US" dirty="0"/>
              <a:t>with 1, 2</a:t>
            </a:r>
            <a:r>
              <a:rPr lang="en-US" dirty="0" smtClean="0"/>
              <a:t>, or 4 </a:t>
            </a:r>
            <a:r>
              <a:rPr lang="en-US" dirty="0"/>
              <a:t>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</a:t>
            </a:r>
            <a:r>
              <a:rPr lang="en-US" dirty="0" smtClean="0"/>
              <a:t>16 </a:t>
            </a:r>
            <a:r>
              <a:rPr lang="en-US" dirty="0"/>
              <a:t>integer </a:t>
            </a:r>
            <a:r>
              <a:rPr lang="en-US" dirty="0" smtClean="0"/>
              <a:t>registers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reserved </a:t>
            </a:r>
            <a:r>
              <a:rPr lang="en-US" dirty="0"/>
              <a:t>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/>
              <a:t>consecutive bytes of </a:t>
            </a:r>
            <a:r>
              <a:rPr lang="en-US" dirty="0" smtClean="0"/>
              <a:t>memory at address given by register</a:t>
            </a:r>
          </a:p>
          <a:p>
            <a:pPr lvl="2"/>
            <a:r>
              <a:rPr lang="en-US" dirty="0" smtClean="0"/>
              <a:t>Simplest example: </a:t>
            </a:r>
            <a:r>
              <a:rPr lang="en-US" b="1" dirty="0" smtClean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ax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</a:t>
            </a:r>
            <a:r>
              <a:rPr lang="en-US" dirty="0" smtClean="0"/>
              <a:t>other “address </a:t>
            </a:r>
            <a:r>
              <a:rPr lang="en-US" dirty="0"/>
              <a:t>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 smtClean="0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$0x4,</a:t>
            </a:r>
            <a:r>
              <a:rPr lang="en-US" sz="2000" dirty="0" smtClean="0">
                <a:latin typeface="Courier New" pitchFamily="49" charset="0"/>
              </a:rPr>
              <a:t>%rax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movq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 smtClean="0"/>
              <a:t>Example of Simple </a:t>
            </a:r>
            <a:r>
              <a:rPr lang="en-US" dirty="0"/>
              <a:t>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(long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</a:t>
            </a:r>
            <a:r>
              <a:rPr lang="en-US" sz="1800" dirty="0" smtClean="0">
                <a:latin typeface="Calibri" pitchFamily="34" charset="0"/>
              </a:rPr>
              <a:t>Value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t1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7896225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D</a:t>
            </a:r>
            <a:r>
              <a:rPr lang="en-US" dirty="0" smtClean="0"/>
              <a:t>ominate laptop/desktop/server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In terms of speed.  Less so for low power.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456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rax  # t0 = *xp  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123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(%rsi), %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rdx  # t1 = *yp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456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 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%rdx, (%rdi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*xp = t1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%rax, (%rsi</a:t>
            </a:r>
            <a:r>
              <a:rPr lang="ro-RO" sz="1800" dirty="0" smtClean="0">
                <a:latin typeface="Courier New" pitchFamily="49" charset="0"/>
              </a:rPr>
              <a:t>)  # *yp = t0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 smtClean="0">
                <a:latin typeface="Courier New"/>
                <a:cs typeface="Courier New"/>
              </a:rPr>
              <a:t>Swap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456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123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123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456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Registers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Memory</a:t>
            </a:r>
            <a:endParaRPr lang="en-US" sz="2400" dirty="0">
              <a:latin typeface="Calibri" pitchFamily="34" charset="0"/>
            </a:endParaRP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</a:t>
            </a:r>
            <a:r>
              <a:rPr lang="ro-RO" sz="1800" dirty="0" smtClean="0">
                <a:latin typeface="Courier New" pitchFamily="49" charset="0"/>
              </a:rPr>
              <a:t>rax  # t0 = *xp  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(%rsi), %</a:t>
            </a:r>
            <a:r>
              <a:rPr lang="ro-RO" sz="1800" dirty="0" smtClean="0">
                <a:latin typeface="Courier New" pitchFamily="49" charset="0"/>
              </a:rPr>
              <a:t>rdx  # t1 = *yp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movq    </a:t>
            </a:r>
            <a:r>
              <a:rPr lang="ro-RO" sz="1800" dirty="0">
                <a:latin typeface="Courier New" pitchFamily="49" charset="0"/>
              </a:rPr>
              <a:t>%rdx, (%rdi</a:t>
            </a:r>
            <a:r>
              <a:rPr lang="ro-RO" sz="1800" dirty="0" smtClean="0">
                <a:latin typeface="Courier New" pitchFamily="49" charset="0"/>
              </a:rPr>
              <a:t>)  # *xp = t1</a:t>
            </a:r>
            <a:endParaRPr lang="ro-RO" sz="1800" dirty="0"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movq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%rax, (%rsi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</a:rPr>
              <a:t>)  # *yp = t0</a:t>
            </a:r>
            <a:endParaRPr lang="ro-RO" sz="180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 smtClean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0x120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0x110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0x108 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 smtClean="0">
                  <a:latin typeface="Calibri"/>
                  <a:cs typeface="Calibri"/>
                </a:rPr>
                <a:t>Address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Memory Addressing </a:t>
            </a:r>
            <a:r>
              <a:rPr lang="en-US" dirty="0"/>
              <a:t>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 smtClean="0"/>
              <a:t>Normal	(</a:t>
            </a:r>
            <a:r>
              <a:rPr lang="en-US" dirty="0"/>
              <a:t>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</a:t>
            </a:r>
            <a:r>
              <a:rPr lang="en-US" sz="2400" dirty="0" smtClean="0"/>
              <a:t>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 smtClean="0"/>
              <a:t>Aha! Pointer dereferencing in C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cx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itchFamily="49" charset="0"/>
              </a:rPr>
              <a:t>movq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8(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bp</a:t>
            </a:r>
            <a:r>
              <a:rPr lang="en-US" sz="2400" b="1" dirty="0">
                <a:latin typeface="Courier New" pitchFamily="49" charset="0"/>
              </a:rPr>
              <a:t>),</a:t>
            </a:r>
            <a:r>
              <a:rPr lang="en-US" sz="2400" b="1" dirty="0" smtClean="0">
                <a:latin typeface="Courier New" pitchFamily="49" charset="0"/>
              </a:rPr>
              <a:t>%</a:t>
            </a:r>
            <a:r>
              <a:rPr lang="en-US" sz="2400" b="1" dirty="0" err="1">
                <a:latin typeface="Courier New" pitchFamily="49" charset="0"/>
              </a:rPr>
              <a:t>r</a:t>
            </a:r>
            <a:r>
              <a:rPr lang="en-US" sz="2400" b="1" dirty="0" err="1" smtClean="0">
                <a:latin typeface="Courier New" pitchFamily="49" charset="0"/>
              </a:rPr>
              <a:t>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 smtClean="0"/>
              <a:t>Complete Memory </a:t>
            </a:r>
            <a:r>
              <a:rPr lang="en-US" dirty="0"/>
              <a:t>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</a:t>
            </a:r>
            <a:r>
              <a:rPr lang="en-US" dirty="0" smtClean="0"/>
              <a:t>16 </a:t>
            </a:r>
            <a:r>
              <a:rPr lang="en-US" dirty="0"/>
              <a:t>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</a:t>
            </a:r>
            <a:r>
              <a:rPr lang="en-US" b="1" dirty="0" err="1" smtClean="0">
                <a:latin typeface="Courier New" pitchFamily="49" charset="0"/>
              </a:rPr>
              <a:t>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</a:t>
            </a:r>
            <a:r>
              <a:rPr lang="en-US" dirty="0"/>
              <a:t>: 	Scale: 1, 2, 4, or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C00000"/>
                </a:solidFill>
              </a:rPr>
              <a:t>why these numbers?</a:t>
            </a:r>
            <a:r>
              <a:rPr lang="en-US" dirty="0" smtClean="0"/>
              <a:t>)</a:t>
            </a: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 smtClean="0"/>
              <a:t>Special </a:t>
            </a:r>
            <a:r>
              <a:rPr lang="en-US" dirty="0"/>
              <a:t>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D(</a:t>
            </a:r>
            <a:r>
              <a:rPr lang="en-US" dirty="0" err="1" smtClean="0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89084"/>
              </p:ext>
            </p:extLst>
          </p:nvPr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5691"/>
              </p:ext>
            </p:extLst>
          </p:nvPr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74501"/>
              </p:ext>
            </p:extLst>
          </p:nvPr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Machine Programming I: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History of Intel processors and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C, assembly, machine code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Assembly Basics: Registers, operands, move</a:t>
            </a:r>
          </a:p>
          <a:p>
            <a:r>
              <a:rPr lang="en-US" dirty="0"/>
              <a:t>Arithmetic &amp; logical operations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2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smtClean="0"/>
              <a:t>,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 smtClean="0"/>
              <a:t> </a:t>
            </a:r>
            <a:r>
              <a:rPr lang="en-US" dirty="0"/>
              <a:t>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(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2),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$2,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89081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248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Intel processor</a:t>
            </a:r>
            <a:r>
              <a:rPr lang="en-US" dirty="0"/>
              <a:t>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Intel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</a:t>
            </a:r>
            <a:r>
              <a:rPr lang="en-US" dirty="0" smtClean="0"/>
              <a:t>”, capable of running Unix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4E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Intel x86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2	2006	291M	1060-3500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multi-core Intel processor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Core i7	2008	731M	1700-3900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Four cores (our shark machines)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84702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Interesting Instructions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leaq</a:t>
            </a:r>
            <a:r>
              <a:rPr lang="en-US" dirty="0" smtClean="0"/>
              <a:t>: address computation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salq</a:t>
            </a:r>
            <a:r>
              <a:rPr lang="en-US" dirty="0" smtClean="0"/>
              <a:t>: shift</a:t>
            </a:r>
          </a:p>
          <a:p>
            <a:pPr lvl="1" indent="-342900"/>
            <a:r>
              <a:rPr lang="en-US" b="1" dirty="0" err="1" smtClean="0">
                <a:latin typeface="Courier New"/>
                <a:cs typeface="Courier New"/>
              </a:rPr>
              <a:t>imulq</a:t>
            </a:r>
            <a:r>
              <a:rPr lang="en-US" dirty="0" smtClean="0"/>
              <a:t>: multiplication</a:t>
            </a:r>
          </a:p>
          <a:p>
            <a:pPr lvl="2" indent="-342900"/>
            <a:r>
              <a:rPr lang="en-US" dirty="0" smtClean="0"/>
              <a:t>But, only used once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Understanding 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$4,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89589"/>
              </p:ext>
            </p:extLst>
          </p:nvPr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 smtClean="0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1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Programming I: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Intel processors and architectures</a:t>
            </a:r>
          </a:p>
          <a:p>
            <a:pPr lvl="1"/>
            <a:r>
              <a:rPr lang="en-US" dirty="0" smtClean="0"/>
              <a:t>Evolutionary design leads to many quirks and artifacts</a:t>
            </a:r>
          </a:p>
          <a:p>
            <a:r>
              <a:rPr lang="en-US" dirty="0" smtClean="0"/>
              <a:t>C, assembly, machine code</a:t>
            </a:r>
          </a:p>
          <a:p>
            <a:pPr lvl="1"/>
            <a:r>
              <a:rPr lang="en-US" dirty="0" smtClean="0"/>
              <a:t>New forms of visible state: program counter, registers, ...</a:t>
            </a:r>
          </a:p>
          <a:p>
            <a:pPr lvl="1"/>
            <a:r>
              <a:rPr lang="en-US" dirty="0" smtClean="0"/>
              <a:t>Compiler must transform statements, expressions, procedures into low-level instruction sequences</a:t>
            </a:r>
          </a:p>
          <a:p>
            <a:r>
              <a:rPr lang="en-US" dirty="0" smtClean="0"/>
              <a:t>Assembly Basics: Registers, operands, move</a:t>
            </a:r>
          </a:p>
          <a:p>
            <a:pPr lvl="1"/>
            <a:r>
              <a:rPr lang="en-US" dirty="0" smtClean="0"/>
              <a:t>The x86-64 move instructions cover wide range of data movement forms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C compiler will figure out different instruction combinations to carry out computation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386</a:t>
            </a:r>
            <a:r>
              <a:rPr lang="en-US" dirty="0"/>
              <a:t>	</a:t>
            </a:r>
            <a:r>
              <a:rPr lang="en-US" dirty="0" smtClean="0"/>
              <a:t>1985</a:t>
            </a:r>
            <a:r>
              <a:rPr lang="en-US" dirty="0"/>
              <a:t>	</a:t>
            </a:r>
            <a:r>
              <a:rPr lang="en-US" dirty="0" smtClean="0"/>
              <a:t>0.3M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</a:t>
            </a:r>
            <a:r>
              <a:rPr lang="en-US" dirty="0" smtClean="0"/>
              <a:t>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	2008	731M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  <a:endParaRPr lang="en-US" dirty="0" smtClean="0"/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Instructions </a:t>
            </a:r>
            <a:r>
              <a:rPr lang="en-US" dirty="0"/>
              <a:t>to enable more efficient conditional </a:t>
            </a:r>
            <a:r>
              <a:rPr lang="en-US" dirty="0" smtClean="0"/>
              <a:t>operations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Transition from 32 bits to 64 bits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More cores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2015 State of the Art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Core i7 </a:t>
            </a:r>
            <a:r>
              <a:rPr lang="en-US" dirty="0" err="1" smtClean="0"/>
              <a:t>Broadwell</a:t>
            </a:r>
            <a:r>
              <a:rPr lang="en-US" dirty="0" smtClean="0"/>
              <a:t> 2015</a:t>
            </a:r>
            <a:endParaRPr lang="en-US" dirty="0"/>
          </a:p>
          <a:p>
            <a:pPr marL="223838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Desktop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graphics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3.3-3.8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65W</a:t>
            </a:r>
          </a:p>
          <a:p>
            <a:pPr marL="623888" lvl="1" indent="-223838" defTabSz="895350">
              <a:tabLst>
                <a:tab pos="2349500" algn="l"/>
              </a:tabLst>
            </a:pPr>
            <a:endParaRPr lang="en-US" dirty="0" smtClean="0"/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Server Model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8 cores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Integrated I/O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2-2.6 GHz</a:t>
            </a:r>
          </a:p>
          <a:p>
            <a:pPr marL="623888" lvl="1" indent="-223838" defTabSz="895350">
              <a:tabLst>
                <a:tab pos="2349500" algn="l"/>
              </a:tabLst>
            </a:pPr>
            <a:r>
              <a:rPr lang="en-US" dirty="0" smtClean="0"/>
              <a:t>45W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536" y="1447799"/>
            <a:ext cx="5032853" cy="438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Historically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AMD has followed just behind Intel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A little bit slower, a lot cheaper</a:t>
            </a:r>
          </a:p>
          <a:p>
            <a:pPr marL="160338" indent="-222250" defTabSz="895350">
              <a:tabLst>
                <a:tab pos="2349500" algn="l"/>
              </a:tabLst>
            </a:pPr>
            <a:r>
              <a:rPr lang="en-US" dirty="0" smtClean="0"/>
              <a:t>Then</a:t>
            </a:r>
            <a:endParaRPr lang="en-US" dirty="0"/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/>
              <a:t>Recruited top circuit designers from Digital Equipment Corp. and other downward trending companies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Developed x86-64, their own extension to 64 bits</a:t>
            </a:r>
          </a:p>
          <a:p>
            <a:pPr marL="39688" indent="-165100" defTabSz="895350">
              <a:tabLst>
                <a:tab pos="2349500" algn="l"/>
              </a:tabLst>
            </a:pPr>
            <a:r>
              <a:rPr lang="en-US" dirty="0" smtClean="0"/>
              <a:t> Recent Years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Intel got its act together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Leads the world in semiconductor technology</a:t>
            </a:r>
          </a:p>
          <a:p>
            <a:pPr marL="439738" lvl="1" indent="-165100" defTabSz="895350">
              <a:tabLst>
                <a:tab pos="2349500" algn="l"/>
              </a:tabLst>
            </a:pPr>
            <a:r>
              <a:rPr lang="en-US" dirty="0" smtClean="0"/>
              <a:t>AMD has fallen behind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 smtClean="0"/>
              <a:t>Relies on external semiconductor manufacturer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 History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 smtClean="0"/>
              <a:t>2001: Intel Attempts </a:t>
            </a:r>
            <a:r>
              <a:rPr lang="en-US" dirty="0"/>
              <a:t>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 smtClean="0"/>
              <a:t>2003: AMD Steps </a:t>
            </a:r>
            <a:r>
              <a:rPr lang="en-US" dirty="0"/>
              <a:t>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</a:p>
          <a:p>
            <a:r>
              <a:rPr lang="en-US" dirty="0" smtClean="0"/>
              <a:t>All but low-end x86 processors support x86-64</a:t>
            </a:r>
          </a:p>
          <a:p>
            <a:pPr lvl="1"/>
            <a:r>
              <a:rPr lang="en-US" dirty="0" smtClean="0"/>
              <a:t>But, lots of code still runs in 32-bit mode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Coverage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</a:t>
            </a:r>
            <a:r>
              <a:rPr lang="en-US" dirty="0" smtClean="0"/>
              <a:t>x86</a:t>
            </a:r>
          </a:p>
          <a:p>
            <a:pPr lvl="1"/>
            <a:r>
              <a:rPr lang="en-US" dirty="0" smtClean="0"/>
              <a:t>For 15/18-213: RIP, Summer 2015</a:t>
            </a:r>
          </a:p>
          <a:p>
            <a:endParaRPr lang="en-US" dirty="0" smtClean="0"/>
          </a:p>
          <a:p>
            <a:r>
              <a:rPr lang="en-US" dirty="0" smtClean="0"/>
              <a:t>x86-64</a:t>
            </a:r>
          </a:p>
          <a:p>
            <a:pPr lvl="1"/>
            <a:r>
              <a:rPr lang="en-US" dirty="0" smtClean="0"/>
              <a:t>The standard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–m64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 smtClean="0"/>
              <a:t>Book covers x86-64</a:t>
            </a:r>
            <a:endParaRPr lang="en-US" dirty="0"/>
          </a:p>
          <a:p>
            <a:pPr lvl="1"/>
            <a:r>
              <a:rPr lang="en-US" dirty="0" smtClean="0"/>
              <a:t>Web aside on IA32</a:t>
            </a:r>
          </a:p>
          <a:p>
            <a:pPr lvl="1"/>
            <a:r>
              <a:rPr lang="en-US" dirty="0" smtClean="0"/>
              <a:t>We will only cover x86-64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18580</TotalTime>
  <Words>3215</Words>
  <Application>Microsoft Macintosh PowerPoint</Application>
  <PresentationFormat>On-screen Show (4:3)</PresentationFormat>
  <Paragraphs>798</Paragraphs>
  <Slides>44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template2007</vt:lpstr>
      <vt:lpstr>Machine-Level Programming I: Basics  MCS-284: Computer Organization</vt:lpstr>
      <vt:lpstr>Today: Machine Programming I: Basics</vt:lpstr>
      <vt:lpstr>Intel x86 Processors</vt:lpstr>
      <vt:lpstr>Intel x86 Evolution: Milestones</vt:lpstr>
      <vt:lpstr>Intel x86 Processors, cont.</vt:lpstr>
      <vt:lpstr>2015 State of the Art</vt:lpstr>
      <vt:lpstr>x86 Clones: Advanced Micro Devices (AMD)</vt:lpstr>
      <vt:lpstr>Intel’s 64-Bit History</vt:lpstr>
      <vt:lpstr>Our Coverage</vt:lpstr>
      <vt:lpstr>Today: Machine Programming I: Basics</vt:lpstr>
      <vt:lpstr>Definitions</vt:lpstr>
      <vt:lpstr>Assembly/Machine Code View</vt:lpstr>
      <vt:lpstr>Turning C into Object Code</vt:lpstr>
      <vt:lpstr>Compiling Into Assembly</vt:lpstr>
      <vt:lpstr>Assembly Characteristics: Data Types</vt:lpstr>
      <vt:lpstr>Assembly Characteristics: Operations</vt:lpstr>
      <vt:lpstr>Object Code</vt:lpstr>
      <vt:lpstr>Machine Instruction Example</vt:lpstr>
      <vt:lpstr>Disassembling Object Code</vt:lpstr>
      <vt:lpstr>Alternate Disassembly</vt:lpstr>
      <vt:lpstr>What Can be Disassembled?</vt:lpstr>
      <vt:lpstr>Today: Machine Programming I: Basics</vt:lpstr>
      <vt:lpstr>x86-64 Integer Registers</vt:lpstr>
      <vt:lpstr>Some History: IA32 Registers</vt:lpstr>
      <vt:lpstr>Moving Data</vt:lpstr>
      <vt:lpstr>movl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Today: Machine Programming I: Basics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Machine Programming I: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Introduction to Computer Systems 15-213/18-213 </dc:title>
  <dc:subject/>
  <dc:creator>Markus Pueschel</dc:creator>
  <cp:keywords/>
  <dc:description/>
  <cp:lastModifiedBy>Gustavus User</cp:lastModifiedBy>
  <cp:revision>661</cp:revision>
  <cp:lastPrinted>2011-09-12T20:37:42Z</cp:lastPrinted>
  <dcterms:created xsi:type="dcterms:W3CDTF">2012-09-11T15:51:41Z</dcterms:created>
  <dcterms:modified xsi:type="dcterms:W3CDTF">2015-09-24T13:37:24Z</dcterms:modified>
  <cp:category/>
</cp:coreProperties>
</file>