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</p:sldMasterIdLst>
  <p:notesMasterIdLst>
    <p:notesMasterId r:id="rId59"/>
  </p:notesMasterIdLst>
  <p:sldIdLst>
    <p:sldId id="335" r:id="rId5"/>
    <p:sldId id="370" r:id="rId6"/>
    <p:sldId id="397" r:id="rId7"/>
    <p:sldId id="289" r:id="rId8"/>
    <p:sldId id="290" r:id="rId9"/>
    <p:sldId id="256" r:id="rId10"/>
    <p:sldId id="260" r:id="rId11"/>
    <p:sldId id="371" r:id="rId12"/>
    <p:sldId id="292" r:id="rId13"/>
    <p:sldId id="372" r:id="rId14"/>
    <p:sldId id="373" r:id="rId15"/>
    <p:sldId id="374" r:id="rId16"/>
    <p:sldId id="375" r:id="rId17"/>
    <p:sldId id="387" r:id="rId18"/>
    <p:sldId id="376" r:id="rId19"/>
    <p:sldId id="377" r:id="rId20"/>
    <p:sldId id="388" r:id="rId21"/>
    <p:sldId id="295" r:id="rId22"/>
    <p:sldId id="296" r:id="rId23"/>
    <p:sldId id="297" r:id="rId24"/>
    <p:sldId id="298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09" r:id="rId36"/>
    <p:sldId id="310" r:id="rId37"/>
    <p:sldId id="378" r:id="rId38"/>
    <p:sldId id="379" r:id="rId39"/>
    <p:sldId id="385" r:id="rId40"/>
    <p:sldId id="381" r:id="rId41"/>
    <p:sldId id="382" r:id="rId42"/>
    <p:sldId id="325" r:id="rId43"/>
    <p:sldId id="326" r:id="rId44"/>
    <p:sldId id="327" r:id="rId45"/>
    <p:sldId id="383" r:id="rId46"/>
    <p:sldId id="384" r:id="rId47"/>
    <p:sldId id="386" r:id="rId48"/>
    <p:sldId id="389" r:id="rId49"/>
    <p:sldId id="328" r:id="rId50"/>
    <p:sldId id="390" r:id="rId51"/>
    <p:sldId id="391" r:id="rId52"/>
    <p:sldId id="393" r:id="rId53"/>
    <p:sldId id="394" r:id="rId54"/>
    <p:sldId id="395" r:id="rId55"/>
    <p:sldId id="396" r:id="rId56"/>
    <p:sldId id="366" r:id="rId57"/>
    <p:sldId id="334" r:id="rId5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7805" autoAdjust="0"/>
  </p:normalViewPr>
  <p:slideViewPr>
    <p:cSldViewPr>
      <p:cViewPr>
        <p:scale>
          <a:sx n="108" d="100"/>
          <a:sy n="108" d="100"/>
        </p:scale>
        <p:origin x="-10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2428975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Instructor:</a:t>
            </a:r>
            <a:r>
              <a:rPr lang="en-US" sz="2000" b="1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San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Skulrattanakulchai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MCS284: Computer Organization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#1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#2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#3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#4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 smtClean="0"/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Illustrations of Recursion &amp; Pointers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</a:t>
            </a:r>
            <a:r>
              <a:rPr lang="en-US" dirty="0" smtClean="0"/>
              <a:t>Data </a:t>
            </a:r>
            <a:r>
              <a:rPr lang="en-US" dirty="0"/>
              <a:t>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6 arguments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 smtClean="0"/>
              <a:t>Only allocate stack space when needed</a:t>
            </a:r>
            <a:endParaRPr lang="en-US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  <a:endParaRPr lang="en-US" sz="1800" i="1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%rdi,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</a:p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sk-SK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 smtClean="0"/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in Procedures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 smtClean="0"/>
              <a:t>Passing control</a:t>
            </a:r>
          </a:p>
          <a:p>
            <a:pPr lvl="1"/>
            <a:r>
              <a:rPr lang="en-US" dirty="0" smtClean="0"/>
              <a:t>To beginning of procedure code</a:t>
            </a:r>
          </a:p>
          <a:p>
            <a:pPr lvl="1"/>
            <a:r>
              <a:rPr lang="en-US" dirty="0" smtClean="0"/>
              <a:t>Back to return point</a:t>
            </a:r>
          </a:p>
          <a:p>
            <a:r>
              <a:rPr lang="en-US" dirty="0" smtClean="0"/>
              <a:t>Passing data</a:t>
            </a:r>
          </a:p>
          <a:p>
            <a:pPr lvl="1"/>
            <a:r>
              <a:rPr lang="en-US" dirty="0" smtClean="0"/>
              <a:t>Procedure arguments</a:t>
            </a:r>
          </a:p>
          <a:p>
            <a:pPr lvl="1"/>
            <a:r>
              <a:rPr lang="en-US" dirty="0" smtClean="0"/>
              <a:t>Return value</a:t>
            </a:r>
          </a:p>
          <a:p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Allocate during procedure execution</a:t>
            </a:r>
          </a:p>
          <a:p>
            <a:pPr lvl="1"/>
            <a:r>
              <a:rPr lang="en-US" dirty="0" err="1" smtClean="0"/>
              <a:t>Deallocate</a:t>
            </a:r>
            <a:r>
              <a:rPr lang="en-US" dirty="0" smtClean="0"/>
              <a:t> upon return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echanisms all implemented with machine instructions</a:t>
            </a:r>
          </a:p>
          <a:p>
            <a:r>
              <a:rPr lang="en-US" dirty="0" smtClean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];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 smtClean="0"/>
              <a:t>Contents</a:t>
            </a:r>
          </a:p>
          <a:p>
            <a:pPr marL="552450" lvl="1"/>
            <a:r>
              <a:rPr lang="en-US" dirty="0" smtClean="0"/>
              <a:t>Return information</a:t>
            </a:r>
          </a:p>
          <a:p>
            <a:pPr marL="552450" lvl="1"/>
            <a:r>
              <a:rPr lang="en-US" dirty="0" smtClean="0"/>
              <a:t>Local storage (if needed)</a:t>
            </a:r>
            <a:endParaRPr lang="en-US" dirty="0"/>
          </a:p>
          <a:p>
            <a:pPr marL="552450" lvl="1"/>
            <a:r>
              <a:rPr lang="en-US" dirty="0"/>
              <a:t>Temporary </a:t>
            </a:r>
            <a:r>
              <a:rPr lang="en-US" dirty="0" smtClean="0"/>
              <a:t>space (if needed)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Management</a:t>
            </a:r>
            <a:endParaRPr lang="en-US" dirty="0"/>
          </a:p>
          <a:p>
            <a:pPr marL="552450" lvl="1"/>
            <a:r>
              <a:rPr lang="en-US" dirty="0"/>
              <a:t>Space allocated when enter </a:t>
            </a:r>
            <a:r>
              <a:rPr lang="en-US" dirty="0" smtClean="0"/>
              <a:t>procedure</a:t>
            </a:r>
            <a:endParaRPr lang="en-US" dirty="0"/>
          </a:p>
          <a:p>
            <a:pPr marL="838200" lvl="2"/>
            <a:r>
              <a:rPr lang="en-US" dirty="0"/>
              <a:t>“Set-up”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push by </a:t>
            </a:r>
            <a:r>
              <a:rPr lang="en-US" b="1" dirty="0" smtClean="0">
                <a:latin typeface="Courier New"/>
                <a:cs typeface="Courier New"/>
              </a:rPr>
              <a:t>call</a:t>
            </a:r>
            <a:r>
              <a:rPr lang="en-US" dirty="0" smtClean="0"/>
              <a:t> instruction</a:t>
            </a:r>
            <a:endParaRPr lang="en-US" dirty="0"/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pop by </a:t>
            </a:r>
            <a:r>
              <a:rPr lang="en-US" b="1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instruction</a:t>
            </a:r>
            <a:endParaRPr lang="en-US" dirty="0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 smtClean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 smtClean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/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x86-64/</a:t>
            </a:r>
            <a:r>
              <a:rPr lang="en-US" dirty="0"/>
              <a:t>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</a:t>
            </a:r>
            <a:r>
              <a:rPr lang="en-US" dirty="0" smtClean="0"/>
              <a:t>pointer (optional)</a:t>
            </a:r>
            <a:endParaRPr lang="en-US" dirty="0"/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29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38014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7132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rgbClr val="FF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 smtClean="0"/>
              <a:t> </a:t>
            </a:r>
            <a:r>
              <a:rPr lang="en-US" dirty="0"/>
              <a:t>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</a:t>
            </a:r>
            <a:r>
              <a:rPr lang="en-US" dirty="0" smtClean="0"/>
              <a:t>86-64 </a:t>
            </a:r>
            <a:r>
              <a:rPr lang="en-US" dirty="0"/>
              <a:t>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</a:t>
            </a:r>
            <a:r>
              <a:rPr lang="en-US" dirty="0" smtClean="0"/>
              <a:t>using</a:t>
            </a:r>
          </a:p>
          <a:p>
            <a:pPr marL="838200" lvl="2"/>
            <a:r>
              <a:rPr lang="en-US" dirty="0" err="1" smtClean="0"/>
              <a:t>Callee</a:t>
            </a:r>
            <a:r>
              <a:rPr lang="en-US" dirty="0" smtClean="0"/>
              <a:t> restores them before returning to caller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#1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Return value</a:t>
            </a:r>
          </a:p>
          <a:p>
            <a:pPr marL="552450" lvl="1"/>
            <a:r>
              <a:rPr lang="en-US" dirty="0" smtClean="0"/>
              <a:t>Also caller-saved</a:t>
            </a:r>
          </a:p>
          <a:p>
            <a:pPr marL="552450" lvl="1"/>
            <a:r>
              <a:rPr lang="en-US" dirty="0" smtClean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...,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Arguments</a:t>
            </a:r>
            <a:endParaRPr lang="en-US" dirty="0"/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</a:t>
            </a:r>
            <a:r>
              <a:rPr lang="en-US" dirty="0" smtClean="0"/>
              <a:t>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r10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Caller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#2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-saved</a:t>
            </a: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 smtClean="0"/>
              <a:t>May be used as frame pointer</a:t>
            </a:r>
          </a:p>
          <a:p>
            <a:pPr marL="552450" lvl="1"/>
            <a:r>
              <a:rPr lang="en-US" dirty="0" smtClean="0"/>
              <a:t>Can mix &amp; match</a:t>
            </a:r>
            <a:endParaRPr lang="en-US" dirty="0"/>
          </a:p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</a:t>
            </a:r>
            <a:r>
              <a:rPr lang="en-US" dirty="0" smtClean="0"/>
              <a:t>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 upon exit from procedure</a:t>
            </a:r>
            <a:endParaRPr lang="en-US" dirty="0"/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Illustration of Recursion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Terminal Case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Register Save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 Setup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&gt;&gt; 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Rec. 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8</a:t>
            </a:r>
            <a:endParaRPr lang="en-US" dirty="0"/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  <a:endPara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Result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Completion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2"/>
            <a:r>
              <a:rPr lang="en-US" dirty="0" smtClean="0"/>
              <a:t>Unless the C code explicitly does so (e.g., buffer overflow in Lecture 9)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rax</a:t>
            </a:r>
            <a:endParaRPr lang="en-US" dirty="0" smtClean="0">
              <a:latin typeface="Courier New Bold"/>
            </a:endParaRPr>
          </a:p>
          <a:p>
            <a:r>
              <a:rPr lang="en-US" b="0" dirty="0" smtClean="0"/>
              <a:t>Pointers are addresses of values</a:t>
            </a:r>
          </a:p>
          <a:p>
            <a:pPr lvl="1"/>
            <a:r>
              <a:rPr lang="en-US" dirty="0" smtClean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%</a:t>
            </a:r>
            <a:r>
              <a:rPr lang="en-US" sz="1800" dirty="0" err="1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  <a:endPara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 smtClean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Read value at address given by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Increment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by 8</a:t>
            </a:r>
          </a:p>
          <a:p>
            <a:pPr marL="552450" lvl="1"/>
            <a:r>
              <a:rPr lang="en-US" dirty="0" smtClean="0"/>
              <a:t>Store value at </a:t>
            </a:r>
            <a:r>
              <a:rPr lang="en-US" dirty="0" err="1" smtClean="0"/>
              <a:t>Dest</a:t>
            </a:r>
            <a:r>
              <a:rPr lang="en-US" dirty="0" smtClean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/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Examples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3810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 smtClean="0">
                <a:solidFill>
                  <a:srgbClr val="980002"/>
                </a:solidFill>
              </a:rPr>
              <a:t>Procedure </a:t>
            </a:r>
            <a:r>
              <a:rPr lang="en-US" dirty="0">
                <a:solidFill>
                  <a:srgbClr val="980002"/>
                </a:solidFill>
              </a:rPr>
              <a:t>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13494</TotalTime>
  <Pages>0</Pages>
  <Words>4434</Words>
  <Characters>0</Characters>
  <Application>Microsoft Macintosh PowerPoint</Application>
  <PresentationFormat>On-screen Show (4:3)</PresentationFormat>
  <Lines>0</Lines>
  <Paragraphs>1381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Title Slide</vt:lpstr>
      <vt:lpstr>Title and Content</vt:lpstr>
      <vt:lpstr>Title Only</vt:lpstr>
      <vt:lpstr>Title and Content: Build</vt:lpstr>
      <vt:lpstr>Machine-Level Programming III: Procedures  MCS284: Computer Organization</vt:lpstr>
      <vt:lpstr>Mechanisms in Procedures</vt:lpstr>
      <vt:lpstr>Today</vt:lpstr>
      <vt:lpstr>x86-64 Stack</vt:lpstr>
      <vt:lpstr>x86-64 Stack: Push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399</cp:revision>
  <dcterms:created xsi:type="dcterms:W3CDTF">2012-09-18T14:16:22Z</dcterms:created>
  <dcterms:modified xsi:type="dcterms:W3CDTF">2015-10-01T22:14:46Z</dcterms:modified>
</cp:coreProperties>
</file>