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542" r:id="rId2"/>
    <p:sldId id="827" r:id="rId3"/>
    <p:sldId id="833" r:id="rId4"/>
    <p:sldId id="877" r:id="rId5"/>
    <p:sldId id="835" r:id="rId6"/>
    <p:sldId id="878" r:id="rId7"/>
    <p:sldId id="839" r:id="rId8"/>
    <p:sldId id="841" r:id="rId9"/>
    <p:sldId id="840" r:id="rId10"/>
    <p:sldId id="842" r:id="rId11"/>
    <p:sldId id="883" r:id="rId12"/>
    <p:sldId id="847" r:id="rId13"/>
    <p:sldId id="887" r:id="rId14"/>
    <p:sldId id="849" r:id="rId15"/>
    <p:sldId id="851" r:id="rId16"/>
    <p:sldId id="893" r:id="rId17"/>
    <p:sldId id="894" r:id="rId18"/>
    <p:sldId id="925" r:id="rId19"/>
    <p:sldId id="856" r:id="rId20"/>
    <p:sldId id="929" r:id="rId21"/>
    <p:sldId id="857" r:id="rId22"/>
    <p:sldId id="908" r:id="rId23"/>
    <p:sldId id="909" r:id="rId24"/>
    <p:sldId id="911" r:id="rId25"/>
    <p:sldId id="912" r:id="rId26"/>
    <p:sldId id="914" r:id="rId27"/>
    <p:sldId id="915" r:id="rId28"/>
    <p:sldId id="918" r:id="rId29"/>
    <p:sldId id="919" r:id="rId30"/>
    <p:sldId id="926" r:id="rId31"/>
    <p:sldId id="920" r:id="rId32"/>
    <p:sldId id="921" r:id="rId33"/>
    <p:sldId id="922" r:id="rId34"/>
    <p:sldId id="923" r:id="rId35"/>
    <p:sldId id="924" r:id="rId36"/>
    <p:sldId id="927" r:id="rId37"/>
    <p:sldId id="928" r:id="rId38"/>
  </p:sldIdLst>
  <p:sldSz cx="9144000" cy="6858000" type="screen4x3"/>
  <p:notesSz cx="7302500" cy="9586913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F5BD"/>
    <a:srgbClr val="990000"/>
    <a:srgbClr val="D5F1CF"/>
    <a:srgbClr val="F1C7C7"/>
    <a:srgbClr val="CDF1C5"/>
    <a:srgbClr val="FF9999"/>
    <a:srgbClr val="A8E7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1" autoAdjust="0"/>
    <p:restoredTop sz="98462" autoAdjust="0"/>
  </p:normalViewPr>
  <p:slideViewPr>
    <p:cSldViewPr snapToObjects="1">
      <p:cViewPr varScale="1">
        <p:scale>
          <a:sx n="67" d="100"/>
          <a:sy n="67" d="100"/>
        </p:scale>
        <p:origin x="-17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18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30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37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pitchFamily="-96" charset="0"/>
              </a:rPr>
              <a:t>Board:</a:t>
            </a:r>
            <a:r>
              <a:rPr lang="en-US" baseline="0" dirty="0" smtClean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7772400" cy="2406650"/>
          </a:xfrm>
        </p:spPr>
        <p:txBody>
          <a:bodyPr/>
          <a:lstStyle/>
          <a:p>
            <a:pPr marL="0" indent="0"/>
            <a:r>
              <a:rPr lang="en-US" dirty="0" smtClean="0">
                <a:latin typeface="Calibri" pitchFamily="-96" charset="0"/>
              </a:rPr>
              <a:t>Machine-Level Programming IV: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Data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/>
            </a:r>
            <a:br>
              <a:rPr lang="en-US" dirty="0" smtClean="0">
                <a:latin typeface="Calibri" pitchFamily="-96" charset="0"/>
              </a:rPr>
            </a:br>
            <a:r>
              <a:rPr lang="en-US" sz="2000" b="0" dirty="0" smtClean="0">
                <a:latin typeface="Calibri" pitchFamily="-96" charset="0"/>
              </a:rPr>
              <a:t>MCS284: Computer Organization</a:t>
            </a: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</p:spPr>
        <p:txBody>
          <a:bodyPr/>
          <a:lstStyle/>
          <a:p>
            <a:r>
              <a:rPr lang="en-US" b="1" smtClean="0">
                <a:latin typeface="Calibri" pitchFamily="-96" charset="0"/>
              </a:rPr>
              <a:t>Instructor:</a:t>
            </a:r>
            <a:r>
              <a:rPr lang="en-US" smtClean="0">
                <a:latin typeface="Calibri" pitchFamily="-96" charset="0"/>
              </a:rPr>
              <a:t> </a:t>
            </a:r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San </a:t>
            </a:r>
            <a:r>
              <a:rPr lang="en-US" dirty="0" err="1" smtClean="0">
                <a:latin typeface="Calibri" pitchFamily="-96" charset="0"/>
              </a:rPr>
              <a:t>Skulrattanakulchai</a:t>
            </a:r>
            <a:endParaRPr lang="en-US" dirty="0" smtClean="0">
              <a:latin typeface="Calibri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A+((</a:t>
            </a:r>
            <a:r>
              <a:rPr lang="en-US" sz="1800" dirty="0">
                <a:latin typeface="Courier New" pitchFamily="-96" charset="0"/>
              </a:rPr>
              <a:t>R-1)*C*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</a:t>
            </a:r>
            <a:r>
              <a:rPr lang="en-US" dirty="0" smtClean="0">
                <a:latin typeface="Calibri" pitchFamily="-96" charset="0"/>
              </a:rPr>
              <a:t>Element </a:t>
            </a:r>
            <a:r>
              <a:rPr lang="en-US" dirty="0">
                <a:latin typeface="Calibri" pitchFamily="-96" charset="0"/>
              </a:rPr>
              <a:t>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Array Elements 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 </a:t>
            </a:r>
            <a:r>
              <a:rPr lang="en-US" b="1" dirty="0" smtClean="0">
                <a:latin typeface="Courier New" pitchFamily="-96" charset="0"/>
              </a:rPr>
              <a:t>A[</a:t>
            </a:r>
            <a:r>
              <a:rPr lang="en-US" b="1" dirty="0" err="1" smtClean="0">
                <a:latin typeface="Courier New" pitchFamily="-96" charset="0"/>
              </a:rPr>
              <a:t>i</a:t>
            </a:r>
            <a:r>
              <a:rPr lang="en-US" b="1" dirty="0" smtClean="0">
                <a:latin typeface="Courier New" pitchFamily="-96" charset="0"/>
              </a:rPr>
              <a:t>][j]</a:t>
            </a:r>
            <a:r>
              <a:rPr lang="en-US" b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is element of type </a:t>
            </a:r>
            <a:r>
              <a:rPr lang="en-US" i="1" dirty="0" smtClean="0">
                <a:latin typeface="Calibri" pitchFamily="-96" charset="0"/>
              </a:rPr>
              <a:t>T, </a:t>
            </a:r>
            <a:r>
              <a:rPr lang="en-US" dirty="0" smtClean="0">
                <a:latin typeface="Calibri" pitchFamily="-96" charset="0"/>
              </a:rPr>
              <a:t>which requires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 bytes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Address  </a:t>
            </a:r>
            <a:r>
              <a:rPr lang="en-US" b="1" dirty="0" smtClean="0">
                <a:latin typeface="Courier New" pitchFamily="-96" charset="0"/>
              </a:rPr>
              <a:t>A +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i="1" dirty="0" err="1" smtClean="0">
                <a:latin typeface="Calibri" pitchFamily="-96" charset="0"/>
              </a:rPr>
              <a:t>i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* (</a:t>
            </a:r>
            <a:r>
              <a:rPr lang="en-US" i="1" dirty="0" smtClean="0">
                <a:latin typeface="Calibri" pitchFamily="-96" charset="0"/>
              </a:rPr>
              <a:t>C </a:t>
            </a:r>
            <a:r>
              <a:rPr lang="en-US" dirty="0" smtClean="0">
                <a:latin typeface="Calibri" pitchFamily="-96" charset="0"/>
              </a:rPr>
              <a:t>*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+  </a:t>
            </a:r>
            <a:r>
              <a:rPr lang="en-US" i="1" dirty="0" smtClean="0">
                <a:latin typeface="Calibri" pitchFamily="-96" charset="0"/>
              </a:rPr>
              <a:t>j</a:t>
            </a:r>
            <a:r>
              <a:rPr lang="en-US" dirty="0" smtClean="0">
                <a:latin typeface="Calibri" pitchFamily="-96" charset="0"/>
              </a:rPr>
              <a:t> * </a:t>
            </a:r>
            <a:r>
              <a:rPr lang="en-US" i="1" dirty="0" smtClean="0">
                <a:latin typeface="Calibri" pitchFamily="-96" charset="0"/>
              </a:rPr>
              <a:t>K = </a:t>
            </a:r>
            <a:r>
              <a:rPr lang="pl-PL" i="1" dirty="0" smtClean="0">
                <a:latin typeface="Calibri" pitchFamily="-96" charset="0"/>
              </a:rPr>
              <a:t>A + </a:t>
            </a:r>
            <a:r>
              <a:rPr lang="pl-PL" dirty="0" smtClean="0">
                <a:latin typeface="Calibri" pitchFamily="-96" charset="0"/>
              </a:rPr>
              <a:t>(</a:t>
            </a:r>
            <a:r>
              <a:rPr lang="pl-PL" i="1" dirty="0" smtClean="0">
                <a:latin typeface="Calibri" pitchFamily="-96" charset="0"/>
              </a:rPr>
              <a:t>i * C +  j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pl-PL" i="1" dirty="0" smtClean="0">
                <a:latin typeface="Calibri" pitchFamily="-96" charset="0"/>
              </a:rPr>
              <a:t>* K</a:t>
            </a:r>
            <a:endParaRPr lang="en-US" i="1" dirty="0" smtClean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</a:t>
            </a:r>
            <a:r>
              <a:rPr lang="en-US" sz="1800" dirty="0" err="1" smtClean="0">
                <a:latin typeface="Courier New" pitchFamily="-96" charset="0"/>
              </a:rPr>
              <a:t>+(i</a:t>
            </a:r>
            <a:r>
              <a:rPr lang="en-US" sz="1800" dirty="0">
                <a:latin typeface="Courier New" pitchFamily="-96" charset="0"/>
              </a:rPr>
              <a:t>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+((</a:t>
            </a:r>
            <a:r>
              <a:rPr lang="en-US" sz="1800" dirty="0">
                <a:latin typeface="Courier New" pitchFamily="-96" charset="0"/>
              </a:rPr>
              <a:t>R-1)*C*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259513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 smtClean="0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 smtClean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  <a:endParaRPr lang="en-US" dirty="0">
              <a:solidFill>
                <a:srgbClr val="990000"/>
              </a:solidFill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Variable </a:t>
            </a:r>
            <a:r>
              <a:rPr lang="en-US" sz="2000" dirty="0" err="1">
                <a:latin typeface="Courier New" pitchFamily="-96" charset="0"/>
              </a:rPr>
              <a:t>univ</a:t>
            </a:r>
            <a:r>
              <a:rPr lang="en-US" sz="2000" dirty="0">
                <a:latin typeface="Calibri" pitchFamily="-96" charset="0"/>
              </a:rPr>
              <a:t> denotes array of 3 elements</a:t>
            </a:r>
          </a:p>
          <a:p>
            <a:r>
              <a:rPr lang="en-US" sz="2000" dirty="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8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r>
              <a:rPr lang="en-US" sz="2000" dirty="0">
                <a:latin typeface="Calibri" pitchFamily="-96" charset="0"/>
              </a:rPr>
              <a:t>Each pointer points to array of 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 err="1">
                <a:latin typeface="Calibri" pitchFamily="-96" charset="0"/>
              </a:rPr>
              <a:t>’s</a:t>
            </a:r>
            <a:r>
              <a:rPr lang="en-US" sz="2000" dirty="0">
                <a:latin typeface="Calibri" pitchFamily="-96" charset="0"/>
              </a:rPr>
              <a:t>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zip_dig cmu = { 1, 5, 2, 1, 3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mit = { 0, 2, 1, 3, 9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ucb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int *univ[UCOUNT] = {mit, cmu, ucb};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4650" y="3733800"/>
            <a:ext cx="8616950" cy="2663825"/>
            <a:chOff x="374650" y="3733800"/>
            <a:chExt cx="8616950" cy="266382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74650" y="4191000"/>
              <a:ext cx="1987549" cy="1530350"/>
              <a:chOff x="188" y="2112"/>
              <a:chExt cx="1252" cy="964"/>
            </a:xfrm>
          </p:grpSpPr>
          <p:sp>
            <p:nvSpPr>
              <p:cNvPr id="95301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36</a:t>
                </a:r>
              </a:p>
            </p:txBody>
          </p:sp>
          <p:sp>
            <p:nvSpPr>
              <p:cNvPr id="95302" name="Line 9"/>
              <p:cNvSpPr>
                <a:spLocks noChangeShapeType="1"/>
              </p:cNvSpPr>
              <p:nvPr/>
            </p:nvSpPr>
            <p:spPr bwMode="auto">
              <a:xfrm flipV="1">
                <a:off x="576" y="248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3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63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160</a:t>
                </a:r>
              </a:p>
            </p:txBody>
          </p:sp>
          <p:sp>
            <p:nvSpPr>
              <p:cNvPr id="95304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16</a:t>
                </a:r>
              </a:p>
            </p:txBody>
          </p:sp>
          <p:sp>
            <p:nvSpPr>
              <p:cNvPr id="95305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56</a:t>
                </a:r>
              </a:p>
            </p:txBody>
          </p:sp>
          <p:sp>
            <p:nvSpPr>
              <p:cNvPr id="95306" name="Line 13"/>
              <p:cNvSpPr>
                <a:spLocks noChangeShapeType="1"/>
              </p:cNvSpPr>
              <p:nvPr/>
            </p:nvSpPr>
            <p:spPr bwMode="auto">
              <a:xfrm flipV="1">
                <a:off x="576" y="272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7" name="Line 14"/>
              <p:cNvSpPr>
                <a:spLocks noChangeShapeType="1"/>
              </p:cNvSpPr>
              <p:nvPr/>
            </p:nvSpPr>
            <p:spPr bwMode="auto">
              <a:xfrm flipV="1">
                <a:off x="576" y="296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8" name="Text Box 15"/>
              <p:cNvSpPr txBox="1">
                <a:spLocks noChangeArrowheads="1"/>
              </p:cNvSpPr>
              <p:nvPr/>
            </p:nvSpPr>
            <p:spPr bwMode="auto">
              <a:xfrm>
                <a:off x="191" y="2612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 smtClean="0">
                    <a:latin typeface="Courier New" pitchFamily="-96" charset="0"/>
                  </a:rPr>
                  <a:t>168</a:t>
                </a:r>
                <a:endParaRPr lang="en-US" sz="1800" dirty="0">
                  <a:latin typeface="Courier New" pitchFamily="-96" charset="0"/>
                </a:endParaRPr>
              </a:p>
            </p:txBody>
          </p:sp>
          <p:sp>
            <p:nvSpPr>
              <p:cNvPr id="95309" name="Text Box 16"/>
              <p:cNvSpPr txBox="1">
                <a:spLocks noChangeArrowheads="1"/>
              </p:cNvSpPr>
              <p:nvPr/>
            </p:nvSpPr>
            <p:spPr bwMode="auto">
              <a:xfrm>
                <a:off x="188" y="2843"/>
                <a:ext cx="378" cy="2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 smtClean="0">
                    <a:latin typeface="Courier New" pitchFamily="-96" charset="0"/>
                  </a:rPr>
                  <a:t>176</a:t>
                </a:r>
                <a:endParaRPr lang="en-US" sz="1800" dirty="0">
                  <a:latin typeface="Courier New" pitchFamily="-96" charset="0"/>
                </a:endParaRPr>
              </a:p>
            </p:txBody>
          </p:sp>
          <p:sp>
            <p:nvSpPr>
              <p:cNvPr id="95310" name="Text Box 17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2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univ</a:t>
                </a:r>
              </a:p>
            </p:txBody>
          </p:sp>
          <p:sp>
            <p:nvSpPr>
              <p:cNvPr id="95311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2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3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</p:grpSp>
        <p:sp>
          <p:nvSpPr>
            <p:cNvPr id="315413" name="Text Box 21"/>
            <p:cNvSpPr txBox="1">
              <a:spLocks noChangeArrowheads="1"/>
            </p:cNvSpPr>
            <p:nvPr/>
          </p:nvSpPr>
          <p:spPr bwMode="auto">
            <a:xfrm>
              <a:off x="3122613" y="37338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cmu</a:t>
              </a:r>
            </a:p>
          </p:txBody>
        </p:sp>
        <p:sp>
          <p:nvSpPr>
            <p:cNvPr id="315433" name="Text Box 41"/>
            <p:cNvSpPr txBox="1">
              <a:spLocks noChangeArrowheads="1"/>
            </p:cNvSpPr>
            <p:nvPr/>
          </p:nvSpPr>
          <p:spPr bwMode="auto">
            <a:xfrm>
              <a:off x="3198813" y="45720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mit</a:t>
              </a:r>
            </a:p>
          </p:txBody>
        </p:sp>
        <p:sp>
          <p:nvSpPr>
            <p:cNvPr id="315453" name="Text Box 61"/>
            <p:cNvSpPr txBox="1">
              <a:spLocks noChangeArrowheads="1"/>
            </p:cNvSpPr>
            <p:nvPr/>
          </p:nvSpPr>
          <p:spPr bwMode="auto">
            <a:xfrm>
              <a:off x="3122613" y="5272088"/>
              <a:ext cx="595312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ucb</a:t>
              </a:r>
            </a:p>
          </p:txBody>
        </p:sp>
        <p:grpSp>
          <p:nvGrpSpPr>
            <p:cNvPr id="84" name="Group 24"/>
            <p:cNvGrpSpPr>
              <a:grpSpLocks/>
            </p:cNvGrpSpPr>
            <p:nvPr/>
          </p:nvGrpSpPr>
          <p:grpSpPr bwMode="auto">
            <a:xfrm>
              <a:off x="3554413" y="4006850"/>
              <a:ext cx="5435600" cy="750888"/>
              <a:chOff x="2412765" y="3429000"/>
              <a:chExt cx="5435835" cy="771209"/>
            </a:xfrm>
          </p:grpSpPr>
          <p:grpSp>
            <p:nvGrpSpPr>
              <p:cNvPr id="95283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100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01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02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sp>
            <p:nvSpPr>
              <p:cNvPr id="95284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16</a:t>
                </a:r>
              </a:p>
            </p:txBody>
          </p:sp>
          <p:sp>
            <p:nvSpPr>
              <p:cNvPr id="95285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20</a:t>
                </a:r>
              </a:p>
            </p:txBody>
          </p:sp>
          <p:sp>
            <p:nvSpPr>
              <p:cNvPr id="95286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7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8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24</a:t>
                </a:r>
              </a:p>
            </p:txBody>
          </p:sp>
          <p:sp>
            <p:nvSpPr>
              <p:cNvPr id="95289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0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28</a:t>
                </a:r>
              </a:p>
            </p:txBody>
          </p:sp>
          <p:sp>
            <p:nvSpPr>
              <p:cNvPr id="95291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2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32</a:t>
                </a:r>
              </a:p>
            </p:txBody>
          </p:sp>
          <p:sp>
            <p:nvSpPr>
              <p:cNvPr id="95293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4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95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3" name="Group 24"/>
            <p:cNvGrpSpPr>
              <a:grpSpLocks/>
            </p:cNvGrpSpPr>
            <p:nvPr/>
          </p:nvGrpSpPr>
          <p:grpSpPr bwMode="auto">
            <a:xfrm>
              <a:off x="3556000" y="4808538"/>
              <a:ext cx="5435600" cy="750887"/>
              <a:chOff x="2412765" y="3429000"/>
              <a:chExt cx="5435835" cy="771209"/>
            </a:xfrm>
          </p:grpSpPr>
          <p:grpSp>
            <p:nvGrpSpPr>
              <p:cNvPr id="95265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1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19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20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121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</p:grpSp>
          <p:sp>
            <p:nvSpPr>
              <p:cNvPr id="95266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67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40</a:t>
                </a:r>
              </a:p>
            </p:txBody>
          </p:sp>
          <p:sp>
            <p:nvSpPr>
              <p:cNvPr id="95268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69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0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44</a:t>
                </a:r>
              </a:p>
            </p:txBody>
          </p:sp>
          <p:sp>
            <p:nvSpPr>
              <p:cNvPr id="95271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2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48</a:t>
                </a:r>
              </a:p>
            </p:txBody>
          </p:sp>
          <p:sp>
            <p:nvSpPr>
              <p:cNvPr id="95273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4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52</a:t>
                </a:r>
              </a:p>
            </p:txBody>
          </p:sp>
          <p:sp>
            <p:nvSpPr>
              <p:cNvPr id="95275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6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77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24"/>
            <p:cNvGrpSpPr>
              <a:grpSpLocks/>
            </p:cNvGrpSpPr>
            <p:nvPr/>
          </p:nvGrpSpPr>
          <p:grpSpPr bwMode="auto">
            <a:xfrm>
              <a:off x="3554413" y="5646738"/>
              <a:ext cx="5435600" cy="750887"/>
              <a:chOff x="2412765" y="3429000"/>
              <a:chExt cx="5435835" cy="771209"/>
            </a:xfrm>
          </p:grpSpPr>
          <p:grpSp>
            <p:nvGrpSpPr>
              <p:cNvPr id="95247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  <p:sp>
              <p:nvSpPr>
                <p:cNvPr id="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4</a:t>
                  </a:r>
                </a:p>
              </p:txBody>
            </p:sp>
            <p:sp>
              <p:nvSpPr>
                <p:cNvPr id="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7</a:t>
                  </a:r>
                </a:p>
              </p:txBody>
            </p:sp>
            <p:sp>
              <p:nvSpPr>
                <p:cNvPr id="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</p:grpSp>
          <p:sp>
            <p:nvSpPr>
              <p:cNvPr id="95248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49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60</a:t>
                </a:r>
              </a:p>
            </p:txBody>
          </p:sp>
          <p:sp>
            <p:nvSpPr>
              <p:cNvPr id="95250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1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2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64</a:t>
                </a:r>
              </a:p>
            </p:txBody>
          </p:sp>
          <p:sp>
            <p:nvSpPr>
              <p:cNvPr id="95253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4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68</a:t>
                </a:r>
              </a:p>
            </p:txBody>
          </p:sp>
          <p:sp>
            <p:nvSpPr>
              <p:cNvPr id="95255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6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72</a:t>
                </a:r>
              </a:p>
            </p:txBody>
          </p:sp>
          <p:sp>
            <p:nvSpPr>
              <p:cNvPr id="95257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8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76</a:t>
                </a:r>
              </a:p>
            </p:txBody>
          </p:sp>
          <p:sp>
            <p:nvSpPr>
              <p:cNvPr id="95259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2052638" y="4159250"/>
              <a:ext cx="1693862" cy="1022350"/>
            </a:xfrm>
            <a:custGeom>
              <a:avLst/>
              <a:gdLst>
                <a:gd name="T0" fmla="*/ 0 w 1694329"/>
                <a:gd name="T1" fmla="*/ 1021976 h 1021976"/>
                <a:gd name="T2" fmla="*/ 654423 w 1694329"/>
                <a:gd name="T3" fmla="*/ 340658 h 1021976"/>
                <a:gd name="T4" fmla="*/ 1694329 w 1694329"/>
                <a:gd name="T5" fmla="*/ 0 h 1021976"/>
                <a:gd name="T6" fmla="*/ 0 60000 65536"/>
                <a:gd name="T7" fmla="*/ 0 60000 65536"/>
                <a:gd name="T8" fmla="*/ 0 60000 65536"/>
                <a:gd name="T9" fmla="*/ 0 w 1694329"/>
                <a:gd name="T10" fmla="*/ 0 h 1021976"/>
                <a:gd name="T11" fmla="*/ 1694329 w 1694329"/>
                <a:gd name="T12" fmla="*/ 1021976 h 10219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4329" h="1021976">
                  <a:moveTo>
                    <a:pt x="0" y="1021976"/>
                  </a:moveTo>
                  <a:cubicBezTo>
                    <a:pt x="186017" y="766481"/>
                    <a:pt x="372035" y="510987"/>
                    <a:pt x="654423" y="340658"/>
                  </a:cubicBezTo>
                  <a:cubicBezTo>
                    <a:pt x="936811" y="170329"/>
                    <a:pt x="1315570" y="85164"/>
                    <a:pt x="1694329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2070100" y="4787900"/>
              <a:ext cx="1703388" cy="330200"/>
            </a:xfrm>
            <a:custGeom>
              <a:avLst/>
              <a:gdLst>
                <a:gd name="T0" fmla="*/ 0 w 1703294"/>
                <a:gd name="T1" fmla="*/ 0 h 331694"/>
                <a:gd name="T2" fmla="*/ 905435 w 1703294"/>
                <a:gd name="T3" fmla="*/ 304800 h 331694"/>
                <a:gd name="T4" fmla="*/ 1703294 w 1703294"/>
                <a:gd name="T5" fmla="*/ 161365 h 331694"/>
                <a:gd name="T6" fmla="*/ 0 60000 65536"/>
                <a:gd name="T7" fmla="*/ 0 60000 65536"/>
                <a:gd name="T8" fmla="*/ 0 60000 65536"/>
                <a:gd name="T9" fmla="*/ 0 w 1703294"/>
                <a:gd name="T10" fmla="*/ 0 h 331694"/>
                <a:gd name="T11" fmla="*/ 1703294 w 1703294"/>
                <a:gd name="T12" fmla="*/ 331694 h 3316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03294" h="331694">
                  <a:moveTo>
                    <a:pt x="0" y="0"/>
                  </a:moveTo>
                  <a:cubicBezTo>
                    <a:pt x="310776" y="138953"/>
                    <a:pt x="621553" y="277906"/>
                    <a:pt x="905435" y="304800"/>
                  </a:cubicBezTo>
                  <a:cubicBezTo>
                    <a:pt x="1189317" y="331694"/>
                    <a:pt x="1446305" y="246529"/>
                    <a:pt x="1703294" y="161365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2052638" y="5557838"/>
              <a:ext cx="1739900" cy="385762"/>
            </a:xfrm>
            <a:custGeom>
              <a:avLst/>
              <a:gdLst>
                <a:gd name="T0" fmla="*/ 0 w 1739153"/>
                <a:gd name="T1" fmla="*/ 0 h 385482"/>
                <a:gd name="T2" fmla="*/ 699247 w 1739153"/>
                <a:gd name="T3" fmla="*/ 349623 h 385482"/>
                <a:gd name="T4" fmla="*/ 1739153 w 1739153"/>
                <a:gd name="T5" fmla="*/ 215153 h 385482"/>
                <a:gd name="T6" fmla="*/ 0 60000 65536"/>
                <a:gd name="T7" fmla="*/ 0 60000 65536"/>
                <a:gd name="T8" fmla="*/ 0 60000 65536"/>
                <a:gd name="T9" fmla="*/ 0 w 1739153"/>
                <a:gd name="T10" fmla="*/ 0 h 385482"/>
                <a:gd name="T11" fmla="*/ 1739153 w 1739153"/>
                <a:gd name="T12" fmla="*/ 385482 h 385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9153" h="385482">
                  <a:moveTo>
                    <a:pt x="0" y="0"/>
                  </a:moveTo>
                  <a:cubicBezTo>
                    <a:pt x="204694" y="156882"/>
                    <a:pt x="409388" y="313764"/>
                    <a:pt x="699247" y="349623"/>
                  </a:cubicBezTo>
                  <a:cubicBezTo>
                    <a:pt x="989106" y="385482"/>
                    <a:pt x="1364129" y="300317"/>
                    <a:pt x="1739153" y="21515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Computation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</a:t>
            </a:r>
            <a:r>
              <a:rPr lang="en-US" b="1" dirty="0" smtClean="0">
                <a:latin typeface="Courier New" pitchFamily="-96" charset="0"/>
              </a:rPr>
              <a:t>+8*</a:t>
            </a:r>
            <a:r>
              <a:rPr lang="en-US" b="1" dirty="0">
                <a:latin typeface="Courier New" pitchFamily="-96" charset="0"/>
              </a:rPr>
              <a:t>index]+4*</a:t>
            </a:r>
            <a:r>
              <a:rPr lang="en-US" b="1" dirty="0" smtClean="0">
                <a:latin typeface="Courier New" pitchFamily="-96" charset="0"/>
              </a:rPr>
              <a:t>digit]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8382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 # 4*digit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(,%rdi,8),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# p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[index] + 4*digit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# return *p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533400" y="1420813"/>
            <a:ext cx="439864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index,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digit)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251520" y="1725613"/>
            <a:ext cx="430778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index,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digit)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438829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index,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digit)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248904" y="4961720"/>
            <a:ext cx="8716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 smtClean="0">
                <a:latin typeface="Calibri" pitchFamily="-96" charset="0"/>
              </a:rPr>
              <a:t>Accesses </a:t>
            </a:r>
            <a:r>
              <a:rPr lang="en-US" b="0" dirty="0">
                <a:latin typeface="Calibri" pitchFamily="-96" charset="0"/>
              </a:rPr>
              <a:t>looks </a:t>
            </a:r>
            <a:r>
              <a:rPr lang="en-US" b="0" dirty="0" smtClean="0">
                <a:latin typeface="Calibri" pitchFamily="-96" charset="0"/>
              </a:rPr>
              <a:t>similar in C, </a:t>
            </a:r>
            <a:r>
              <a:rPr lang="en-US" b="0" dirty="0">
                <a:latin typeface="Calibri" pitchFamily="-96" charset="0"/>
              </a:rPr>
              <a:t>but </a:t>
            </a:r>
            <a:r>
              <a:rPr lang="en-US" b="0" dirty="0" smtClean="0">
                <a:latin typeface="Calibri" pitchFamily="-96" charset="0"/>
              </a:rPr>
              <a:t>address computations very different: </a:t>
            </a:r>
            <a:endParaRPr lang="en-US" b="0" dirty="0">
              <a:latin typeface="Calibri" pitchFamily="-96" charset="0"/>
            </a:endParaRP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262036" y="5802313"/>
            <a:ext cx="40324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[pgh+20*index+4*</a:t>
            </a:r>
            <a:r>
              <a:rPr lang="en-US" sz="2000" dirty="0" smtClean="0">
                <a:latin typeface="Courier New" pitchFamily="-96" charset="0"/>
              </a:rPr>
              <a:t>digit]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376793" y="5791200"/>
            <a:ext cx="4802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</a:t>
            </a: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[univ</a:t>
            </a:r>
            <a:r>
              <a:rPr lang="en-US" sz="2000" dirty="0" smtClean="0">
                <a:latin typeface="Courier New" pitchFamily="-96" charset="0"/>
              </a:rPr>
              <a:t>+8*</a:t>
            </a:r>
            <a:r>
              <a:rPr lang="en-US" sz="2000" dirty="0">
                <a:latin typeface="Courier New" pitchFamily="-96" charset="0"/>
              </a:rPr>
              <a:t>index]+4*</a:t>
            </a:r>
            <a:r>
              <a:rPr lang="en-US" sz="2000" dirty="0" smtClean="0">
                <a:latin typeface="Courier New" pitchFamily="-96" charset="0"/>
              </a:rPr>
              <a:t>digit]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0558" y="3429000"/>
            <a:ext cx="3973140" cy="122880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428504" cy="112761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Code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Know value of N at compile time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Traditional way to implement dynamic arrays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Now supported by </a:t>
            </a:r>
            <a:r>
              <a:rPr lang="en-US" dirty="0" err="1" smtClean="0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vec_ele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 smtClean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a[IDX(</a:t>
            </a:r>
            <a:r>
              <a:rPr lang="en-US" sz="1800" dirty="0" err="1" smtClean="0">
                <a:latin typeface="Courier New" pitchFamily="-96" charset="0"/>
              </a:rPr>
              <a:t>n,i,j</a:t>
            </a:r>
            <a:r>
              <a:rPr lang="en-US" sz="1800" dirty="0" smtClean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err="1" smtClean="0">
                <a:latin typeface="Courier New" pitchFamily="-96" charset="0"/>
              </a:rPr>
              <a:t>int</a:t>
            </a:r>
            <a:r>
              <a:rPr lang="pt-BR" sz="1800" dirty="0" smtClean="0">
                <a:latin typeface="Courier New" pitchFamily="-96" charset="0"/>
              </a:rPr>
              <a:t> </a:t>
            </a:r>
            <a:r>
              <a:rPr lang="pt-BR" sz="1800" dirty="0" err="1" smtClean="0">
                <a:latin typeface="Courier New" pitchFamily="-96" charset="0"/>
              </a:rPr>
              <a:t>var_ele</a:t>
            </a:r>
            <a:r>
              <a:rPr lang="pt-BR" sz="1800" dirty="0" smtClean="0">
                <a:latin typeface="Courier New" pitchFamily="-96" charset="0"/>
              </a:rPr>
              <a:t>(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</a:t>
            </a:r>
            <a:r>
              <a:rPr lang="pt-BR" sz="1800" dirty="0" smtClean="0">
                <a:latin typeface="Courier New" pitchFamily="-96" charset="0"/>
              </a:rPr>
              <a:t>          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i,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16 X 16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# a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$6,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  # 64*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# a + 64*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(%rdi,%rdx,4),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M[a + 64*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+ 4*j]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2746325"/>
            <a:ext cx="7603208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</a:t>
            </a:r>
            <a:r>
              <a:rPr lang="pt-BR" sz="1800" dirty="0" err="1" smtClean="0">
                <a:latin typeface="Courier New" pitchFamily="-96" charset="0"/>
              </a:rPr>
              <a:t>var_ele</a:t>
            </a:r>
            <a:r>
              <a:rPr lang="pt-BR" sz="1800" dirty="0" smtClean="0">
                <a:latin typeface="Courier New" pitchFamily="-96" charset="0"/>
              </a:rPr>
              <a:t>(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i,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4365104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# n*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(%rsi,%rdi,4),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(%rax,%rcx,4),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+ 4*j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Representation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 smtClean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 smtClean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 smtClean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 smtClean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 smtClean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 smtClean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smtClean="0">
                  <a:latin typeface="Courier New" pitchFamily="-96" charset="0"/>
                </a:rPr>
                <a:t>next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16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24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32</a:t>
              </a:r>
              <a:endParaRPr lang="en-US" sz="2000" dirty="0">
                <a:latin typeface="Courier New" pitchFamily="-96" charset="0"/>
              </a:endParaRP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[4]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rec *next;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2" y="4929198"/>
            <a:ext cx="5089525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(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*r,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</a:t>
            </a:r>
            <a:r>
              <a:rPr lang="en-US" dirty="0" smtClean="0">
                <a:latin typeface="Calibri" pitchFamily="-96" charset="0"/>
              </a:rPr>
              <a:t>time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Compute as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r + 4*</a:t>
            </a:r>
            <a:r>
              <a:rPr lang="en-US" b="1" dirty="0" err="1" smtClean="0">
                <a:latin typeface="Courier New"/>
                <a:cs typeface="Courier New"/>
              </a:rPr>
              <a:t>idx</a:t>
            </a:r>
            <a:endParaRPr lang="en-US" b="1" dirty="0" smtClean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>
                <a:latin typeface="Courier New" pitchFamily="-96" charset="0"/>
              </a:rPr>
              <a:t>r+4*</a:t>
            </a:r>
            <a:r>
              <a:rPr lang="en-US" dirty="0" err="1" smtClean="0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smtClean="0">
                  <a:latin typeface="Courier New" pitchFamily="-96" charset="0"/>
                </a:rPr>
                <a:t>next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16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24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32</a:t>
              </a:r>
              <a:endParaRPr lang="en-US" sz="2000" dirty="0">
                <a:latin typeface="Courier New" pitchFamily="-96" charset="0"/>
              </a:endParaRP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[4]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rec *next;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374436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89871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</a:t>
            </a:r>
            <a:r>
              <a:rPr lang="cs-CZ" sz="1800" dirty="0" smtClean="0">
                <a:latin typeface="Courier New" pitchFamily="49" charset="0"/>
              </a:rPr>
              <a:t>L11:                         # </a:t>
            </a:r>
            <a:r>
              <a:rPr lang="cs-CZ" sz="1800" dirty="0" err="1" smtClean="0">
                <a:latin typeface="Courier New" pitchFamily="49" charset="0"/>
              </a:rPr>
              <a:t>loop</a:t>
            </a:r>
            <a:r>
              <a:rPr lang="cs-CZ" sz="1800" dirty="0" smtClean="0">
                <a:latin typeface="Courier New" pitchFamily="49" charset="0"/>
              </a:rPr>
              <a:t>:</a:t>
            </a:r>
            <a:endParaRPr lang="cs-CZ" sz="1800" dirty="0">
              <a:latin typeface="Courier New" pitchFamily="49" charset="0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movslq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16(%rdi),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#   i = M[r+16]	  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(%rdi,%rax,4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) #   M[r+4*i] = val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24(%rdi), %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rdi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= M[r+24]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%rdi, %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rdi          #   Test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L11          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 smtClean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 = r-&gt;</a:t>
            </a:r>
            <a:r>
              <a:rPr lang="nn-NO" sz="1800" dirty="0" err="1" smtClean="0">
                <a:latin typeface="Courier New" pitchFamily="-96" charset="0"/>
              </a:rPr>
              <a:t>next</a:t>
            </a:r>
            <a:r>
              <a:rPr lang="nn-NO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}</a:t>
            </a:r>
            <a:endParaRPr lang="nn-NO" sz="1800" dirty="0">
              <a:latin typeface="Courier New" pitchFamily="-96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Following Linked List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45765"/>
              </p:ext>
            </p:extLst>
          </p:nvPr>
        </p:nvGraphicFramePr>
        <p:xfrm>
          <a:off x="4292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[4]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rec *next;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smtClean="0">
                      <a:latin typeface="Courier New" pitchFamily="-96" charset="0"/>
                    </a:rPr>
                    <a:t>next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 smtClean="0">
                      <a:latin typeface="Courier New" pitchFamily="-96" charset="0"/>
                    </a:rPr>
                    <a:t>16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 smtClean="0">
                      <a:latin typeface="Courier New" pitchFamily="-96" charset="0"/>
                    </a:rPr>
                    <a:t>24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 smtClean="0">
                      <a:latin typeface="Courier New" pitchFamily="-96" charset="0"/>
                    </a:rPr>
                    <a:t>32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Structures &amp; Alignment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 smtClean="0"/>
              <a:t>Unaligned Data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Aligned </a:t>
            </a:r>
            <a:r>
              <a:rPr lang="en-US" dirty="0"/>
              <a:t>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0032961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Alignment Principles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</a:t>
            </a:r>
            <a:r>
              <a:rPr lang="en-US" dirty="0" smtClean="0"/>
              <a:t>x86-64</a:t>
            </a:r>
            <a:endParaRPr lang="en-US" dirty="0"/>
          </a:p>
          <a:p>
            <a:r>
              <a:rPr lang="en-US" dirty="0" smtClean="0"/>
              <a:t>Motivation </a:t>
            </a:r>
            <a:r>
              <a:rPr lang="en-US" dirty="0"/>
              <a:t>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</a:t>
            </a:r>
            <a:r>
              <a:rPr lang="en-US" dirty="0" smtClean="0"/>
              <a:t>trickier </a:t>
            </a:r>
            <a:r>
              <a:rPr lang="en-US" dirty="0"/>
              <a:t>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34136843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 smtClean="0"/>
              <a:t>1 </a:t>
            </a:r>
            <a:r>
              <a:rPr lang="en-US" dirty="0"/>
              <a:t>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</a:t>
            </a:r>
            <a:r>
              <a:rPr lang="en-US" dirty="0" smtClean="0"/>
              <a:t>address</a:t>
            </a:r>
            <a:endParaRPr lang="en-US" dirty="0"/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 smtClean="0">
                <a:latin typeface="Courier New"/>
                <a:cs typeface="Courier New"/>
              </a:rPr>
              <a:t>long,</a:t>
            </a:r>
            <a:r>
              <a:rPr lang="en-US" dirty="0" smtClean="0"/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char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dirty="0"/>
              <a:t>, …</a:t>
            </a:r>
          </a:p>
          <a:p>
            <a:pPr marL="552450" lvl="1"/>
            <a:r>
              <a:rPr lang="en-US" dirty="0" smtClean="0"/>
              <a:t>lowest </a:t>
            </a:r>
            <a:r>
              <a:rPr lang="en-US" dirty="0"/>
              <a:t>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 smtClean="0"/>
              <a:t>16 bytes: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 smtClean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 smtClean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 smtClean="0"/>
              <a:t>lowest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/>
              <a:t>bits of address must be </a:t>
            </a:r>
            <a:r>
              <a:rPr lang="en-US" dirty="0" smtClean="0"/>
              <a:t>0000</a:t>
            </a:r>
            <a:r>
              <a:rPr lang="en-US" baseline="-6000" dirty="0" smtClean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85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 smtClean="0"/>
              <a:t>Example:</a:t>
            </a:r>
            <a:endParaRPr lang="en-US" dirty="0"/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721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Meeting Overall Alignment Requirement</a:t>
            </a: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For largest alignment requirement K</a:t>
            </a:r>
          </a:p>
          <a:p>
            <a:r>
              <a:rPr lang="en-US" dirty="0" smtClean="0"/>
              <a:t>Overall structure must be multiple of K</a:t>
            </a:r>
            <a:endParaRPr lang="en-US" dirty="0"/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14695109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</a:t>
            </a:r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 smtClean="0"/>
              <a:t>Overall structure length multiple of K</a:t>
            </a:r>
          </a:p>
          <a:p>
            <a:r>
              <a:rPr lang="en-US" dirty="0" smtClean="0"/>
              <a:t>Satisfy </a:t>
            </a:r>
            <a:r>
              <a:rPr lang="en-US" dirty="0"/>
              <a:t>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22805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648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</a:t>
            </a:r>
            <a:r>
              <a:rPr lang="en-US" dirty="0" smtClean="0"/>
              <a:t>12*</a:t>
            </a:r>
            <a:r>
              <a:rPr lang="en-US" dirty="0" err="1" smtClean="0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2)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,%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a+8(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,%rax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,4)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,%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956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639763"/>
                <a:gridCol w="639762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89802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/>
                <a:gridCol w="247650"/>
                <a:gridCol w="247650"/>
                <a:gridCol w="247650"/>
                <a:gridCol w="741362"/>
                <a:gridCol w="741363"/>
                <a:gridCol w="247650"/>
                <a:gridCol w="493712"/>
                <a:gridCol w="493713"/>
                <a:gridCol w="247650"/>
                <a:gridCol w="741362"/>
                <a:gridCol w="741363"/>
                <a:gridCol w="247650"/>
                <a:gridCol w="247650"/>
                <a:gridCol w="247650"/>
                <a:gridCol w="24765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329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</a:t>
            </a:r>
            <a:r>
              <a:rPr lang="en-US" dirty="0" smtClean="0"/>
              <a:t>(K=4)</a:t>
            </a:r>
            <a:endParaRPr lang="en-US" dirty="0"/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S4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S5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</a:t>
            </a:r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bytes</a:t>
            </a:r>
          </a:p>
        </p:txBody>
      </p:sp>
    </p:spTree>
    <p:extLst>
      <p:ext uri="{BB962C8B-B14F-4D97-AF65-F5344CB8AC3E}">
        <p14:creationId xmlns:p14="http://schemas.microsoft.com/office/powerpoint/2010/main" val="23141097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bytes in memory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649391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40592" y="564949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 smtClean="0"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x87 FP</a:t>
            </a:r>
          </a:p>
          <a:p>
            <a:pPr lvl="2"/>
            <a:r>
              <a:rPr lang="en-US" dirty="0" smtClean="0"/>
              <a:t>Legacy, very ugly</a:t>
            </a:r>
          </a:p>
          <a:p>
            <a:pPr lvl="1"/>
            <a:r>
              <a:rPr lang="en-US" dirty="0" smtClean="0"/>
              <a:t>SSE FP</a:t>
            </a:r>
          </a:p>
          <a:p>
            <a:pPr lvl="2"/>
            <a:r>
              <a:rPr lang="en-US" dirty="0" smtClean="0"/>
              <a:t>Supported by Shark machines</a:t>
            </a:r>
          </a:p>
          <a:p>
            <a:pPr lvl="2"/>
            <a:r>
              <a:rPr lang="en-US" dirty="0" smtClean="0"/>
              <a:t>Special case use of vector instructions</a:t>
            </a:r>
          </a:p>
          <a:p>
            <a:pPr lvl="1"/>
            <a:r>
              <a:rPr lang="en-US" dirty="0" smtClean="0"/>
              <a:t>AVX FP</a:t>
            </a:r>
          </a:p>
          <a:p>
            <a:pPr lvl="2"/>
            <a:r>
              <a:rPr lang="en-US" dirty="0" smtClean="0"/>
              <a:t>Newest version</a:t>
            </a:r>
          </a:p>
          <a:p>
            <a:pPr lvl="2"/>
            <a:r>
              <a:rPr lang="en-US" dirty="0" smtClean="0"/>
              <a:t>Similar to SSE</a:t>
            </a:r>
          </a:p>
          <a:p>
            <a:pPr lvl="2"/>
            <a:r>
              <a:rPr lang="en-US" dirty="0" smtClean="0"/>
              <a:t>Documented in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4306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</a:rPr>
              <a:t>Programming with SSE3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5378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</a:rPr>
              <a:t>XMM Registers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16 total, each 16 bytes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16 single-byte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8 16-bit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4 32-bit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4 single-precision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2 double-precision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1 single-precision float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1 double-precision float</a:t>
            </a:r>
          </a:p>
        </p:txBody>
      </p:sp>
      <p:grpSp>
        <p:nvGrpSpPr>
          <p:cNvPr id="39940" name="Group 20"/>
          <p:cNvGrpSpPr>
            <a:grpSpLocks/>
          </p:cNvGrpSpPr>
          <p:nvPr/>
        </p:nvGrpSpPr>
        <p:grpSpPr bwMode="auto">
          <a:xfrm>
            <a:off x="609600" y="1784350"/>
            <a:ext cx="7315200" cy="304800"/>
            <a:chOff x="768" y="864"/>
            <a:chExt cx="4608" cy="192"/>
          </a:xfrm>
        </p:grpSpPr>
        <p:sp>
          <p:nvSpPr>
            <p:cNvPr id="40063" name="Rectangle 4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4" name="Rectangle 5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5" name="Rectangle 6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6" name="Rectangle 7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7" name="Rectangle 8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8" name="Rectangle 9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9" name="Rectangle 10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0" name="Rectangle 11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1" name="Rectangle 12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2" name="Rectangle 13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3" name="Rectangle 14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4" name="Rectangle 15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5" name="Rectangle 16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6" name="Rectangle 17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7" name="Rectangle 18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8" name="Rectangle 19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2492896"/>
            <a:ext cx="7315200" cy="304800"/>
            <a:chOff x="609600" y="2546350"/>
            <a:chExt cx="7315200" cy="304800"/>
          </a:xfrm>
        </p:grpSpPr>
        <p:grpSp>
          <p:nvGrpSpPr>
            <p:cNvPr id="39941" name="Group 21"/>
            <p:cNvGrpSpPr>
              <a:grpSpLocks/>
            </p:cNvGrpSpPr>
            <p:nvPr/>
          </p:nvGrpSpPr>
          <p:grpSpPr bwMode="auto">
            <a:xfrm>
              <a:off x="609600" y="2546350"/>
              <a:ext cx="7315200" cy="304800"/>
              <a:chOff x="768" y="864"/>
              <a:chExt cx="4608" cy="192"/>
            </a:xfrm>
          </p:grpSpPr>
          <p:sp>
            <p:nvSpPr>
              <p:cNvPr id="40047" name="Rectangle 2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8" name="Rectangle 2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9" name="Rectangle 2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0" name="Rectangle 2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1" name="Rectangle 2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2" name="Rectangle 2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3" name="Rectangle 2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4" name="Rectangle 2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5" name="Rectangle 3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6" name="Rectangle 3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7" name="Rectangle 3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8" name="Rectangle 3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9" name="Rectangle 3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0" name="Rectangle 3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1" name="Rectangle 3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2" name="Rectangle 3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45" name="Rectangle 89"/>
            <p:cNvSpPr>
              <a:spLocks noChangeArrowheads="1"/>
            </p:cNvSpPr>
            <p:nvPr/>
          </p:nvSpPr>
          <p:spPr bwMode="auto">
            <a:xfrm>
              <a:off x="609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Rectangle 90"/>
            <p:cNvSpPr>
              <a:spLocks noChangeArrowheads="1"/>
            </p:cNvSpPr>
            <p:nvPr/>
          </p:nvSpPr>
          <p:spPr bwMode="auto">
            <a:xfrm>
              <a:off x="1524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Rectangle 91"/>
            <p:cNvSpPr>
              <a:spLocks noChangeArrowheads="1"/>
            </p:cNvSpPr>
            <p:nvPr/>
          </p:nvSpPr>
          <p:spPr bwMode="auto">
            <a:xfrm>
              <a:off x="2438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Rectangle 92"/>
            <p:cNvSpPr>
              <a:spLocks noChangeArrowheads="1"/>
            </p:cNvSpPr>
            <p:nvPr/>
          </p:nvSpPr>
          <p:spPr bwMode="auto">
            <a:xfrm>
              <a:off x="33528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Rectangle 93"/>
            <p:cNvSpPr>
              <a:spLocks noChangeArrowheads="1"/>
            </p:cNvSpPr>
            <p:nvPr/>
          </p:nvSpPr>
          <p:spPr bwMode="auto">
            <a:xfrm>
              <a:off x="42672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Rectangle 94"/>
            <p:cNvSpPr>
              <a:spLocks noChangeArrowheads="1"/>
            </p:cNvSpPr>
            <p:nvPr/>
          </p:nvSpPr>
          <p:spPr bwMode="auto">
            <a:xfrm>
              <a:off x="5181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Rectangle 95"/>
            <p:cNvSpPr>
              <a:spLocks noChangeArrowheads="1"/>
            </p:cNvSpPr>
            <p:nvPr/>
          </p:nvSpPr>
          <p:spPr bwMode="auto">
            <a:xfrm>
              <a:off x="6096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Rectangle 96"/>
            <p:cNvSpPr>
              <a:spLocks noChangeArrowheads="1"/>
            </p:cNvSpPr>
            <p:nvPr/>
          </p:nvSpPr>
          <p:spPr bwMode="auto">
            <a:xfrm>
              <a:off x="7010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9600" y="3212976"/>
            <a:ext cx="7315200" cy="304800"/>
            <a:chOff x="609600" y="3308350"/>
            <a:chExt cx="7315200" cy="304800"/>
          </a:xfrm>
        </p:grpSpPr>
        <p:grpSp>
          <p:nvGrpSpPr>
            <p:cNvPr id="39942" name="Group 38"/>
            <p:cNvGrpSpPr>
              <a:grpSpLocks/>
            </p:cNvGrpSpPr>
            <p:nvPr/>
          </p:nvGrpSpPr>
          <p:grpSpPr bwMode="auto">
            <a:xfrm>
              <a:off x="609600" y="3308350"/>
              <a:ext cx="7315200" cy="304800"/>
              <a:chOff x="768" y="864"/>
              <a:chExt cx="4608" cy="192"/>
            </a:xfrm>
          </p:grpSpPr>
          <p:sp>
            <p:nvSpPr>
              <p:cNvPr id="40031" name="Rectangle 39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2" name="Rectangle 40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3" name="Rectangle 41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4" name="Rectangle 42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5" name="Rectangle 43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6" name="Rectangle 44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7" name="Rectangle 45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8" name="Rectangle 46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9" name="Rectangle 47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0" name="Rectangle 48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1" name="Rectangle 49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2" name="Rectangle 50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3" name="Rectangle 51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4" name="Rectangle 52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5" name="Rectangle 53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6" name="Rectangle 54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3" name="Rectangle 97"/>
            <p:cNvSpPr>
              <a:spLocks noChangeArrowheads="1"/>
            </p:cNvSpPr>
            <p:nvPr/>
          </p:nvSpPr>
          <p:spPr bwMode="auto">
            <a:xfrm>
              <a:off x="6096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Rectangle 98"/>
            <p:cNvSpPr>
              <a:spLocks noChangeArrowheads="1"/>
            </p:cNvSpPr>
            <p:nvPr/>
          </p:nvSpPr>
          <p:spPr bwMode="auto">
            <a:xfrm>
              <a:off x="24384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Rectangle 99"/>
            <p:cNvSpPr>
              <a:spLocks noChangeArrowheads="1"/>
            </p:cNvSpPr>
            <p:nvPr/>
          </p:nvSpPr>
          <p:spPr bwMode="auto">
            <a:xfrm>
              <a:off x="42672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Rectangle 100"/>
            <p:cNvSpPr>
              <a:spLocks noChangeArrowheads="1"/>
            </p:cNvSpPr>
            <p:nvPr/>
          </p:nvSpPr>
          <p:spPr bwMode="auto">
            <a:xfrm>
              <a:off x="60960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9600" y="3916288"/>
            <a:ext cx="7315200" cy="304800"/>
            <a:chOff x="609600" y="4070350"/>
            <a:chExt cx="7315200" cy="304800"/>
          </a:xfrm>
        </p:grpSpPr>
        <p:grpSp>
          <p:nvGrpSpPr>
            <p:cNvPr id="39943" name="Group 55"/>
            <p:cNvGrpSpPr>
              <a:grpSpLocks/>
            </p:cNvGrpSpPr>
            <p:nvPr/>
          </p:nvGrpSpPr>
          <p:grpSpPr bwMode="auto">
            <a:xfrm>
              <a:off x="609600" y="4070350"/>
              <a:ext cx="7315200" cy="304800"/>
              <a:chOff x="768" y="864"/>
              <a:chExt cx="4608" cy="192"/>
            </a:xfrm>
          </p:grpSpPr>
          <p:sp>
            <p:nvSpPr>
              <p:cNvPr id="40015" name="Rectangle 56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6" name="Rectangle 57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7" name="Rectangle 58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8" name="Rectangle 59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9" name="Rectangle 60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0" name="Rectangle 61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1" name="Rectangle 62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2" name="Rectangle 63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3" name="Rectangle 64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4" name="Rectangle 65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5" name="Rectangle 66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6" name="Rectangle 67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7" name="Rectangle 68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8" name="Rectangle 69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9" name="Rectangle 70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0" name="Rectangle 71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7" name="Rectangle 101"/>
            <p:cNvSpPr>
              <a:spLocks noChangeArrowheads="1"/>
            </p:cNvSpPr>
            <p:nvPr/>
          </p:nvSpPr>
          <p:spPr bwMode="auto">
            <a:xfrm>
              <a:off x="6096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8" name="Rectangle 102"/>
            <p:cNvSpPr>
              <a:spLocks noChangeArrowheads="1"/>
            </p:cNvSpPr>
            <p:nvPr/>
          </p:nvSpPr>
          <p:spPr bwMode="auto">
            <a:xfrm>
              <a:off x="24384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9" name="Rectangle 103"/>
            <p:cNvSpPr>
              <a:spLocks noChangeArrowheads="1"/>
            </p:cNvSpPr>
            <p:nvPr/>
          </p:nvSpPr>
          <p:spPr bwMode="auto">
            <a:xfrm>
              <a:off x="42672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Rectangle 104"/>
            <p:cNvSpPr>
              <a:spLocks noChangeArrowheads="1"/>
            </p:cNvSpPr>
            <p:nvPr/>
          </p:nvSpPr>
          <p:spPr bwMode="auto">
            <a:xfrm>
              <a:off x="60960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" y="4725144"/>
            <a:ext cx="7315200" cy="304800"/>
            <a:chOff x="609600" y="4832350"/>
            <a:chExt cx="7315200" cy="304800"/>
          </a:xfrm>
        </p:grpSpPr>
        <p:grpSp>
          <p:nvGrpSpPr>
            <p:cNvPr id="39944" name="Group 72"/>
            <p:cNvGrpSpPr>
              <a:grpSpLocks/>
            </p:cNvGrpSpPr>
            <p:nvPr/>
          </p:nvGrpSpPr>
          <p:grpSpPr bwMode="auto">
            <a:xfrm>
              <a:off x="609600" y="4832350"/>
              <a:ext cx="7315200" cy="304800"/>
              <a:chOff x="768" y="864"/>
              <a:chExt cx="4608" cy="192"/>
            </a:xfrm>
          </p:grpSpPr>
          <p:sp>
            <p:nvSpPr>
              <p:cNvPr id="39999" name="Rectangle 73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0" name="Rectangle 74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1" name="Rectangle 75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2" name="Rectangle 76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3" name="Rectangle 77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4" name="Rectangle 78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5" name="Rectangle 79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6" name="Rectangle 80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7" name="Rectangle 81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8" name="Rectangle 82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9" name="Rectangle 83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0" name="Rectangle 84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1" name="Rectangle 85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2" name="Rectangle 86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3" name="Rectangle 87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4" name="Rectangle 88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1" name="Rectangle 105"/>
            <p:cNvSpPr>
              <a:spLocks noChangeArrowheads="1"/>
            </p:cNvSpPr>
            <p:nvPr/>
          </p:nvSpPr>
          <p:spPr bwMode="auto">
            <a:xfrm>
              <a:off x="6096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Rectangle 109"/>
            <p:cNvSpPr>
              <a:spLocks noChangeArrowheads="1"/>
            </p:cNvSpPr>
            <p:nvPr/>
          </p:nvSpPr>
          <p:spPr bwMode="auto">
            <a:xfrm>
              <a:off x="42672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09600" y="5445224"/>
            <a:ext cx="7315200" cy="304800"/>
            <a:chOff x="609600" y="5638800"/>
            <a:chExt cx="7315200" cy="304800"/>
          </a:xfrm>
        </p:grpSpPr>
        <p:grpSp>
          <p:nvGrpSpPr>
            <p:cNvPr id="39963" name="Group 110"/>
            <p:cNvGrpSpPr>
              <a:grpSpLocks/>
            </p:cNvGrpSpPr>
            <p:nvPr/>
          </p:nvGrpSpPr>
          <p:grpSpPr bwMode="auto">
            <a:xfrm>
              <a:off x="609600" y="5638800"/>
              <a:ext cx="7315200" cy="304800"/>
              <a:chOff x="768" y="864"/>
              <a:chExt cx="4608" cy="192"/>
            </a:xfrm>
          </p:grpSpPr>
          <p:sp>
            <p:nvSpPr>
              <p:cNvPr id="39983" name="Rectangle 111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4" name="Rectangle 112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5" name="Rectangle 113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6" name="Rectangle 114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7" name="Rectangle 115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8" name="Rectangle 116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9" name="Rectangle 117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0" name="Rectangle 118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1" name="Rectangle 119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2" name="Rectangle 120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3" name="Rectangle 121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4" name="Rectangle 122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5" name="Rectangle 12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6" name="Rectangle 124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7" name="Rectangle 125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8" name="Rectangle 126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4" name="Rectangle 127"/>
            <p:cNvSpPr>
              <a:spLocks noChangeArrowheads="1"/>
            </p:cNvSpPr>
            <p:nvPr/>
          </p:nvSpPr>
          <p:spPr bwMode="auto">
            <a:xfrm>
              <a:off x="609600" y="563880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" y="6165304"/>
            <a:ext cx="7315200" cy="304800"/>
            <a:chOff x="609600" y="6324600"/>
            <a:chExt cx="7315200" cy="304800"/>
          </a:xfrm>
        </p:grpSpPr>
        <p:grpSp>
          <p:nvGrpSpPr>
            <p:cNvPr id="39965" name="Group 131"/>
            <p:cNvGrpSpPr>
              <a:grpSpLocks/>
            </p:cNvGrpSpPr>
            <p:nvPr/>
          </p:nvGrpSpPr>
          <p:grpSpPr bwMode="auto">
            <a:xfrm>
              <a:off x="609600" y="6324600"/>
              <a:ext cx="7315200" cy="304800"/>
              <a:chOff x="768" y="864"/>
              <a:chExt cx="4608" cy="192"/>
            </a:xfrm>
          </p:grpSpPr>
          <p:sp>
            <p:nvSpPr>
              <p:cNvPr id="39967" name="Rectangle 13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8" name="Rectangle 13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9" name="Rectangle 13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0" name="Rectangle 13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1" name="Rectangle 13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2" name="Rectangle 13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3" name="Rectangle 13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4" name="Rectangle 13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5" name="Rectangle 14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6" name="Rectangle 14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7" name="Rectangle 14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8" name="Rectangle 14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9" name="Rectangle 14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0" name="Rectangle 14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1" name="Rectangle 14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2" name="Rectangle 14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6" name="Rectangle 148"/>
            <p:cNvSpPr>
              <a:spLocks noChangeArrowheads="1"/>
            </p:cNvSpPr>
            <p:nvPr/>
          </p:nvSpPr>
          <p:spPr bwMode="auto">
            <a:xfrm>
              <a:off x="609600" y="632460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36525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Scalar &amp; 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Scalar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 smtClean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 smtClean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Scalar Operations: Double Precision</a:t>
            </a:r>
          </a:p>
        </p:txBody>
      </p:sp>
      <p:grpSp>
        <p:nvGrpSpPr>
          <p:cNvPr id="40964" name="Group 332"/>
          <p:cNvGrpSpPr>
            <a:grpSpLocks/>
          </p:cNvGrpSpPr>
          <p:nvPr/>
        </p:nvGrpSpPr>
        <p:grpSpPr bwMode="auto">
          <a:xfrm>
            <a:off x="228600" y="685800"/>
            <a:ext cx="8880475" cy="1889125"/>
            <a:chOff x="144" y="432"/>
            <a:chExt cx="5594" cy="1190"/>
          </a:xfrm>
        </p:grpSpPr>
        <p:grpSp>
          <p:nvGrpSpPr>
            <p:cNvPr id="41084" name="Group 331"/>
            <p:cNvGrpSpPr>
              <a:grpSpLocks/>
            </p:cNvGrpSpPr>
            <p:nvPr/>
          </p:nvGrpSpPr>
          <p:grpSpPr bwMode="auto">
            <a:xfrm>
              <a:off x="144" y="672"/>
              <a:ext cx="4608" cy="192"/>
              <a:chOff x="144" y="672"/>
              <a:chExt cx="4608" cy="192"/>
            </a:xfrm>
          </p:grpSpPr>
          <p:grpSp>
            <p:nvGrpSpPr>
              <p:cNvPr id="41112" name="Group 55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768" y="864"/>
                <a:chExt cx="4608" cy="192"/>
              </a:xfrm>
            </p:grpSpPr>
            <p:sp>
              <p:nvSpPr>
                <p:cNvPr id="41114" name="Rectangle 56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5" name="Rectangle 57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6" name="Rectangle 58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7" name="Rectangle 59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8" name="Rectangle 60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9" name="Rectangle 61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0" name="Rectangle 62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1" name="Rectangle 63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2" name="Rectangle 64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3" name="Rectangle 65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4" name="Rectangle 66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5" name="Rectangle 67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6" name="Rectangle 68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7" name="Rectangle 69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8" name="Rectangle 70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9" name="Rectangle 71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113" name="Rectangle 101"/>
              <p:cNvSpPr>
                <a:spLocks noChangeArrowheads="1"/>
              </p:cNvSpPr>
              <p:nvPr/>
            </p:nvSpPr>
            <p:spPr bwMode="auto">
              <a:xfrm>
                <a:off x="144" y="672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85" name="Group 330"/>
            <p:cNvGrpSpPr>
              <a:grpSpLocks/>
            </p:cNvGrpSpPr>
            <p:nvPr/>
          </p:nvGrpSpPr>
          <p:grpSpPr bwMode="auto">
            <a:xfrm>
              <a:off x="144" y="1392"/>
              <a:ext cx="4608" cy="192"/>
              <a:chOff x="144" y="1392"/>
              <a:chExt cx="4608" cy="192"/>
            </a:xfrm>
          </p:grpSpPr>
          <p:grpSp>
            <p:nvGrpSpPr>
              <p:cNvPr id="41094" name="Group 148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768" y="864"/>
                <a:chExt cx="4608" cy="192"/>
              </a:xfrm>
            </p:grpSpPr>
            <p:sp>
              <p:nvSpPr>
                <p:cNvPr id="41096" name="Rectangle 149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7" name="Rectangle 150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8" name="Rectangle 151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9" name="Rectangle 152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0" name="Rectangle 153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1" name="Rectangle 154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2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3" name="Rectangle 156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4" name="Rectangle 15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5" name="Rectangle 158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6" name="Rectangle 159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7" name="Rectangle 160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8" name="Rectangle 161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9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0" name="Rectangle 163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1" name="Rectangle 164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95" name="Rectangle 165"/>
              <p:cNvSpPr>
                <a:spLocks noChangeArrowheads="1"/>
              </p:cNvSpPr>
              <p:nvPr/>
            </p:nvSpPr>
            <p:spPr bwMode="auto">
              <a:xfrm>
                <a:off x="144" y="1392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86" name="Group 174"/>
            <p:cNvGrpSpPr>
              <a:grpSpLocks/>
            </p:cNvGrpSpPr>
            <p:nvPr/>
          </p:nvGrpSpPr>
          <p:grpSpPr bwMode="auto">
            <a:xfrm>
              <a:off x="528" y="864"/>
              <a:ext cx="432" cy="528"/>
              <a:chOff x="720" y="864"/>
              <a:chExt cx="432" cy="528"/>
            </a:xfrm>
          </p:grpSpPr>
          <p:sp>
            <p:nvSpPr>
              <p:cNvPr id="41090" name="Oval 169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91" name="Line 170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92" name="Line 171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93" name="Line 172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87" name="Text Box 190"/>
            <p:cNvSpPr txBox="1">
              <a:spLocks noChangeArrowheads="1"/>
            </p:cNvSpPr>
            <p:nvPr/>
          </p:nvSpPr>
          <p:spPr bwMode="auto">
            <a:xfrm>
              <a:off x="4819" y="673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</a:t>
              </a:r>
              <a:r>
                <a:rPr lang="en-US" sz="2000" dirty="0" smtClean="0">
                  <a:latin typeface="Courier New" charset="0"/>
                </a:rPr>
                <a:t>xmm0</a:t>
              </a:r>
              <a:endParaRPr lang="en-US" sz="2000" dirty="0">
                <a:latin typeface="Courier New" charset="0"/>
              </a:endParaRPr>
            </a:p>
          </p:txBody>
        </p:sp>
        <p:sp>
          <p:nvSpPr>
            <p:cNvPr id="41088" name="Text Box 191"/>
            <p:cNvSpPr txBox="1">
              <a:spLocks noChangeArrowheads="1"/>
            </p:cNvSpPr>
            <p:nvPr/>
          </p:nvSpPr>
          <p:spPr bwMode="auto">
            <a:xfrm>
              <a:off x="4840" y="1370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</a:t>
              </a:r>
              <a:r>
                <a:rPr lang="en-US" sz="2000" dirty="0" smtClean="0">
                  <a:latin typeface="Courier New" charset="0"/>
                </a:rPr>
                <a:t>xmm1</a:t>
              </a:r>
              <a:endParaRPr lang="en-US" sz="2000" dirty="0">
                <a:latin typeface="Courier New" charset="0"/>
              </a:endParaRPr>
            </a:p>
          </p:txBody>
        </p:sp>
        <p:sp>
          <p:nvSpPr>
            <p:cNvPr id="41089" name="Text Box 192"/>
            <p:cNvSpPr txBox="1">
              <a:spLocks noChangeArrowheads="1"/>
            </p:cNvSpPr>
            <p:nvPr/>
          </p:nvSpPr>
          <p:spPr bwMode="auto">
            <a:xfrm>
              <a:off x="4032" y="432"/>
              <a:ext cx="17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addss</a:t>
              </a:r>
              <a:r>
                <a:rPr lang="en-US" sz="2000" dirty="0">
                  <a:latin typeface="Courier New" charset="0"/>
                </a:rPr>
                <a:t> %</a:t>
              </a:r>
              <a:r>
                <a:rPr lang="en-US" sz="2000" dirty="0" smtClean="0">
                  <a:latin typeface="Courier New" charset="0"/>
                </a:rPr>
                <a:t>xmm0,</a:t>
              </a:r>
              <a:r>
                <a:rPr lang="en-US" sz="2000" dirty="0">
                  <a:latin typeface="Courier New" charset="0"/>
                </a:rPr>
                <a:t>%</a:t>
              </a:r>
              <a:r>
                <a:rPr lang="en-US" sz="2000" dirty="0" smtClean="0">
                  <a:latin typeface="Courier New" charset="0"/>
                </a:rPr>
                <a:t>xmm1</a:t>
              </a:r>
              <a:endParaRPr lang="en-US" sz="2000" dirty="0">
                <a:latin typeface="Courier New" charset="0"/>
              </a:endParaRPr>
            </a:p>
          </p:txBody>
        </p:sp>
      </p:grpSp>
      <p:grpSp>
        <p:nvGrpSpPr>
          <p:cNvPr id="40965" name="Group 194"/>
          <p:cNvGrpSpPr>
            <a:grpSpLocks/>
          </p:cNvGrpSpPr>
          <p:nvPr/>
        </p:nvGrpSpPr>
        <p:grpSpPr bwMode="auto">
          <a:xfrm>
            <a:off x="228600" y="2780928"/>
            <a:ext cx="8880475" cy="1889125"/>
            <a:chOff x="144" y="432"/>
            <a:chExt cx="5594" cy="1190"/>
          </a:xfrm>
        </p:grpSpPr>
        <p:grpSp>
          <p:nvGrpSpPr>
            <p:cNvPr id="41017" name="Group 195"/>
            <p:cNvGrpSpPr>
              <a:grpSpLocks/>
            </p:cNvGrpSpPr>
            <p:nvPr/>
          </p:nvGrpSpPr>
          <p:grpSpPr bwMode="auto">
            <a:xfrm>
              <a:off x="144" y="672"/>
              <a:ext cx="4608" cy="192"/>
              <a:chOff x="384" y="2564"/>
              <a:chExt cx="4608" cy="192"/>
            </a:xfrm>
          </p:grpSpPr>
          <p:grpSp>
            <p:nvGrpSpPr>
              <p:cNvPr id="41063" name="Group 196"/>
              <p:cNvGrpSpPr>
                <a:grpSpLocks/>
              </p:cNvGrpSpPr>
              <p:nvPr/>
            </p:nvGrpSpPr>
            <p:grpSpPr bwMode="auto">
              <a:xfrm>
                <a:off x="384" y="2564"/>
                <a:ext cx="4608" cy="192"/>
                <a:chOff x="768" y="864"/>
                <a:chExt cx="4608" cy="192"/>
              </a:xfrm>
            </p:grpSpPr>
            <p:sp>
              <p:nvSpPr>
                <p:cNvPr id="41068" name="Rectangle 197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9" name="Rectangle 198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0" name="Rectangle 199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1" name="Rectangle 200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2" name="Rectangle 201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3" name="Rectangle 202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4" name="Rectangle 203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5" name="Rectangle 204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6" name="Rectangle 205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7" name="Rectangle 206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8" name="Rectangle 207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9" name="Rectangle 208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0" name="Rectangle 209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1" name="Rectangle 210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2" name="Rectangle 211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3" name="Rectangle 212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64" name="Rectangle 213"/>
              <p:cNvSpPr>
                <a:spLocks noChangeArrowheads="1"/>
              </p:cNvSpPr>
              <p:nvPr/>
            </p:nvSpPr>
            <p:spPr bwMode="auto">
              <a:xfrm>
                <a:off x="384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5" name="Rectangle 214"/>
              <p:cNvSpPr>
                <a:spLocks noChangeArrowheads="1"/>
              </p:cNvSpPr>
              <p:nvPr/>
            </p:nvSpPr>
            <p:spPr bwMode="auto">
              <a:xfrm>
                <a:off x="1536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6" name="Rectangle 215"/>
              <p:cNvSpPr>
                <a:spLocks noChangeArrowheads="1"/>
              </p:cNvSpPr>
              <p:nvPr/>
            </p:nvSpPr>
            <p:spPr bwMode="auto">
              <a:xfrm>
                <a:off x="2688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7" name="Rectangle 216"/>
              <p:cNvSpPr>
                <a:spLocks noChangeArrowheads="1"/>
              </p:cNvSpPr>
              <p:nvPr/>
            </p:nvSpPr>
            <p:spPr bwMode="auto">
              <a:xfrm>
                <a:off x="3840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18" name="Group 217"/>
            <p:cNvGrpSpPr>
              <a:grpSpLocks/>
            </p:cNvGrpSpPr>
            <p:nvPr/>
          </p:nvGrpSpPr>
          <p:grpSpPr bwMode="auto">
            <a:xfrm>
              <a:off x="144" y="1392"/>
              <a:ext cx="4608" cy="192"/>
              <a:chOff x="384" y="2564"/>
              <a:chExt cx="4608" cy="192"/>
            </a:xfrm>
          </p:grpSpPr>
          <p:grpSp>
            <p:nvGrpSpPr>
              <p:cNvPr id="41042" name="Group 218"/>
              <p:cNvGrpSpPr>
                <a:grpSpLocks/>
              </p:cNvGrpSpPr>
              <p:nvPr/>
            </p:nvGrpSpPr>
            <p:grpSpPr bwMode="auto">
              <a:xfrm>
                <a:off x="384" y="2564"/>
                <a:ext cx="4608" cy="192"/>
                <a:chOff x="768" y="864"/>
                <a:chExt cx="4608" cy="192"/>
              </a:xfrm>
            </p:grpSpPr>
            <p:sp>
              <p:nvSpPr>
                <p:cNvPr id="41047" name="Rectangle 219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8" name="Rectangle 220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9" name="Rectangle 221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0" name="Rectangle 222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1" name="Rectangle 223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2" name="Rectangle 224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3" name="Rectangle 225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4" name="Rectangle 226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5" name="Rectangle 22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6" name="Rectangle 228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7" name="Rectangle 229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8" name="Rectangle 230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9" name="Rectangle 231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0" name="Rectangle 232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1" name="Rectangle 233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2" name="Rectangle 234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43" name="Rectangle 235"/>
              <p:cNvSpPr>
                <a:spLocks noChangeArrowheads="1"/>
              </p:cNvSpPr>
              <p:nvPr/>
            </p:nvSpPr>
            <p:spPr bwMode="auto">
              <a:xfrm>
                <a:off x="384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4" name="Rectangle 236"/>
              <p:cNvSpPr>
                <a:spLocks noChangeArrowheads="1"/>
              </p:cNvSpPr>
              <p:nvPr/>
            </p:nvSpPr>
            <p:spPr bwMode="auto">
              <a:xfrm>
                <a:off x="1536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5" name="Rectangle 237"/>
              <p:cNvSpPr>
                <a:spLocks noChangeArrowheads="1"/>
              </p:cNvSpPr>
              <p:nvPr/>
            </p:nvSpPr>
            <p:spPr bwMode="auto">
              <a:xfrm>
                <a:off x="2688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6" name="Rectangle 238"/>
              <p:cNvSpPr>
                <a:spLocks noChangeArrowheads="1"/>
              </p:cNvSpPr>
              <p:nvPr/>
            </p:nvSpPr>
            <p:spPr bwMode="auto">
              <a:xfrm>
                <a:off x="3840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19" name="Group 239"/>
            <p:cNvGrpSpPr>
              <a:grpSpLocks/>
            </p:cNvGrpSpPr>
            <p:nvPr/>
          </p:nvGrpSpPr>
          <p:grpSpPr bwMode="auto">
            <a:xfrm>
              <a:off x="528" y="864"/>
              <a:ext cx="432" cy="528"/>
              <a:chOff x="720" y="864"/>
              <a:chExt cx="432" cy="528"/>
            </a:xfrm>
          </p:grpSpPr>
          <p:sp>
            <p:nvSpPr>
              <p:cNvPr id="41038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9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0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1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0" name="Group 244"/>
            <p:cNvGrpSpPr>
              <a:grpSpLocks/>
            </p:cNvGrpSpPr>
            <p:nvPr/>
          </p:nvGrpSpPr>
          <p:grpSpPr bwMode="auto">
            <a:xfrm>
              <a:off x="1680" y="864"/>
              <a:ext cx="432" cy="528"/>
              <a:chOff x="720" y="864"/>
              <a:chExt cx="432" cy="528"/>
            </a:xfrm>
          </p:grpSpPr>
          <p:sp>
            <p:nvSpPr>
              <p:cNvPr id="41034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5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6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7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1" name="Group 249"/>
            <p:cNvGrpSpPr>
              <a:grpSpLocks/>
            </p:cNvGrpSpPr>
            <p:nvPr/>
          </p:nvGrpSpPr>
          <p:grpSpPr bwMode="auto">
            <a:xfrm>
              <a:off x="2832" y="864"/>
              <a:ext cx="432" cy="528"/>
              <a:chOff x="720" y="864"/>
              <a:chExt cx="432" cy="528"/>
            </a:xfrm>
          </p:grpSpPr>
          <p:sp>
            <p:nvSpPr>
              <p:cNvPr id="41030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1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2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3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2" name="Group 254"/>
            <p:cNvGrpSpPr>
              <a:grpSpLocks/>
            </p:cNvGrpSpPr>
            <p:nvPr/>
          </p:nvGrpSpPr>
          <p:grpSpPr bwMode="auto">
            <a:xfrm>
              <a:off x="3984" y="864"/>
              <a:ext cx="432" cy="528"/>
              <a:chOff x="720" y="864"/>
              <a:chExt cx="432" cy="528"/>
            </a:xfrm>
          </p:grpSpPr>
          <p:sp>
            <p:nvSpPr>
              <p:cNvPr id="41026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27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8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9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23" name="Text Box 259"/>
            <p:cNvSpPr txBox="1">
              <a:spLocks noChangeArrowheads="1"/>
            </p:cNvSpPr>
            <p:nvPr/>
          </p:nvSpPr>
          <p:spPr bwMode="auto">
            <a:xfrm>
              <a:off x="4819" y="673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1024" name="Text Box 260"/>
            <p:cNvSpPr txBox="1">
              <a:spLocks noChangeArrowheads="1"/>
            </p:cNvSpPr>
            <p:nvPr/>
          </p:nvSpPr>
          <p:spPr bwMode="auto">
            <a:xfrm>
              <a:off x="4840" y="1370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1025" name="Text Box 261"/>
            <p:cNvSpPr txBox="1">
              <a:spLocks noChangeArrowheads="1"/>
            </p:cNvSpPr>
            <p:nvPr/>
          </p:nvSpPr>
          <p:spPr bwMode="auto">
            <a:xfrm>
              <a:off x="4032" y="432"/>
              <a:ext cx="17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addps</a:t>
              </a:r>
              <a:r>
                <a:rPr lang="en-US" sz="2000" dirty="0">
                  <a:latin typeface="Courier New" charset="0"/>
                </a:rPr>
                <a:t> %xmm0,%xmm1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28600" y="4924191"/>
            <a:ext cx="8881060" cy="1889185"/>
            <a:chOff x="228600" y="4924191"/>
            <a:chExt cx="8881060" cy="1889185"/>
          </a:xfrm>
        </p:grpSpPr>
        <p:grpSp>
          <p:nvGrpSpPr>
            <p:cNvPr id="40966" name="Group 264"/>
            <p:cNvGrpSpPr>
              <a:grpSpLocks/>
            </p:cNvGrpSpPr>
            <p:nvPr/>
          </p:nvGrpSpPr>
          <p:grpSpPr bwMode="auto">
            <a:xfrm>
              <a:off x="228600" y="5305191"/>
              <a:ext cx="7315200" cy="304800"/>
              <a:chOff x="768" y="864"/>
              <a:chExt cx="4608" cy="192"/>
            </a:xfrm>
          </p:grpSpPr>
          <p:sp>
            <p:nvSpPr>
              <p:cNvPr id="41001" name="Rectangle 265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2" name="Rectangle 266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3" name="Rectangle 267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4" name="Rectangle 268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5" name="Rectangle 269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6" name="Rectangle 270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7" name="Rectangle 271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8" name="Rectangle 272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9" name="Rectangle 273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0" name="Rectangle 274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1" name="Rectangle 275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2" name="Rectangle 276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3" name="Rectangle 277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4" name="Rectangle 27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5" name="Rectangle 279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6" name="Rectangle 280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67" name="Rectangle 281"/>
            <p:cNvSpPr>
              <a:spLocks noChangeArrowheads="1"/>
            </p:cNvSpPr>
            <p:nvPr/>
          </p:nvSpPr>
          <p:spPr bwMode="auto">
            <a:xfrm>
              <a:off x="228600" y="5305191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0969" name="Group 286"/>
            <p:cNvGrpSpPr>
              <a:grpSpLocks/>
            </p:cNvGrpSpPr>
            <p:nvPr/>
          </p:nvGrpSpPr>
          <p:grpSpPr bwMode="auto">
            <a:xfrm>
              <a:off x="228600" y="6448191"/>
              <a:ext cx="7315200" cy="304800"/>
              <a:chOff x="768" y="864"/>
              <a:chExt cx="4608" cy="192"/>
            </a:xfrm>
          </p:grpSpPr>
          <p:sp>
            <p:nvSpPr>
              <p:cNvPr id="40985" name="Rectangle 287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6" name="Rectangle 288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7" name="Rectangle 289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8" name="Rectangle 290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9" name="Rectangle 291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0" name="Rectangle 292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1" name="Rectangle 29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2" name="Rectangle 294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3" name="Rectangle 295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4" name="Rectangle 296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5" name="Rectangle 297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6" name="Rectangle 298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7" name="Rectangle 299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8" name="Rectangle 300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9" name="Rectangle 301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0" name="Rectangle 302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70" name="Rectangle 303"/>
            <p:cNvSpPr>
              <a:spLocks noChangeArrowheads="1"/>
            </p:cNvSpPr>
            <p:nvPr/>
          </p:nvSpPr>
          <p:spPr bwMode="auto">
            <a:xfrm>
              <a:off x="228600" y="6448191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0972" name="Group 335"/>
            <p:cNvGrpSpPr>
              <a:grpSpLocks/>
            </p:cNvGrpSpPr>
            <p:nvPr/>
          </p:nvGrpSpPr>
          <p:grpSpPr bwMode="auto">
            <a:xfrm>
              <a:off x="1752600" y="5609991"/>
              <a:ext cx="685800" cy="838200"/>
              <a:chOff x="528" y="3408"/>
              <a:chExt cx="432" cy="528"/>
            </a:xfrm>
          </p:grpSpPr>
          <p:sp>
            <p:nvSpPr>
              <p:cNvPr id="40981" name="Oval 308"/>
              <p:cNvSpPr>
                <a:spLocks noChangeArrowheads="1"/>
              </p:cNvSpPr>
              <p:nvPr/>
            </p:nvSpPr>
            <p:spPr bwMode="auto">
              <a:xfrm>
                <a:off x="624" y="3552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0982" name="Line 309"/>
              <p:cNvSpPr>
                <a:spLocks noChangeShapeType="1"/>
              </p:cNvSpPr>
              <p:nvPr/>
            </p:nvSpPr>
            <p:spPr bwMode="auto">
              <a:xfrm>
                <a:off x="528" y="3408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3" name="Line 310"/>
              <p:cNvSpPr>
                <a:spLocks noChangeShapeType="1"/>
              </p:cNvSpPr>
              <p:nvPr/>
            </p:nvSpPr>
            <p:spPr bwMode="auto">
              <a:xfrm flipV="1">
                <a:off x="528" y="3744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4" name="Line 311"/>
              <p:cNvSpPr>
                <a:spLocks noChangeShapeType="1"/>
              </p:cNvSpPr>
              <p:nvPr/>
            </p:nvSpPr>
            <p:spPr bwMode="auto">
              <a:xfrm rot="5400000" flipV="1">
                <a:off x="792" y="3768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74" name="Text Box 327"/>
            <p:cNvSpPr txBox="1">
              <a:spLocks noChangeArrowheads="1"/>
            </p:cNvSpPr>
            <p:nvPr/>
          </p:nvSpPr>
          <p:spPr bwMode="auto">
            <a:xfrm>
              <a:off x="7650163" y="5306779"/>
              <a:ext cx="861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0975" name="Text Box 328"/>
            <p:cNvSpPr txBox="1">
              <a:spLocks noChangeArrowheads="1"/>
            </p:cNvSpPr>
            <p:nvPr/>
          </p:nvSpPr>
          <p:spPr bwMode="auto">
            <a:xfrm>
              <a:off x="7683500" y="6413266"/>
              <a:ext cx="861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0976" name="Text Box 329"/>
            <p:cNvSpPr txBox="1">
              <a:spLocks noChangeArrowheads="1"/>
            </p:cNvSpPr>
            <p:nvPr/>
          </p:nvSpPr>
          <p:spPr bwMode="auto">
            <a:xfrm>
              <a:off x="6400800" y="4924191"/>
              <a:ext cx="27088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 smtClean="0">
                  <a:latin typeface="Courier New" charset="0"/>
                </a:rPr>
                <a:t>addsd</a:t>
              </a:r>
              <a:r>
                <a:rPr lang="en-US" sz="2000" dirty="0" smtClean="0">
                  <a:latin typeface="Courier New" charset="0"/>
                </a:rPr>
                <a:t> </a:t>
              </a:r>
              <a:r>
                <a:rPr lang="en-US" sz="2000" dirty="0">
                  <a:latin typeface="Courier New" charset="0"/>
                </a:rPr>
                <a:t>%xmm0,%xmm1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14062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634877"/>
          </a:xfrm>
        </p:spPr>
        <p:txBody>
          <a:bodyPr/>
          <a:lstStyle/>
          <a:p>
            <a:r>
              <a:rPr lang="en-US" dirty="0" smtClean="0"/>
              <a:t>Arguments passed in </a:t>
            </a:r>
            <a:r>
              <a:rPr lang="en-US" dirty="0" smtClean="0">
                <a:latin typeface="Courier New"/>
                <a:cs typeface="Courier New"/>
              </a:rPr>
              <a:t>%xmm0</a:t>
            </a:r>
            <a:r>
              <a:rPr lang="en-US" dirty="0" smtClean="0"/>
              <a:t>, </a:t>
            </a:r>
            <a:r>
              <a:rPr lang="en-US" dirty="0">
                <a:latin typeface="Courier New"/>
                <a:cs typeface="Courier New"/>
              </a:rPr>
              <a:t>%</a:t>
            </a:r>
            <a:r>
              <a:rPr lang="en-US" dirty="0" smtClean="0">
                <a:latin typeface="Courier New"/>
                <a:cs typeface="Courier New"/>
              </a:rPr>
              <a:t>xmm1</a:t>
            </a:r>
            <a:r>
              <a:rPr lang="en-US" dirty="0" smtClean="0"/>
              <a:t>, ...</a:t>
            </a:r>
          </a:p>
          <a:p>
            <a:r>
              <a:rPr lang="en-US" dirty="0" smtClean="0"/>
              <a:t>Result returned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endParaRPr lang="en-US" dirty="0" smtClean="0"/>
          </a:p>
          <a:p>
            <a:r>
              <a:rPr lang="en-US" dirty="0" smtClean="0"/>
              <a:t>All XMM registers caller-saved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2780928"/>
            <a:ext cx="4360133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float </a:t>
            </a:r>
            <a:r>
              <a:rPr lang="en-US" sz="1800" dirty="0" err="1">
                <a:latin typeface="Courier New" pitchFamily="-96" charset="0"/>
              </a:rPr>
              <a:t>fadd</a:t>
            </a:r>
            <a:r>
              <a:rPr lang="en-US" sz="1800" dirty="0">
                <a:latin typeface="Courier New" pitchFamily="-96" charset="0"/>
              </a:rPr>
              <a:t>(float x, float y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059" y="2774036"/>
            <a:ext cx="443214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double </a:t>
            </a:r>
            <a:r>
              <a:rPr lang="en-US" sz="1800" dirty="0" err="1">
                <a:latin typeface="Courier New" pitchFamily="-96" charset="0"/>
              </a:rPr>
              <a:t>dadd</a:t>
            </a:r>
            <a:r>
              <a:rPr lang="en-US" sz="1800" dirty="0">
                <a:latin typeface="Courier New" pitchFamily="-96" charset="0"/>
              </a:rPr>
              <a:t>(double x, double y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  # x in %xmm0, y in %xmm1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addss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%xmm1, %xmm0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75059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# x in %xmm0, y in %</a:t>
            </a:r>
            <a:r>
              <a:rPr lang="en-US" sz="1800" dirty="0" smtClean="0">
                <a:latin typeface="Courier New" pitchFamily="-96" charset="0"/>
              </a:rPr>
              <a:t>xmm1  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addsd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%xmm1, %xmm0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</a:t>
            </a:r>
            <a:endParaRPr lang="en-US" sz="1800" dirty="0">
              <a:latin typeface="Courier New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2733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 Memory 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68760"/>
            <a:ext cx="8423597" cy="1944216"/>
          </a:xfrm>
        </p:spPr>
        <p:txBody>
          <a:bodyPr/>
          <a:lstStyle/>
          <a:p>
            <a:r>
              <a:rPr lang="en-US" dirty="0" smtClean="0"/>
              <a:t>Integer (and pointer) arguments passed in regular registers</a:t>
            </a:r>
          </a:p>
          <a:p>
            <a:r>
              <a:rPr lang="en-US" dirty="0" smtClean="0"/>
              <a:t>FP values passed in XMM registers</a:t>
            </a:r>
          </a:p>
          <a:p>
            <a:r>
              <a:rPr lang="en-US" dirty="0" smtClean="0"/>
              <a:t>Different </a:t>
            </a:r>
            <a:r>
              <a:rPr lang="en-US" dirty="0" err="1" smtClean="0"/>
              <a:t>mov</a:t>
            </a:r>
            <a:r>
              <a:rPr lang="en-US" dirty="0" smtClean="0"/>
              <a:t> instructions to move between XMM registers, and between memory and XMM registers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3212976"/>
            <a:ext cx="4792181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o-RO" sz="1800" dirty="0">
                <a:latin typeface="Courier New" pitchFamily="-96" charset="0"/>
              </a:rPr>
              <a:t>double dincr(double *p, double v</a:t>
            </a:r>
            <a:r>
              <a:rPr lang="ro-RO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ro-RO" sz="1800" dirty="0" smtClean="0">
                <a:latin typeface="Courier New" pitchFamily="-96" charset="0"/>
              </a:rPr>
              <a:t>{</a:t>
            </a:r>
            <a:endParaRPr lang="ro-RO" sz="1800" dirty="0">
              <a:latin typeface="Courier New" pitchFamily="-96" charset="0"/>
            </a:endParaRP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double x = *p;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*p = x + v;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return x;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5046261"/>
            <a:ext cx="630434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  # p in 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, v in %xmm0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movapd</a:t>
            </a: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>
                <a:latin typeface="Courier New" pitchFamily="-96" charset="0"/>
              </a:rPr>
              <a:t>%xmm0, %</a:t>
            </a:r>
            <a:r>
              <a:rPr lang="en-US" sz="1800" dirty="0" smtClean="0">
                <a:latin typeface="Courier New" pitchFamily="-96" charset="0"/>
              </a:rPr>
              <a:t>xmm1   # Copy v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movsd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), %</a:t>
            </a:r>
            <a:r>
              <a:rPr lang="en-US" sz="1800" dirty="0" smtClean="0">
                <a:latin typeface="Courier New" pitchFamily="-96" charset="0"/>
              </a:rPr>
              <a:t>xmm0  # x = *p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addsd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%xmm0, %</a:t>
            </a:r>
            <a:r>
              <a:rPr lang="en-US" sz="1800" dirty="0" smtClean="0">
                <a:latin typeface="Courier New" pitchFamily="-96" charset="0"/>
              </a:rPr>
              <a:t>xmm1   # t = x + v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movsd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%xmm1,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)  # *p = 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7087802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Aspects of FP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21663" cy="4972050"/>
          </a:xfrm>
        </p:spPr>
        <p:txBody>
          <a:bodyPr/>
          <a:lstStyle/>
          <a:p>
            <a:r>
              <a:rPr lang="en-US" i="1" dirty="0" smtClean="0"/>
              <a:t>Lots</a:t>
            </a:r>
            <a:r>
              <a:rPr lang="en-US" dirty="0" smtClean="0"/>
              <a:t> of instructions</a:t>
            </a:r>
          </a:p>
          <a:p>
            <a:pPr lvl="1"/>
            <a:r>
              <a:rPr lang="en-US" dirty="0" smtClean="0"/>
              <a:t>Different operations, different formats, ...</a:t>
            </a:r>
          </a:p>
          <a:p>
            <a:r>
              <a:rPr lang="en-US" dirty="0" smtClean="0"/>
              <a:t>Floating-point comparisons</a:t>
            </a:r>
          </a:p>
          <a:p>
            <a:pPr lvl="1"/>
            <a:r>
              <a:rPr lang="en-US" dirty="0" smtClean="0"/>
              <a:t>Instructions </a:t>
            </a:r>
            <a:r>
              <a:rPr lang="en-US" b="1" dirty="0" err="1" smtClean="0">
                <a:latin typeface="Courier New"/>
                <a:cs typeface="Courier New"/>
              </a:rPr>
              <a:t>ucomiss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ucomisd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Set condition codes CF, ZF, and PF</a:t>
            </a:r>
          </a:p>
          <a:p>
            <a:r>
              <a:rPr lang="en-US" dirty="0" smtClean="0"/>
              <a:t>Using constant values</a:t>
            </a:r>
          </a:p>
          <a:p>
            <a:pPr lvl="1"/>
            <a:r>
              <a:rPr lang="en-US" dirty="0" smtClean="0"/>
              <a:t>Set XMM0 register to 0 with instruction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xorpd</a:t>
            </a:r>
            <a:r>
              <a:rPr lang="en-US" b="1" dirty="0" smtClean="0">
                <a:latin typeface="Courier New"/>
                <a:cs typeface="Courier New"/>
              </a:rPr>
              <a:t> %xmm0, %xmm0</a:t>
            </a:r>
          </a:p>
          <a:p>
            <a:pPr lvl="1"/>
            <a:r>
              <a:rPr lang="en-US" dirty="0" smtClean="0"/>
              <a:t>Others loaded from memory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256889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Summary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Elements packed into contiguous region of memory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Use index arithmetic to locate individual elements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Elements packed into single region of memory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Access using offsets determined by compiler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Possible require internal and external padding to ensure alignment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Combinations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Can nest structure and array code arbitrarily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Floating Point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Data held and operated on in XMM registers</a:t>
            </a:r>
          </a:p>
        </p:txBody>
      </p:sp>
    </p:spTree>
    <p:extLst>
      <p:ext uri="{BB962C8B-B14F-4D97-AF65-F5344CB8AC3E}">
        <p14:creationId xmlns:p14="http://schemas.microsoft.com/office/powerpoint/2010/main" val="39141380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 err="1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</a:t>
            </a:r>
            <a:r>
              <a:rPr lang="en-US" sz="1800" dirty="0" smtClean="0">
                <a:latin typeface="Calibri" pitchFamily="-96" charset="0"/>
              </a:rPr>
              <a:t>+ 4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</a:t>
            </a:r>
            <a:r>
              <a:rPr lang="en-US" sz="1800" dirty="0" smtClean="0">
                <a:latin typeface="Calibri" pitchFamily="-96" charset="0"/>
              </a:rPr>
              <a:t>8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 smtClean="0">
                <a:latin typeface="Calibri" pitchFamily="-96" charset="0"/>
              </a:rPr>
              <a:t>5      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4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 smtClean="0">
                  <a:latin typeface="Calibri" pitchFamily="-96" charset="0"/>
                </a:rPr>
                <a:t>x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r>
                <a:rPr lang="en-US" sz="1800" b="0" i="1" dirty="0">
                  <a:latin typeface="Calibri" pitchFamily="-96" charset="0"/>
                </a:rPr>
                <a:t> </a:t>
              </a:r>
              <a:r>
                <a:rPr lang="en-US" sz="1800" b="0" dirty="0">
                  <a:latin typeface="Calibri" pitchFamily="-96" charset="0"/>
                </a:rPr>
                <a:t>+ 4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556250"/>
            <a:ext cx="8382000" cy="1377950"/>
          </a:xfrm>
        </p:spPr>
        <p:txBody>
          <a:bodyPr/>
          <a:lstStyle/>
          <a:p>
            <a:r>
              <a:rPr lang="en-US" sz="2000" smtClean="0">
                <a:latin typeface="Calibri" pitchFamily="-96" charset="0"/>
              </a:rPr>
              <a:t>Declaration “</a:t>
            </a:r>
            <a:r>
              <a:rPr lang="en-US" sz="2000" smtClean="0">
                <a:latin typeface="Courier New" pitchFamily="-96" charset="0"/>
              </a:rPr>
              <a:t>zip_dig cmu</a:t>
            </a:r>
            <a:r>
              <a:rPr lang="en-US" sz="2000" smtClean="0">
                <a:latin typeface="Calibri" pitchFamily="-96" charset="0"/>
              </a:rPr>
              <a:t>” equivalent to “</a:t>
            </a:r>
            <a:r>
              <a:rPr lang="en-US" sz="2000" smtClean="0">
                <a:latin typeface="Courier New" pitchFamily="-96" charset="0"/>
              </a:rPr>
              <a:t>int cmu[5]</a:t>
            </a:r>
            <a:r>
              <a:rPr lang="en-US" sz="2000" smtClean="0">
                <a:latin typeface="Calibri" pitchFamily="-96" charset="0"/>
              </a:rPr>
              <a:t>”</a:t>
            </a:r>
          </a:p>
          <a:p>
            <a:r>
              <a:rPr lang="en-US" sz="2000" smtClean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smtClean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000108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typedef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[ZLEN];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2932113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2979738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733800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781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572000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ucb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619625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3810000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Register </a:t>
            </a:r>
            <a:r>
              <a:rPr lang="en-US" sz="2000" dirty="0" smtClean="0">
                <a:latin typeface="Courier New" pitchFamily="-96" charset="0"/>
              </a:rPr>
              <a:t>%</a:t>
            </a:r>
            <a:r>
              <a:rPr lang="en-US" sz="2000" dirty="0" err="1" smtClean="0">
                <a:latin typeface="Courier New" pitchFamily="-96" charset="0"/>
              </a:rPr>
              <a:t>rdi</a:t>
            </a:r>
            <a:r>
              <a:rPr lang="en-US" sz="2000" dirty="0" smtClean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Register </a:t>
            </a:r>
            <a:r>
              <a:rPr lang="en-US" sz="2000" dirty="0" smtClean="0">
                <a:latin typeface="Courier New" pitchFamily="-96" charset="0"/>
              </a:rPr>
              <a:t>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r>
              <a:rPr lang="en-US" sz="2000" dirty="0" smtClean="0">
                <a:latin typeface="Calibri" pitchFamily="-96" charset="0"/>
              </a:rPr>
              <a:t> contains </a:t>
            </a:r>
            <a:br>
              <a:rPr lang="en-US" sz="2000" dirty="0" smtClean="0">
                <a:latin typeface="Calibri" pitchFamily="-96" charset="0"/>
              </a:rPr>
            </a:br>
            <a:r>
              <a:rPr lang="en-US" sz="2000" dirty="0" smtClean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Desired digit at </a:t>
            </a:r>
            <a:br>
              <a:rPr lang="en-US" sz="2000" dirty="0" smtClean="0">
                <a:latin typeface="Calibri" pitchFamily="-96" charset="0"/>
              </a:rPr>
            </a:br>
            <a:r>
              <a:rPr lang="en-US" sz="2000" dirty="0" smtClean="0">
                <a:latin typeface="Calibri" pitchFamily="-96" charset="0"/>
              </a:rPr>
              <a:t>%</a:t>
            </a:r>
            <a:r>
              <a:rPr lang="en-US" sz="2000" dirty="0" err="1" smtClean="0">
                <a:latin typeface="Calibri" pitchFamily="-96" charset="0"/>
              </a:rPr>
              <a:t>rdi</a:t>
            </a:r>
            <a:r>
              <a:rPr lang="en-US" sz="2000" dirty="0" smtClean="0">
                <a:latin typeface="Calibri" pitchFamily="-96" charset="0"/>
              </a:rPr>
              <a:t> + </a:t>
            </a:r>
            <a:r>
              <a:rPr lang="en-US" sz="2000" dirty="0" smtClean="0">
                <a:latin typeface="Courier New" pitchFamily="-96" charset="0"/>
              </a:rPr>
              <a:t>4*%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endParaRPr lang="en-US" sz="2000" dirty="0" smtClean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Use memory reference </a:t>
            </a:r>
            <a:r>
              <a:rPr lang="en-US" sz="2000" dirty="0" smtClean="0">
                <a:latin typeface="Courier New" pitchFamily="-96" charset="0"/>
              </a:rPr>
              <a:t>(%rdi,%rsi,4)</a:t>
            </a:r>
            <a:endParaRPr lang="en-US" sz="2000" dirty="0" smtClean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68491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digit)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z[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304800" y="4876800"/>
            <a:ext cx="533400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</a:t>
            </a:r>
            <a:r>
              <a:rPr lang="en-US" sz="1800" dirty="0" smtClean="0">
                <a:latin typeface="Courier New" pitchFamily="-96" charset="0"/>
              </a:rPr>
              <a:t>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</a:t>
            </a:r>
            <a:r>
              <a:rPr lang="en-US" sz="1800" dirty="0" smtClean="0">
                <a:latin typeface="Courier New" pitchFamily="-96" charset="0"/>
              </a:rPr>
              <a:t>%</a:t>
            </a:r>
            <a:r>
              <a:rPr lang="en-US" sz="1800" dirty="0" err="1" smtClean="0">
                <a:latin typeface="Courier New" pitchFamily="-96" charset="0"/>
              </a:rPr>
              <a:t>rsi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</a:t>
            </a:r>
            <a:r>
              <a:rPr lang="en-US" sz="1800" dirty="0" smtClean="0">
                <a:latin typeface="Courier New" pitchFamily="-96" charset="0"/>
              </a:rPr>
              <a:t>digit</a:t>
            </a:r>
            <a:endParaRPr lang="cs-CZ" sz="1800" dirty="0">
              <a:latin typeface="Courier New" pitchFamily="-96" charset="0"/>
            </a:endParaRP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cs-CZ" sz="1800" dirty="0" err="1" smtClean="0">
                <a:latin typeface="Courier New" pitchFamily="-96" charset="0"/>
              </a:rPr>
              <a:t>movl</a:t>
            </a:r>
            <a:r>
              <a:rPr lang="cs-CZ" sz="1800" dirty="0" smtClean="0">
                <a:latin typeface="Courier New" pitchFamily="-96" charset="0"/>
              </a:rPr>
              <a:t> (</a:t>
            </a:r>
            <a:r>
              <a:rPr lang="cs-CZ" sz="1800" dirty="0">
                <a:latin typeface="Courier New" pitchFamily="-96" charset="0"/>
              </a:rPr>
              <a:t>%rdi,%rsi,4), %</a:t>
            </a:r>
            <a:r>
              <a:rPr lang="cs-CZ" sz="1800" dirty="0" err="1">
                <a:latin typeface="Courier New" pitchFamily="-96" charset="0"/>
              </a:rPr>
              <a:t>eax</a:t>
            </a: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>
                <a:latin typeface="Courier New" pitchFamily="-96" charset="0"/>
              </a:rPr>
              <a:t># z[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IA32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$0,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  i = 0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L3         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             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$1, (%rdi,%rax,</a:t>
            </a:r>
            <a:r>
              <a:rPr lang="cs-CZ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4) #   z[i]++</a:t>
            </a:r>
            <a:endParaRPr lang="cs-CZ" sz="1800" dirty="0">
              <a:solidFill>
                <a:srgbClr val="FF0000"/>
              </a:solidFill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$1,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  i++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             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$4,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  i:4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L4         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</a:t>
            </a:r>
            <a:r>
              <a:rPr lang="en-US" dirty="0" smtClean="0">
                <a:latin typeface="Calibri" pitchFamily="-96" charset="0"/>
              </a:rPr>
              <a:t>Example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23728" y="1357298"/>
            <a:ext cx="424847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&lt;</a:t>
            </a:r>
            <a:r>
              <a:rPr lang="en-US" sz="1800" dirty="0">
                <a:latin typeface="Courier New" pitchFamily="-96" charset="0"/>
              </a:rPr>
              <a:t>=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ZLEN;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“</a:t>
            </a:r>
            <a:r>
              <a:rPr lang="en-US" dirty="0" err="1" smtClean="0">
                <a:latin typeface="Courier New" pitchFamily="-96" charset="0"/>
              </a:rPr>
              <a:t>zip_dig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dirty="0" err="1" smtClean="0">
                <a:latin typeface="Courier New" pitchFamily="-96" charset="0"/>
              </a:rPr>
              <a:t>pgh</a:t>
            </a:r>
            <a:r>
              <a:rPr lang="en-US" dirty="0" smtClean="0">
                <a:latin typeface="Courier New" pitchFamily="-96" charset="0"/>
              </a:rPr>
              <a:t>[4]</a:t>
            </a:r>
            <a:r>
              <a:rPr lang="en-US" dirty="0" smtClean="0">
                <a:latin typeface="Calibri" pitchFamily="-96" charset="0"/>
              </a:rPr>
              <a:t>” equivalent to “</a:t>
            </a:r>
            <a:r>
              <a:rPr lang="en-US" dirty="0" err="1" smtClean="0">
                <a:latin typeface="Courier New" pitchFamily="-96" charset="0"/>
              </a:rPr>
              <a:t>int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dirty="0" err="1" smtClean="0">
                <a:latin typeface="Courier New" pitchFamily="-96" charset="0"/>
              </a:rPr>
              <a:t>pgh</a:t>
            </a:r>
            <a:r>
              <a:rPr lang="en-US" dirty="0" smtClean="0">
                <a:latin typeface="Courier New" pitchFamily="-96" charset="0"/>
              </a:rPr>
              <a:t>[4][5]</a:t>
            </a:r>
            <a:r>
              <a:rPr lang="en-US" dirty="0" smtClean="0">
                <a:latin typeface="Calibri" pitchFamily="-96" charset="0"/>
              </a:rPr>
              <a:t>”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Variable </a:t>
            </a:r>
            <a:r>
              <a:rPr lang="en-US" b="1" dirty="0" err="1" smtClean="0">
                <a:latin typeface="Courier New" pitchFamily="-96" charset="0"/>
              </a:rPr>
              <a:t>pgh</a:t>
            </a:r>
            <a:r>
              <a:rPr lang="en-US" dirty="0" smtClean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Each element is an array of 5 </a:t>
            </a:r>
            <a:r>
              <a:rPr lang="en-US" b="1" dirty="0" err="1" smtClean="0">
                <a:latin typeface="Courier New" pitchFamily="-96" charset="0"/>
              </a:rPr>
              <a:t>int</a:t>
            </a:r>
            <a:r>
              <a:rPr lang="en-US" dirty="0" err="1" smtClean="0">
                <a:latin typeface="Calibri" pitchFamily="-96" charset="0"/>
              </a:rPr>
              <a:t>’s</a:t>
            </a:r>
            <a:r>
              <a:rPr lang="en-US" dirty="0" smtClean="0">
                <a:latin typeface="Calibri" pitchFamily="-96" charset="0"/>
              </a:rPr>
              <a:t>, allocated contiguously</a:t>
            </a:r>
          </a:p>
          <a:p>
            <a:r>
              <a:rPr lang="en-US" dirty="0" smtClean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20178</TotalTime>
  <Words>3548</Words>
  <Application>Microsoft Macintosh PowerPoint</Application>
  <PresentationFormat>On-screen Show (4:3)</PresentationFormat>
  <Paragraphs>857</Paragraphs>
  <Slides>37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template2007</vt:lpstr>
      <vt:lpstr>Machine-Level Programming IV: Data  MCS284: Computer Organization</vt:lpstr>
      <vt:lpstr>Today</vt:lpstr>
      <vt:lpstr>Array Allocation</vt:lpstr>
      <vt:lpstr>Array Access</vt:lpstr>
      <vt:lpstr>Array Example</vt:lpstr>
      <vt:lpstr>Array Accessing Example</vt:lpstr>
      <vt:lpstr>Array Loop Example</vt:lpstr>
      <vt:lpstr>Multidimensional (Nested) Arrays</vt:lpstr>
      <vt:lpstr>Nested Array Example</vt:lpstr>
      <vt:lpstr>Nested Array Row Access</vt:lpstr>
      <vt:lpstr>Nested Array Element Access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Today</vt:lpstr>
      <vt:lpstr>Structure Representation</vt:lpstr>
      <vt:lpstr>Generating Pointer to Structure Member</vt:lpstr>
      <vt:lpstr>Following Linked List</vt:lpstr>
      <vt:lpstr>Structures &amp; Alignment</vt:lpstr>
      <vt:lpstr>Alignment Principles</vt:lpstr>
      <vt:lpstr>Specific Cases of Alignment (x86-64)</vt:lpstr>
      <vt:lpstr>Satisfying Alignment with Structures</vt:lpstr>
      <vt:lpstr>Meeting Overall Alignment Requirement</vt:lpstr>
      <vt:lpstr>Arrays of Structures</vt:lpstr>
      <vt:lpstr>Accessing Array Elements</vt:lpstr>
      <vt:lpstr>Saving Space</vt:lpstr>
      <vt:lpstr>Today</vt:lpstr>
      <vt:lpstr>Background</vt:lpstr>
      <vt:lpstr>Programming with SSE3</vt:lpstr>
      <vt:lpstr>Scalar &amp; SIMD Operations</vt:lpstr>
      <vt:lpstr>FP Basics</vt:lpstr>
      <vt:lpstr>FP Memory Referencing</vt:lpstr>
      <vt:lpstr>Other Aspects of FP Code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Gustavus User</cp:lastModifiedBy>
  <cp:revision>744</cp:revision>
  <cp:lastPrinted>2014-09-18T08:14:12Z</cp:lastPrinted>
  <dcterms:created xsi:type="dcterms:W3CDTF">2012-09-20T14:26:38Z</dcterms:created>
  <dcterms:modified xsi:type="dcterms:W3CDTF">2015-10-13T13:31:22Z</dcterms:modified>
</cp:coreProperties>
</file>