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44"/>
  </p:notesMasterIdLst>
  <p:handoutMasterIdLst>
    <p:handoutMasterId r:id="rId45"/>
  </p:handoutMasterIdLst>
  <p:sldIdLst>
    <p:sldId id="542" r:id="rId3"/>
    <p:sldId id="1052" r:id="rId4"/>
    <p:sldId id="945" r:id="rId5"/>
    <p:sldId id="946" r:id="rId6"/>
    <p:sldId id="948" r:id="rId7"/>
    <p:sldId id="1063" r:id="rId8"/>
    <p:sldId id="1069" r:id="rId9"/>
    <p:sldId id="1070" r:id="rId10"/>
    <p:sldId id="977" r:id="rId11"/>
    <p:sldId id="954" r:id="rId12"/>
    <p:sldId id="955" r:id="rId13"/>
    <p:sldId id="957" r:id="rId14"/>
    <p:sldId id="1071" r:id="rId15"/>
    <p:sldId id="958" r:id="rId16"/>
    <p:sldId id="1072" r:id="rId17"/>
    <p:sldId id="1073" r:id="rId18"/>
    <p:sldId id="1074" r:id="rId19"/>
    <p:sldId id="1075" r:id="rId20"/>
    <p:sldId id="966" r:id="rId21"/>
    <p:sldId id="1067" r:id="rId22"/>
    <p:sldId id="1057" r:id="rId23"/>
    <p:sldId id="953" r:id="rId24"/>
    <p:sldId id="968" r:id="rId25"/>
    <p:sldId id="980" r:id="rId26"/>
    <p:sldId id="1068" r:id="rId27"/>
    <p:sldId id="972" r:id="rId28"/>
    <p:sldId id="973" r:id="rId29"/>
    <p:sldId id="1043" r:id="rId30"/>
    <p:sldId id="1044" r:id="rId31"/>
    <p:sldId id="1045" r:id="rId32"/>
    <p:sldId id="1046" r:id="rId33"/>
    <p:sldId id="1050" r:id="rId34"/>
    <p:sldId id="1032" r:id="rId35"/>
    <p:sldId id="1033" r:id="rId36"/>
    <p:sldId id="1034" r:id="rId37"/>
    <p:sldId id="1035" r:id="rId38"/>
    <p:sldId id="1036" r:id="rId39"/>
    <p:sldId id="1037" r:id="rId40"/>
    <p:sldId id="1038" r:id="rId41"/>
    <p:sldId id="1039" r:id="rId42"/>
    <p:sldId id="1040" r:id="rId43"/>
  </p:sldIdLst>
  <p:sldSz cx="9144000" cy="6858000" type="screen4x3"/>
  <p:notesSz cx="7302500" cy="9586913"/>
  <p:custDataLst>
    <p:tags r:id="rId4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9999"/>
    <a:srgbClr val="D5F1CF"/>
    <a:srgbClr val="FFFFCC"/>
    <a:srgbClr val="F6F5BD"/>
    <a:srgbClr val="CDF1C5"/>
    <a:srgbClr val="990000"/>
    <a:srgbClr val="F1C7C7"/>
    <a:srgbClr val="EDEA77"/>
    <a:srgbClr val="A8E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68" autoAdjust="0"/>
    <p:restoredTop sz="94921" autoAdjust="0"/>
  </p:normalViewPr>
  <p:slideViewPr>
    <p:cSldViewPr snapToObjects="1">
      <p:cViewPr varScale="1">
        <p:scale>
          <a:sx n="90" d="100"/>
          <a:sy n="90" d="100"/>
        </p:scale>
        <p:origin x="-2056" y="-96"/>
      </p:cViewPr>
      <p:guideLst>
        <p:guide orient="horz" pos="153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43" d="100"/>
          <a:sy n="43" d="100"/>
        </p:scale>
        <p:origin x="-1936" y="-104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tags" Target="tags/tag1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067047-E766-4254-821F-B27F8CFA1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64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D8AD92D-85DC-42ED-A1F9-C1217E42E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33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22CA9-8481-40C3-B5AE-2BC95BA0213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E681F1-9ECF-43CC-A1A6-D7853C0864CB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32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6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83169"/>
      </p:ext>
    </p:extLst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81508"/>
      </p:ext>
    </p:extLst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87183"/>
      </p:ext>
    </p:extLst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33726"/>
      </p:ext>
    </p:extLst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70373"/>
      </p:ext>
    </p:extLst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92836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9404402"/>
      </p:ext>
    </p:extLst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3307391"/>
      </p:ext>
    </p:extLst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3704780"/>
      </p:ext>
    </p:extLst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55722"/>
      </p:ext>
    </p:extLst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50800"/>
            <a:ext cx="2081212" cy="6075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188" y="50800"/>
            <a:ext cx="6096000" cy="6075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56332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+mn-cs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508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F5551B27-49BC-4291-80C6-707CDCF1D651}" type="slidenum">
              <a:rPr lang="en-US" sz="1000" smtClean="0">
                <a:solidFill>
                  <a:srgbClr val="000000"/>
                </a:solidFill>
                <a:latin typeface="Arial Narrow" pitchFamily="-96" charset="0"/>
                <a:ea typeface="ＭＳ Ｐゴシック" pitchFamily="-96" charset="-128"/>
                <a:cs typeface="ＭＳ Ｐゴシック" pitchFamily="-96" charset="-128"/>
                <a:sym typeface="Gill Sans" charset="0"/>
              </a:rPr>
              <a:pPr algn="ctr"/>
              <a:t>‹#›</a:t>
            </a:fld>
            <a:endParaRPr lang="en-US" sz="1000" b="0" dirty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94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4" Type="http://schemas.openxmlformats.org/officeDocument/2006/relationships/oleObject" Target="../embeddings/oleObject1.bin"/><Relationship Id="rId5" Type="http://schemas.openxmlformats.org/officeDocument/2006/relationships/package" Target="../embeddings/Microsoft_Excel_Sheet1.xlsx"/><Relationship Id="rId6" Type="http://schemas.openxmlformats.org/officeDocument/2006/relationships/image" Target="../media/image1.png"/><Relationship Id="rId7" Type="http://schemas.openxmlformats.org/officeDocument/2006/relationships/oleObject" Target="../embeddings/oleObject2.bin"/><Relationship Id="rId8" Type="http://schemas.openxmlformats.org/officeDocument/2006/relationships/package" Target="../embeddings/Microsoft_Excel_Sheet2.xlsx"/><Relationship Id="rId9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2178050"/>
          </a:xfrm>
        </p:spPr>
        <p:txBody>
          <a:bodyPr/>
          <a:lstStyle/>
          <a:p>
            <a:pPr marL="0" indent="0" eaLnBrk="1" hangingPunct="1"/>
            <a:r>
              <a:rPr lang="en-US" dirty="0" smtClean="0"/>
              <a:t>Machine-Level Programming V:</a:t>
            </a:r>
            <a:br>
              <a:rPr lang="en-US" dirty="0" smtClean="0"/>
            </a:br>
            <a:r>
              <a:rPr lang="en-US" dirty="0" smtClean="0"/>
              <a:t>Advanced Topics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MCS284</a:t>
            </a:r>
            <a:r>
              <a:rPr lang="en-US" sz="2000" b="0" dirty="0" smtClean="0"/>
              <a:t>: Computer </a:t>
            </a:r>
            <a:r>
              <a:rPr lang="en-US" sz="2000" b="0" dirty="0" smtClean="0"/>
              <a:t>Organization</a:t>
            </a:r>
            <a:endParaRPr lang="en-US" sz="2000" b="0" dirty="0" smtClean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685800" y="4267200"/>
            <a:ext cx="7678738" cy="1752600"/>
          </a:xfrm>
        </p:spPr>
        <p:txBody>
          <a:bodyPr/>
          <a:lstStyle/>
          <a:p>
            <a:pPr eaLnBrk="1" hangingPunct="1"/>
            <a:r>
              <a:rPr lang="en-US" b="1" dirty="0" smtClean="0"/>
              <a:t>Instructor:</a:t>
            </a:r>
            <a:r>
              <a:rPr lang="en-US" dirty="0" smtClean="0"/>
              <a:t> </a:t>
            </a:r>
            <a:endParaRPr lang="en-US" dirty="0" smtClean="0"/>
          </a:p>
          <a:p>
            <a:pPr eaLnBrk="1" hangingPunct="1"/>
            <a:r>
              <a:rPr lang="en-US" dirty="0" smtClean="0"/>
              <a:t>San </a:t>
            </a:r>
            <a:r>
              <a:rPr lang="en-US" dirty="0" err="1" smtClean="0"/>
              <a:t>Skulrattanakulchai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591425" cy="762000"/>
          </a:xfrm>
        </p:spPr>
        <p:txBody>
          <a:bodyPr/>
          <a:lstStyle/>
          <a:p>
            <a:pPr eaLnBrk="1" hangingPunct="1"/>
            <a:r>
              <a:rPr lang="en-US" smtClean="0"/>
              <a:t>String Library Code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153400" cy="5791200"/>
          </a:xfrm>
        </p:spPr>
        <p:txBody>
          <a:bodyPr/>
          <a:lstStyle/>
          <a:p>
            <a:pPr eaLnBrk="1" hangingPunct="1"/>
            <a:r>
              <a:rPr lang="en-US" dirty="0" smtClean="0"/>
              <a:t>Implementation of Unix function </a:t>
            </a:r>
            <a:r>
              <a:rPr lang="en-US" dirty="0" smtClean="0">
                <a:latin typeface="Courier New" pitchFamily="49" charset="0"/>
              </a:rPr>
              <a:t>gets()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No way to specify limit on number of characters to read</a:t>
            </a:r>
          </a:p>
          <a:p>
            <a:pPr eaLnBrk="1" hangingPunct="1"/>
            <a:r>
              <a:rPr lang="en-US" dirty="0" smtClean="0"/>
              <a:t>Similar problems with other library functions</a:t>
            </a:r>
          </a:p>
          <a:p>
            <a:pPr lvl="1" eaLnBrk="1" hangingPunct="1"/>
            <a:r>
              <a:rPr lang="en-US" b="1" dirty="0" err="1" smtClean="0">
                <a:latin typeface="Courier New" pitchFamily="49" charset="0"/>
              </a:rPr>
              <a:t>strcpy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strcat</a:t>
            </a:r>
            <a:r>
              <a:rPr lang="en-US" dirty="0" smtClean="0"/>
              <a:t>: Copy strings of arbitrary length</a:t>
            </a:r>
          </a:p>
          <a:p>
            <a:pPr lvl="1" eaLnBrk="1" hangingPunct="1"/>
            <a:r>
              <a:rPr lang="en-US" b="1" dirty="0" err="1" smtClean="0">
                <a:latin typeface="Courier New" pitchFamily="49" charset="0"/>
              </a:rPr>
              <a:t>scanf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fscanf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sscanf</a:t>
            </a:r>
            <a:r>
              <a:rPr lang="en-US" b="1" dirty="0" smtClean="0"/>
              <a:t>, </a:t>
            </a:r>
            <a:r>
              <a:rPr lang="en-US" dirty="0" smtClean="0"/>
              <a:t>when given </a:t>
            </a:r>
            <a:r>
              <a:rPr lang="en-US" b="1" dirty="0" smtClean="0">
                <a:latin typeface="Courier New" pitchFamily="49" charset="0"/>
              </a:rPr>
              <a:t>%s</a:t>
            </a:r>
            <a:r>
              <a:rPr lang="en-US" dirty="0" smtClean="0"/>
              <a:t> conversion specification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38200" y="1524000"/>
            <a:ext cx="5410200" cy="33972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while (c != EOF &amp;&amp; c != '\n')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*p++ = c;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6413500" cy="573088"/>
          </a:xfrm>
        </p:spPr>
        <p:txBody>
          <a:bodyPr/>
          <a:lstStyle/>
          <a:p>
            <a:pPr eaLnBrk="1" hangingPunct="1"/>
            <a:r>
              <a:rPr lang="en-US" smtClean="0"/>
              <a:t>Vulnerable Buffer Code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9600" y="3124200"/>
            <a:ext cx="36576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}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1219200"/>
            <a:ext cx="50292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52800" y="413385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2800" y="5267325"/>
            <a:ext cx="52578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</a:rPr>
              <a:t>0123456789012345678901234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Segmentation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Fault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67400" y="1948934"/>
            <a:ext cx="29366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0"/>
              <a:buChar char="ç"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  <a:sym typeface="Wingdings"/>
              </a:rPr>
              <a:t>btw, how big 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  <a:sym typeface="Wingdings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sym typeface="Wingdings"/>
              </a:rPr>
              <a:t>is big enough?</a:t>
            </a:r>
            <a:endParaRPr lang="en-US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smtClean="0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444500" y="1600200"/>
            <a:ext cx="8578850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4006cf: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18          	sub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$0x18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4006d3: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4006d6:	e8 a5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4006db: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4006de:	e8 3d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fe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400520 &lt;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puts@plt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4006e3:	48 83 c4 18          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4006e7: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565150" y="4826501"/>
            <a:ext cx="8045450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4006e8: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08          	sub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4006ec:	b8 00 00 00 00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$0x0,%eax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4006f1:	e8 d9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48 83 c4 08          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4006fa: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4500" y="4419600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500" y="1138535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Stack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6096000" y="51816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$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733800" y="2286000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813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$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  <a:endParaRPr lang="en-US" sz="1600" dirty="0" smtClean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gets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. . .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4006f1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add  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. . .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f6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Stack Example #1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$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  <a:endParaRPr lang="en-US" sz="1600" dirty="0" smtClean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gets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. . .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4006f1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add  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. . .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f6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01234567890123456789012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01234567890123456789012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Overflowed buffer, but did not corrupt state</a:t>
            </a:r>
          </a:p>
        </p:txBody>
      </p:sp>
    </p:spTree>
    <p:extLst>
      <p:ext uri="{BB962C8B-B14F-4D97-AF65-F5344CB8AC3E}">
        <p14:creationId xmlns:p14="http://schemas.microsoft.com/office/powerpoint/2010/main" val="261356221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Stack Example #2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$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  <a:endParaRPr lang="en-US" sz="1600" dirty="0" smtClean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gets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. . .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4006f1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add  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. . .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0123456789012345678901234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Segmentation Fault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787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Overflowed buffer and corrupted return pointer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787290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62481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Stack Example #3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$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  <a:endParaRPr lang="en-US" sz="1600" dirty="0" smtClean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gets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. . .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4006f1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add  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. . .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012345678901234567890123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7276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Overflowed buffer, corrupted return pointer, but program seems to work!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Courier New" pitchFamily="49" charset="0"/>
                  <a:cs typeface="+mn-cs"/>
                </a:rPr>
                <a:t>06</a:t>
              </a:r>
              <a:endParaRPr lang="en-US" sz="1800" dirty="0">
                <a:solidFill>
                  <a:srgbClr val="0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31051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1" y="493713"/>
            <a:ext cx="87630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Stack Example #3 Explained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924175" y="1832820"/>
            <a:ext cx="4162425" cy="258275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400600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mov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%rsp,%rbp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400603: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mov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%rax,%rdx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400606: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shr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$0x3f,%rdx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40060a: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add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%rdx,%rax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40060d: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sar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400610: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jne    400614</a:t>
            </a:r>
            <a:endParaRPr lang="sk-SK" sz="18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400612: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pop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%rbp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400613: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retq 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03525" y="1425919"/>
            <a:ext cx="2725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register_tm_clones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14400" y="5410200"/>
            <a:ext cx="53574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“Returns” to unrelated code</a:t>
            </a:r>
          </a:p>
          <a:p>
            <a:r>
              <a:rPr lang="en-US" sz="1800" dirty="0" smtClean="0">
                <a:latin typeface="Calibri" pitchFamily="34" charset="0"/>
              </a:rPr>
              <a:t>Lots of things happen, without modifying critical state</a:t>
            </a:r>
          </a:p>
          <a:p>
            <a:r>
              <a:rPr lang="en-US" sz="1800" dirty="0" smtClean="0">
                <a:latin typeface="Calibri" pitchFamily="34" charset="0"/>
              </a:rPr>
              <a:t>Eventually executes </a:t>
            </a:r>
            <a:r>
              <a:rPr lang="en-US" sz="1800" dirty="0" err="1" smtClean="0">
                <a:latin typeface="Courier"/>
                <a:cs typeface="Courier"/>
              </a:rPr>
              <a:t>retq</a:t>
            </a:r>
            <a:r>
              <a:rPr lang="en-US" sz="1800" b="0" dirty="0" smtClean="0">
                <a:latin typeface="Calibri"/>
                <a:cs typeface="Calibri"/>
              </a:rPr>
              <a:t> </a:t>
            </a:r>
            <a:r>
              <a:rPr lang="en-US" sz="1800" dirty="0" smtClean="0">
                <a:latin typeface="Calibri" pitchFamily="34" charset="0"/>
              </a:rPr>
              <a:t>back to </a:t>
            </a:r>
            <a:r>
              <a:rPr lang="en-US" sz="1800" dirty="0" smtClean="0">
                <a:latin typeface="Courier"/>
                <a:cs typeface="Courier"/>
              </a:rPr>
              <a:t>main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Courier New" pitchFamily="49" charset="0"/>
                  <a:cs typeface="+mn-cs"/>
                </a:rPr>
                <a:t>06</a:t>
              </a:r>
              <a:endParaRPr lang="en-US" sz="1800" dirty="0">
                <a:solidFill>
                  <a:srgbClr val="0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47907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smtClean="0"/>
              <a:t>Exploits Based on Buffer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i="1" dirty="0" smtClean="0">
                <a:solidFill>
                  <a:srgbClr val="C00000"/>
                </a:solidFill>
              </a:rPr>
              <a:t>Buffer overflow bugs can allow remote machines to execute arbitrary code on victim machines</a:t>
            </a:r>
          </a:p>
          <a:p>
            <a:pPr eaLnBrk="1" hangingPunct="1"/>
            <a:r>
              <a:rPr lang="en-US" dirty="0" smtClean="0"/>
              <a:t>Distressingly common in real </a:t>
            </a:r>
            <a:r>
              <a:rPr lang="en-US" dirty="0" err="1" smtClean="0"/>
              <a:t>progams</a:t>
            </a:r>
            <a:endParaRPr lang="en-US" dirty="0" smtClean="0"/>
          </a:p>
          <a:p>
            <a:pPr lvl="1" eaLnBrk="1" hangingPunct="1"/>
            <a:r>
              <a:rPr lang="en-US" dirty="0" smtClean="0"/>
              <a:t>Programmers keep making the same mistakes </a:t>
            </a:r>
            <a:r>
              <a:rPr lang="en-US" dirty="0" smtClean="0">
                <a:sym typeface="Wingdings"/>
              </a:rPr>
              <a:t></a:t>
            </a:r>
          </a:p>
          <a:p>
            <a:pPr lvl="1" eaLnBrk="1" hangingPunct="1"/>
            <a:r>
              <a:rPr lang="en-US" dirty="0" smtClean="0">
                <a:sym typeface="Wingdings"/>
              </a:rPr>
              <a:t>Recent measures make these attacks much more difficult</a:t>
            </a:r>
            <a:endParaRPr lang="en-US" dirty="0" smtClean="0"/>
          </a:p>
          <a:p>
            <a:pPr eaLnBrk="1" hangingPunct="1"/>
            <a:r>
              <a:rPr lang="en-US" dirty="0" smtClean="0"/>
              <a:t>Examples across the decades</a:t>
            </a:r>
          </a:p>
          <a:p>
            <a:pPr lvl="1" eaLnBrk="1" hangingPunct="1"/>
            <a:r>
              <a:rPr lang="en-US" dirty="0" smtClean="0"/>
              <a:t>Original “Internet worm” (1988)</a:t>
            </a:r>
          </a:p>
          <a:p>
            <a:pPr lvl="1" eaLnBrk="1" hangingPunct="1"/>
            <a:r>
              <a:rPr lang="en-US" dirty="0" smtClean="0"/>
              <a:t>“IM wars” (1999)</a:t>
            </a:r>
          </a:p>
          <a:p>
            <a:pPr lvl="1" eaLnBrk="1" hangingPunct="1"/>
            <a:r>
              <a:rPr lang="en-US" dirty="0" smtClean="0"/>
              <a:t>Twilight hack on Wii (2000s)</a:t>
            </a:r>
          </a:p>
          <a:p>
            <a:pPr lvl="1" eaLnBrk="1" hangingPunct="1"/>
            <a:r>
              <a:rPr lang="en-US" dirty="0" smtClean="0"/>
              <a:t>… and many, many more</a:t>
            </a:r>
          </a:p>
          <a:p>
            <a:pPr eaLnBrk="1" hangingPunct="1"/>
            <a:r>
              <a:rPr lang="en-US" dirty="0" smtClean="0"/>
              <a:t>You will learn some of the tricks in </a:t>
            </a:r>
            <a:r>
              <a:rPr lang="en-US" dirty="0" err="1" smtClean="0"/>
              <a:t>attacklab</a:t>
            </a:r>
            <a:endParaRPr lang="en-US" dirty="0" smtClean="0"/>
          </a:p>
          <a:p>
            <a:pPr lvl="1" eaLnBrk="1" hangingPunct="1"/>
            <a:r>
              <a:rPr lang="en-US" dirty="0" smtClean="0"/>
              <a:t>Hopefully to convince you to never leave such holes in your programs!!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Memory Layout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Protection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Example: the original Internet worm (1988)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 smtClean="0"/>
              <a:t>Exploited a few vulnerabilities to spread</a:t>
            </a:r>
          </a:p>
          <a:p>
            <a:pPr lvl="1" eaLnBrk="1" hangingPunct="1"/>
            <a:r>
              <a:rPr lang="en-US" dirty="0" smtClean="0"/>
              <a:t>Early versions of the finger server (</a:t>
            </a:r>
            <a:r>
              <a:rPr lang="en-US" dirty="0" err="1" smtClean="0"/>
              <a:t>fingerd</a:t>
            </a:r>
            <a:r>
              <a:rPr lang="en-US" dirty="0" smtClean="0"/>
              <a:t>) used </a:t>
            </a:r>
            <a:r>
              <a:rPr lang="en-US" b="1" dirty="0" smtClean="0">
                <a:latin typeface="Courier New" pitchFamily="49" charset="0"/>
              </a:rPr>
              <a:t>gets()</a:t>
            </a:r>
            <a:r>
              <a:rPr lang="en-US" b="1" dirty="0" smtClean="0"/>
              <a:t> </a:t>
            </a:r>
            <a:r>
              <a:rPr lang="en-US" dirty="0" smtClean="0"/>
              <a:t>to read the argument sent by the client:</a:t>
            </a:r>
          </a:p>
          <a:p>
            <a:pPr lvl="2" eaLnBrk="1" hangingPunct="1"/>
            <a:r>
              <a:rPr lang="en-US" b="1" dirty="0" smtClean="0">
                <a:latin typeface="Courier New" pitchFamily="49" charset="0"/>
              </a:rPr>
              <a:t>finger </a:t>
            </a:r>
            <a:r>
              <a:rPr lang="en-US" b="1" dirty="0" err="1" smtClean="0">
                <a:latin typeface="Courier New" pitchFamily="49" charset="0"/>
              </a:rPr>
              <a:t>droh@cs.cmu.edu</a:t>
            </a:r>
            <a:endParaRPr lang="en-US" b="1" dirty="0" smtClean="0">
              <a:latin typeface="Courier New" pitchFamily="49" charset="0"/>
            </a:endParaRPr>
          </a:p>
          <a:p>
            <a:pPr lvl="1" eaLnBrk="1" hangingPunct="1"/>
            <a:r>
              <a:rPr lang="en-US" dirty="0" smtClean="0"/>
              <a:t>Worm attacked </a:t>
            </a:r>
            <a:r>
              <a:rPr lang="en-US" dirty="0" err="1" smtClean="0"/>
              <a:t>fingerd</a:t>
            </a:r>
            <a:r>
              <a:rPr lang="en-US" dirty="0" smtClean="0"/>
              <a:t> server by sending phony argument:</a:t>
            </a:r>
          </a:p>
          <a:p>
            <a:pPr lvl="2" eaLnBrk="1" hangingPunct="1"/>
            <a:r>
              <a:rPr lang="en-US" b="1" dirty="0" smtClean="0">
                <a:latin typeface="Courier New" pitchFamily="49" charset="0"/>
              </a:rPr>
              <a:t>finger</a:t>
            </a:r>
            <a:r>
              <a:rPr lang="en-US" b="1" i="1" dirty="0" smtClean="0">
                <a:latin typeface="Courier New" pitchFamily="49" charset="0"/>
              </a:rPr>
              <a:t> “exploit-code  padding  new-return-address”</a:t>
            </a:r>
          </a:p>
          <a:p>
            <a:pPr lvl="2" eaLnBrk="1" hangingPunct="1"/>
            <a:r>
              <a:rPr lang="en-US" dirty="0" smtClean="0"/>
              <a:t>exploit code: executed a root shell on the victim machine with a direct TCP connection to the attacker.</a:t>
            </a:r>
          </a:p>
          <a:p>
            <a:pPr eaLnBrk="1" hangingPunct="1"/>
            <a:r>
              <a:rPr lang="en-US" dirty="0" smtClean="0"/>
              <a:t>Once on a machine, scanned for other machines to attack</a:t>
            </a:r>
          </a:p>
          <a:p>
            <a:pPr lvl="1" eaLnBrk="1" hangingPunct="1"/>
            <a:r>
              <a:rPr lang="en-US" dirty="0"/>
              <a:t>i</a:t>
            </a:r>
            <a:r>
              <a:rPr lang="en-US" dirty="0" smtClean="0"/>
              <a:t>nvaded ~6000 computers in hours (10% of the Internet </a:t>
            </a:r>
            <a:r>
              <a:rPr lang="en-US" dirty="0" smtClean="0">
                <a:sym typeface="Wingdings"/>
              </a:rPr>
              <a:t> )</a:t>
            </a:r>
          </a:p>
          <a:p>
            <a:pPr lvl="2" eaLnBrk="1" hangingPunct="1"/>
            <a:r>
              <a:rPr lang="en-US" dirty="0">
                <a:sym typeface="Wingdings"/>
              </a:rPr>
              <a:t>s</a:t>
            </a:r>
            <a:r>
              <a:rPr lang="en-US" dirty="0" smtClean="0">
                <a:sym typeface="Wingdings"/>
              </a:rPr>
              <a:t>ee June 1989 article in </a:t>
            </a:r>
            <a:r>
              <a:rPr lang="en-US" i="1" dirty="0" smtClean="0">
                <a:sym typeface="Wingdings"/>
              </a:rPr>
              <a:t>Comm. of the ACM</a:t>
            </a:r>
            <a:endParaRPr lang="en-US" i="1" dirty="0" smtClean="0"/>
          </a:p>
          <a:p>
            <a:pPr lvl="1" eaLnBrk="1" hangingPunct="1"/>
            <a:r>
              <a:rPr lang="en-US" dirty="0"/>
              <a:t>t</a:t>
            </a:r>
            <a:r>
              <a:rPr lang="en-US" dirty="0" smtClean="0"/>
              <a:t>he young author of the worm was prosecuted…</a:t>
            </a:r>
          </a:p>
          <a:p>
            <a:pPr lvl="1" eaLnBrk="1" hangingPunct="1"/>
            <a:r>
              <a:rPr lang="en-US" dirty="0" smtClean="0"/>
              <a:t>and CERT was formed… still homed at CMU</a:t>
            </a:r>
          </a:p>
        </p:txBody>
      </p:sp>
    </p:spTree>
    <p:extLst>
      <p:ext uri="{BB962C8B-B14F-4D97-AF65-F5344CB8AC3E}">
        <p14:creationId xmlns:p14="http://schemas.microsoft.com/office/powerpoint/2010/main" val="13797230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Example 2: IM War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2819400"/>
          </a:xfrm>
        </p:spPr>
        <p:txBody>
          <a:bodyPr/>
          <a:lstStyle/>
          <a:p>
            <a:pPr eaLnBrk="1" hangingPunct="1"/>
            <a:r>
              <a:rPr lang="en-US" dirty="0" smtClean="0"/>
              <a:t>July, 1999</a:t>
            </a:r>
          </a:p>
          <a:p>
            <a:pPr lvl="1" eaLnBrk="1" hangingPunct="1"/>
            <a:r>
              <a:rPr lang="en-US" dirty="0" smtClean="0"/>
              <a:t>Microsoft launches MSN Messenger (instant messaging system).</a:t>
            </a:r>
          </a:p>
          <a:p>
            <a:pPr lvl="1" eaLnBrk="1" hangingPunct="1"/>
            <a:r>
              <a:rPr lang="en-US" dirty="0" smtClean="0"/>
              <a:t>Messenger clients can access popular AOL Instant Messaging Service (AIM) servers</a:t>
            </a:r>
          </a:p>
          <a:p>
            <a:pPr eaLnBrk="1" hangingPunct="1"/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56356" name="Oval 4"/>
          <p:cNvSpPr>
            <a:spLocks noChangeArrowheads="1"/>
          </p:cNvSpPr>
          <p:nvPr/>
        </p:nvSpPr>
        <p:spPr bwMode="auto">
          <a:xfrm>
            <a:off x="5748337" y="3978275"/>
            <a:ext cx="1095375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server</a:t>
            </a:r>
          </a:p>
        </p:txBody>
      </p:sp>
      <p:sp>
        <p:nvSpPr>
          <p:cNvPr id="356357" name="Oval 5"/>
          <p:cNvSpPr>
            <a:spLocks noChangeArrowheads="1"/>
          </p:cNvSpPr>
          <p:nvPr/>
        </p:nvSpPr>
        <p:spPr bwMode="auto">
          <a:xfrm>
            <a:off x="4741862" y="29718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356358" name="Oval 6"/>
          <p:cNvSpPr>
            <a:spLocks noChangeArrowheads="1"/>
          </p:cNvSpPr>
          <p:nvPr/>
        </p:nvSpPr>
        <p:spPr bwMode="auto">
          <a:xfrm>
            <a:off x="4808537" y="50292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4071937" y="3978275"/>
            <a:ext cx="998538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client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2286000" y="3978275"/>
            <a:ext cx="1095375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server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394075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5072062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5646737" y="3717925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rot="5400000">
            <a:off x="5641975" y="4762500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6868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IM War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5454650"/>
          </a:xfrm>
        </p:spPr>
        <p:txBody>
          <a:bodyPr/>
          <a:lstStyle/>
          <a:p>
            <a:pPr eaLnBrk="1" hangingPunct="1"/>
            <a:r>
              <a:rPr lang="en-US" dirty="0" smtClean="0"/>
              <a:t>August 1999</a:t>
            </a:r>
          </a:p>
          <a:p>
            <a:pPr lvl="1" eaLnBrk="1" hangingPunct="1"/>
            <a:r>
              <a:rPr lang="en-US" dirty="0" smtClean="0"/>
              <a:t>Mysteriously, Messenger clients can no longer access AIM servers</a:t>
            </a:r>
          </a:p>
          <a:p>
            <a:pPr lvl="1" eaLnBrk="1" hangingPunct="1"/>
            <a:r>
              <a:rPr lang="en-US" dirty="0" smtClean="0"/>
              <a:t>Microsoft and AOL begin the IM war:</a:t>
            </a:r>
          </a:p>
          <a:p>
            <a:pPr lvl="2" eaLnBrk="1" hangingPunct="1"/>
            <a:r>
              <a:rPr lang="en-US" dirty="0" smtClean="0"/>
              <a:t>AOL changes server to disallow Messenger clients</a:t>
            </a:r>
          </a:p>
          <a:p>
            <a:pPr lvl="2" eaLnBrk="1" hangingPunct="1"/>
            <a:r>
              <a:rPr lang="en-US" dirty="0" smtClean="0"/>
              <a:t>Microsoft makes changes to clients to defeat AOL changes</a:t>
            </a:r>
          </a:p>
          <a:p>
            <a:pPr lvl="2" eaLnBrk="1" hangingPunct="1"/>
            <a:r>
              <a:rPr lang="en-US" dirty="0" smtClean="0"/>
              <a:t>At least 13 such skirmishes</a:t>
            </a:r>
          </a:p>
          <a:p>
            <a:pPr lvl="1" eaLnBrk="1" hangingPunct="1"/>
            <a:r>
              <a:rPr lang="en-US" dirty="0" smtClean="0"/>
              <a:t>What was really happening?</a:t>
            </a:r>
          </a:p>
          <a:p>
            <a:pPr lvl="2" eaLnBrk="1" hangingPunct="1"/>
            <a:r>
              <a:rPr lang="en-US" dirty="0" smtClean="0"/>
              <a:t>AOL had discovered a buffer </a:t>
            </a:r>
            <a:r>
              <a:rPr lang="en-US" dirty="0"/>
              <a:t>overflow bug in </a:t>
            </a:r>
            <a:r>
              <a:rPr lang="en-US" dirty="0" smtClean="0"/>
              <a:t>their own AIM </a:t>
            </a:r>
            <a:r>
              <a:rPr lang="en-US" dirty="0"/>
              <a:t>clients</a:t>
            </a:r>
          </a:p>
          <a:p>
            <a:pPr lvl="2" eaLnBrk="1" hangingPunct="1"/>
            <a:r>
              <a:rPr lang="en-US" dirty="0" smtClean="0"/>
              <a:t>They exploited it to detect and block Microsoft: the exploit code returned a </a:t>
            </a:r>
            <a:r>
              <a:rPr lang="en-US" dirty="0"/>
              <a:t>4-byte signature (the bytes at some location in the AIM client) to </a:t>
            </a:r>
            <a:r>
              <a:rPr lang="en-US" dirty="0" smtClean="0"/>
              <a:t>server</a:t>
            </a:r>
            <a:endParaRPr lang="en-US" dirty="0"/>
          </a:p>
          <a:p>
            <a:pPr lvl="2" eaLnBrk="1" hangingPunct="1"/>
            <a:r>
              <a:rPr lang="en-US" dirty="0"/>
              <a:t>When Microsoft changed code to match signature, AOL changed signature </a:t>
            </a:r>
            <a:r>
              <a:rPr lang="en-US" dirty="0" smtClean="0"/>
              <a:t>location</a:t>
            </a:r>
            <a:endParaRPr lang="en-US" dirty="0"/>
          </a:p>
          <a:p>
            <a:pPr lvl="2" eaLnBrk="1" hangingPunct="1"/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91600" cy="5486400"/>
          </a:xfrm>
        </p:spPr>
        <p:txBody>
          <a:bodyPr/>
          <a:lstStyle/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Date: Wed, 11 Aug 1999 11:30:57 -0700 (PDT)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From: Phil Bucking &lt;philbucking@yahoo.com&gt;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Subject: AOL exploiting buffer overrun bug in their own software!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To: rms@pharlap.com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Mr. Smith,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 am writing you because I have discovered something that I think you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might find interesting because you are an Internet security expert with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experience in this area. I have also tried to contact AOL but received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no response.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 am a developer who has been working on a revolutionary new instant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messaging client that should be released later this year.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It appears that the AIM client has a buffer overrun bug. By itself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this might not be the end of the world, as MS surely has had its share.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But AOL is now *exploiting their own buffer overrun bug* to help in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its efforts to block MS Instant Messenger.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....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Since you have significant credibility with the press I hope that you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can use this information to help inform people that behind AOL's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friendly exterior they are nefariously compromising peoples' security.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Sincerely,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Phil Bucking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Founder, Bucking Consulting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philbucking@yahoo.com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4114800" y="5429250"/>
            <a:ext cx="4419600" cy="120015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 dirty="0">
                <a:latin typeface="Calibri" pitchFamily="34" charset="0"/>
              </a:rPr>
              <a:t>It was later determined that this email originated from within Microsoft!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Aside: Worms and Viruses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Worm: A program that</a:t>
            </a:r>
          </a:p>
          <a:p>
            <a:pPr lvl="1" eaLnBrk="1" hangingPunct="1"/>
            <a:r>
              <a:rPr lang="en-US" dirty="0" smtClean="0"/>
              <a:t>Can run by itself</a:t>
            </a:r>
          </a:p>
          <a:p>
            <a:pPr lvl="1" eaLnBrk="1" hangingPunct="1"/>
            <a:r>
              <a:rPr lang="en-US" dirty="0" smtClean="0"/>
              <a:t>Can propagate a fully working version of itself to other computers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Virus: Code that</a:t>
            </a:r>
          </a:p>
          <a:p>
            <a:pPr lvl="1" eaLnBrk="1" hangingPunct="1"/>
            <a:r>
              <a:rPr lang="en-US" dirty="0" smtClean="0"/>
              <a:t>Adds itself to other programs</a:t>
            </a:r>
          </a:p>
          <a:p>
            <a:pPr lvl="1" eaLnBrk="1" hangingPunct="1"/>
            <a:r>
              <a:rPr lang="en-US" dirty="0" smtClean="0"/>
              <a:t>Does not run independently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Both are (usually) designed to spread among computers and to wreak havoc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OK, what to do about buffer overflow attacks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 smtClean="0"/>
              <a:t>Avoid overflow vulnerabilities</a:t>
            </a:r>
          </a:p>
          <a:p>
            <a:pPr lvl="2" eaLnBrk="1" hangingPunct="1"/>
            <a:endParaRPr lang="en-US" dirty="0" smtClean="0"/>
          </a:p>
          <a:p>
            <a:pPr eaLnBrk="1" hangingPunct="1"/>
            <a:r>
              <a:rPr lang="en-US" dirty="0" smtClean="0"/>
              <a:t>Employ system-level protections</a:t>
            </a:r>
          </a:p>
          <a:p>
            <a:pPr lvl="2" eaLnBrk="1" hangingPunct="1"/>
            <a:endParaRPr lang="en-US" dirty="0" smtClean="0"/>
          </a:p>
          <a:p>
            <a:pPr eaLnBrk="1" hangingPunct="1"/>
            <a:r>
              <a:rPr lang="en-US" dirty="0" smtClean="0"/>
              <a:t>Have compiler use “stack canaries”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Lets talk about each…</a:t>
            </a:r>
          </a:p>
        </p:txBody>
      </p:sp>
    </p:spTree>
    <p:extLst>
      <p:ext uri="{BB962C8B-B14F-4D97-AF65-F5344CB8AC3E}">
        <p14:creationId xmlns:p14="http://schemas.microsoft.com/office/powerpoint/2010/main" val="13275954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457200"/>
            <a:ext cx="86582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1. Avoid Overflow Vulnerabilities in Code (!)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038600"/>
            <a:ext cx="8091487" cy="24828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 smtClean="0"/>
              <a:t>For example, use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 smtClean="0">
                <a:latin typeface="Courier New" pitchFamily="49" charset="0"/>
              </a:rPr>
              <a:t>fgets</a:t>
            </a:r>
            <a:r>
              <a:rPr lang="en-US" dirty="0" smtClean="0"/>
              <a:t> instead of </a:t>
            </a:r>
            <a:r>
              <a:rPr lang="en-US" b="1" dirty="0" smtClean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dirty="0" smtClean="0"/>
              <a:t> instead of </a:t>
            </a:r>
            <a:r>
              <a:rPr lang="en-US" b="1" dirty="0" err="1" smtClean="0">
                <a:latin typeface="Courier New" pitchFamily="49" charset="0"/>
              </a:rPr>
              <a:t>strcpy</a:t>
            </a:r>
            <a:endParaRPr lang="en-US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Don’t use </a:t>
            </a:r>
            <a:r>
              <a:rPr lang="en-US" b="1" dirty="0" err="1" smtClean="0">
                <a:latin typeface="Courier New" pitchFamily="49" charset="0"/>
              </a:rPr>
              <a:t>scanf</a:t>
            </a:r>
            <a:r>
              <a:rPr lang="en-US" dirty="0" smtClean="0"/>
              <a:t> with </a:t>
            </a:r>
            <a:r>
              <a:rPr lang="en-US" b="1" dirty="0" smtClean="0">
                <a:latin typeface="Courier New" pitchFamily="49" charset="0"/>
              </a:rPr>
              <a:t>%s</a:t>
            </a:r>
            <a:r>
              <a:rPr lang="en-US" dirty="0" smtClean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 smtClean="0"/>
              <a:t>Use </a:t>
            </a:r>
            <a:r>
              <a:rPr lang="en-US" b="1" dirty="0" err="1" smtClean="0">
                <a:latin typeface="Courier New" pitchFamily="49" charset="0"/>
              </a:rPr>
              <a:t>fgets</a:t>
            </a:r>
            <a:r>
              <a:rPr lang="en-US" dirty="0" smtClean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 smtClean="0"/>
              <a:t>Or use </a:t>
            </a:r>
            <a:r>
              <a:rPr lang="en-US" b="1" dirty="0" smtClean="0">
                <a:latin typeface="Courier New" pitchFamily="49" charset="0"/>
              </a:rPr>
              <a:t>%ns</a:t>
            </a:r>
            <a:r>
              <a:rPr lang="en-US" b="1" dirty="0" smtClean="0"/>
              <a:t>  </a:t>
            </a:r>
            <a:r>
              <a:rPr lang="en-US" dirty="0" smtClean="0"/>
              <a:t>where </a:t>
            </a:r>
            <a:r>
              <a:rPr lang="en-US" b="1" dirty="0" smtClean="0">
                <a:latin typeface="Courier New" pitchFamily="49" charset="0"/>
              </a:rPr>
              <a:t>n</a:t>
            </a:r>
            <a:r>
              <a:rPr lang="en-US" dirty="0" smtClean="0"/>
              <a:t> is a suitable integer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09600" y="1447800"/>
            <a:ext cx="5943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fgets(buf, 4, stdin);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6415087" cy="5224462"/>
          </a:xfrm>
        </p:spPr>
        <p:txBody>
          <a:bodyPr/>
          <a:lstStyle/>
          <a:p>
            <a:pPr eaLnBrk="1" hangingPunct="1"/>
            <a:r>
              <a:rPr lang="en-US" dirty="0" smtClean="0"/>
              <a:t>Randomized stack offsets</a:t>
            </a:r>
          </a:p>
          <a:p>
            <a:pPr lvl="1" eaLnBrk="1" hangingPunct="1"/>
            <a:r>
              <a:rPr lang="en-US" dirty="0" smtClean="0"/>
              <a:t>At start of program, allocate random amount of space on stack</a:t>
            </a:r>
          </a:p>
          <a:p>
            <a:pPr lvl="1" eaLnBrk="1" hangingPunct="1"/>
            <a:r>
              <a:rPr lang="en-US" dirty="0" smtClean="0"/>
              <a:t>Makes it difficult for hacker to predict beginning of inserted code</a:t>
            </a:r>
          </a:p>
          <a:p>
            <a:pPr lvl="1" eaLnBrk="1" hangingPunct="1"/>
            <a:r>
              <a:rPr lang="en-US" dirty="0" smtClean="0"/>
              <a:t>E.g.: 5 executions of memory allocation code</a:t>
            </a:r>
          </a:p>
          <a:p>
            <a:pPr lvl="1" eaLnBrk="1" hangingPunct="1"/>
            <a:endParaRPr lang="en-US" dirty="0"/>
          </a:p>
          <a:p>
            <a:pPr lvl="2" eaLnBrk="1" hangingPunct="1"/>
            <a:r>
              <a:rPr lang="en-US" dirty="0" smtClean="0"/>
              <a:t>Stack repositioned each time program executes</a:t>
            </a:r>
          </a:p>
          <a:p>
            <a:pPr eaLnBrk="1" hangingPunct="1"/>
            <a:r>
              <a:rPr lang="en-US" dirty="0" err="1" smtClean="0"/>
              <a:t>Nonexecutable</a:t>
            </a:r>
            <a:r>
              <a:rPr lang="en-US" dirty="0" smtClean="0"/>
              <a:t> code segments</a:t>
            </a:r>
          </a:p>
          <a:p>
            <a:pPr lvl="1" eaLnBrk="1" hangingPunct="1"/>
            <a:r>
              <a:rPr lang="en-US" dirty="0" smtClean="0"/>
              <a:t>In traditional x86, can mark region of memory as either “read-only” or “writeable”</a:t>
            </a:r>
          </a:p>
          <a:p>
            <a:pPr lvl="2" eaLnBrk="1" hangingPunct="1"/>
            <a:r>
              <a:rPr lang="en-US" dirty="0" smtClean="0"/>
              <a:t>Can execute anything readable</a:t>
            </a:r>
          </a:p>
          <a:p>
            <a:pPr lvl="1" eaLnBrk="1" hangingPunct="1"/>
            <a:r>
              <a:rPr lang="en-US" dirty="0" smtClean="0"/>
              <a:t>X86-64 added  explicit “execute” permission</a:t>
            </a:r>
          </a:p>
          <a:p>
            <a:pPr lvl="1" eaLnBrk="1" hangingPunct="1"/>
            <a:r>
              <a:rPr lang="en-US" dirty="0" smtClean="0"/>
              <a:t>Stack marked as non-executable</a:t>
            </a:r>
          </a:p>
          <a:p>
            <a:pPr lvl="1" eaLnBrk="1" hangingPunct="1"/>
            <a:endParaRPr lang="en-US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632303"/>
              </p:ext>
            </p:extLst>
          </p:nvPr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Worksheet" r:id="rId5" imgW="31750000" imgH="25400" progId="Excel.Sheet.12">
                  <p:embed/>
                </p:oleObj>
              </mc:Choice>
              <mc:Fallback>
                <p:oleObj name="Worksheet" r:id="rId5" imgW="31750000" imgH="25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571624"/>
              </p:ext>
            </p:extLst>
          </p:nvPr>
        </p:nvGraphicFramePr>
        <p:xfrm>
          <a:off x="1117714" y="3505200"/>
          <a:ext cx="6553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Worksheet" r:id="rId8" imgW="6553200" imgH="203200" progId="Excel.Sheet.12">
                  <p:embed/>
                </p:oleObj>
              </mc:Choice>
              <mc:Fallback>
                <p:oleObj name="Worksheet" r:id="rId8" imgW="6553200" imgH="203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117714" y="3505200"/>
                        <a:ext cx="65532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3. Stack Canaries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7939087" cy="5224462"/>
          </a:xfrm>
        </p:spPr>
        <p:txBody>
          <a:bodyPr/>
          <a:lstStyle/>
          <a:p>
            <a:pPr eaLnBrk="1" hangingPunct="1"/>
            <a:r>
              <a:rPr lang="en-US" dirty="0" smtClean="0"/>
              <a:t>Idea</a:t>
            </a:r>
          </a:p>
          <a:p>
            <a:pPr lvl="1" eaLnBrk="1" hangingPunct="1"/>
            <a:r>
              <a:rPr lang="en-US" dirty="0" smtClean="0"/>
              <a:t>Place special value (“canary”) on stack just beyond buffer</a:t>
            </a:r>
          </a:p>
          <a:p>
            <a:pPr lvl="1" eaLnBrk="1" hangingPunct="1"/>
            <a:r>
              <a:rPr lang="en-US" dirty="0" smtClean="0"/>
              <a:t>Check for corruption before exiting function</a:t>
            </a:r>
          </a:p>
          <a:p>
            <a:pPr eaLnBrk="1" hangingPunct="1"/>
            <a:r>
              <a:rPr lang="en-US" dirty="0" smtClean="0"/>
              <a:t>GCC Implementation</a:t>
            </a:r>
          </a:p>
          <a:p>
            <a:pPr lvl="1" eaLnBrk="1" hangingPunct="1"/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 smtClean="0"/>
              <a:t>Now the default (disabled earlier)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398145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-protected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string: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28800" y="48863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-protected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string: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*** stack smashing detected ***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Protected Buffer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92075" y="1676400"/>
            <a:ext cx="8899526" cy="39677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 40072f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sub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400733:	</a:t>
            </a:r>
            <a:r>
              <a:rPr lang="sk-SK" sz="1800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%fs:0x28,%</a:t>
            </a:r>
            <a:r>
              <a:rPr lang="sk-SK" sz="1800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endParaRPr lang="sk-SK" sz="1800" dirty="0">
              <a:solidFill>
                <a:srgbClr val="FF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40073c:	</a:t>
            </a:r>
            <a:r>
              <a:rPr lang="sk-SK" sz="1800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%rax,0x8(%rsp)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400741: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xor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%eax,%eax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400743: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400746: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callq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4006e0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40074b: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40074e: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callq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400570 &lt;puts@plt&gt;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400753:	</a:t>
            </a:r>
            <a:r>
              <a:rPr lang="sk-SK" sz="1800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0x8(%rsp),%rax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400758:	</a:t>
            </a:r>
            <a:r>
              <a:rPr lang="sk-SK" sz="1800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xor    </a:t>
            </a: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  400761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je 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400768 &lt;echo+0x39&gt;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400763:	</a:t>
            </a:r>
            <a:r>
              <a:rPr lang="sk-SK" sz="1800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callq  </a:t>
            </a: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400580 &lt;__stack_chk_fail@plt&gt;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400768: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add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40076c: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retq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075" y="1221363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x86-64 Linux Memory Layout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</a:p>
          <a:p>
            <a:pPr lvl="1"/>
            <a:r>
              <a:rPr lang="en-US" dirty="0" smtClean="0"/>
              <a:t>Runtime stack (8MB limit)</a:t>
            </a:r>
          </a:p>
          <a:p>
            <a:pPr lvl="1"/>
            <a:r>
              <a:rPr lang="en-US" dirty="0" smtClean="0"/>
              <a:t>E. </a:t>
            </a:r>
            <a:r>
              <a:rPr lang="en-US" dirty="0" err="1" smtClean="0"/>
              <a:t>g</a:t>
            </a:r>
            <a:r>
              <a:rPr lang="en-US" dirty="0" smtClean="0"/>
              <a:t>., local variables</a:t>
            </a:r>
          </a:p>
          <a:p>
            <a:r>
              <a:rPr lang="en-US" dirty="0" smtClean="0"/>
              <a:t>Heap</a:t>
            </a:r>
          </a:p>
          <a:p>
            <a:pPr lvl="1"/>
            <a:r>
              <a:rPr lang="en-US" dirty="0" smtClean="0"/>
              <a:t>Dynamically allocated as needed</a:t>
            </a:r>
          </a:p>
          <a:p>
            <a:pPr lvl="1"/>
            <a:r>
              <a:rPr lang="en-US" dirty="0" smtClean="0"/>
              <a:t>When call  </a:t>
            </a:r>
            <a:r>
              <a:rPr lang="en-US" dirty="0" err="1" smtClean="0"/>
              <a:t>malloc</a:t>
            </a:r>
            <a:r>
              <a:rPr lang="en-US" dirty="0" smtClean="0"/>
              <a:t>(), </a:t>
            </a:r>
            <a:r>
              <a:rPr lang="en-US" dirty="0" err="1" smtClean="0"/>
              <a:t>calloc</a:t>
            </a:r>
            <a:r>
              <a:rPr lang="en-US" dirty="0" smtClean="0"/>
              <a:t>(), new()</a:t>
            </a:r>
          </a:p>
          <a:p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Statically allocated data</a:t>
            </a:r>
          </a:p>
          <a:p>
            <a:pPr lvl="1"/>
            <a:r>
              <a:rPr lang="en-US" dirty="0" smtClean="0"/>
              <a:t>E.g., global </a:t>
            </a:r>
            <a:r>
              <a:rPr lang="en-US" dirty="0" err="1" smtClean="0"/>
              <a:t>vars</a:t>
            </a:r>
            <a:r>
              <a:rPr lang="en-US" dirty="0" smtClean="0"/>
              <a:t>, </a:t>
            </a:r>
            <a:r>
              <a:rPr lang="en-US" dirty="0" smtClean="0">
                <a:latin typeface="Courier New"/>
                <a:cs typeface="Courier New"/>
              </a:rPr>
              <a:t>static</a:t>
            </a:r>
            <a:r>
              <a:rPr lang="en-US" dirty="0" smtClean="0"/>
              <a:t> </a:t>
            </a:r>
            <a:r>
              <a:rPr lang="en-US" dirty="0" err="1" smtClean="0"/>
              <a:t>vars</a:t>
            </a:r>
            <a:r>
              <a:rPr lang="en-US" dirty="0" smtClean="0"/>
              <a:t>, string constants</a:t>
            </a:r>
          </a:p>
          <a:p>
            <a:r>
              <a:rPr lang="en-US" dirty="0" smtClean="0"/>
              <a:t>Text  / Shared Libraries</a:t>
            </a:r>
          </a:p>
          <a:p>
            <a:pPr lvl="1"/>
            <a:r>
              <a:rPr lang="en-US" dirty="0" smtClean="0"/>
              <a:t>Executable machine instructions</a:t>
            </a:r>
          </a:p>
          <a:p>
            <a:pPr lvl="1"/>
            <a:r>
              <a:rPr lang="en-US" dirty="0" smtClean="0"/>
              <a:t>Read-only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2950402" y="6169580"/>
            <a:ext cx="21336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800" b="0" dirty="0" smtClean="0">
                <a:latin typeface="Calibri" pitchFamily="34" charset="0"/>
              </a:rPr>
              <a:t>Hex Address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4456982" y="914400"/>
            <a:ext cx="24010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dirty="0" smtClean="0">
                <a:latin typeface="Courier New" pitchFamily="49" charset="0"/>
              </a:rPr>
              <a:t>00007FFFFFFFFFFF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0246" name="Text Box 19"/>
          <p:cNvSpPr txBox="1">
            <a:spLocks noChangeArrowheads="1"/>
          </p:cNvSpPr>
          <p:nvPr/>
        </p:nvSpPr>
        <p:spPr bwMode="auto">
          <a:xfrm>
            <a:off x="5842202" y="6412468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dirty="0" smtClean="0">
                <a:latin typeface="Courier New" pitchFamily="49" charset="0"/>
              </a:rPr>
              <a:t>000000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6858000" y="104195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6858000" y="1047750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6858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6858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6858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10252" name="Text Box 27"/>
          <p:cNvSpPr txBox="1">
            <a:spLocks noChangeArrowheads="1"/>
          </p:cNvSpPr>
          <p:nvPr/>
        </p:nvSpPr>
        <p:spPr bwMode="auto">
          <a:xfrm>
            <a:off x="5842202" y="616958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dirty="0" smtClean="0">
                <a:latin typeface="Courier New" pitchFamily="49" charset="0"/>
              </a:rPr>
              <a:t>400000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>
            <a:off x="7581900" y="142875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7581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6" name="Right Arrow 15"/>
          <p:cNvSpPr/>
          <p:nvPr/>
        </p:nvSpPr>
        <p:spPr bwMode="auto">
          <a:xfrm>
            <a:off x="5181600" y="6115605"/>
            <a:ext cx="609600" cy="4572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858000" y="2189163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8364538" y="1047750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64563" y="1435100"/>
            <a:ext cx="63341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6858000" y="373380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 smtClean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 smtClean="0">
                <a:latin typeface="Calibri" pitchFamily="34" charset="0"/>
              </a:rPr>
              <a:t>Libraries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Setting Up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24432" y="5181600"/>
            <a:ext cx="6183312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%fs:40,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# Get canary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 # Place on stack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 # Erase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.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Checking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517775" y="5044683"/>
            <a:ext cx="6473825" cy="18133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   # Retrieve from stack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%fs:40,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    # Compare to canary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je	.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L6               # If same, OK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call	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__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stack_chk_fail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# FAIL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.L6: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.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533400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982663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431925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1881188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57200" y="1230313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533400" y="3962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Canary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533400" y="4343400"/>
            <a:ext cx="1797050" cy="304800"/>
            <a:chOff x="533400" y="4648200"/>
            <a:chExt cx="1797050" cy="304800"/>
          </a:xfrm>
        </p:grpSpPr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581400" y="3810000"/>
            <a:ext cx="1676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Input: </a:t>
            </a:r>
            <a:r>
              <a:rPr lang="en-US" sz="1800" i="1" dirty="0" smtClean="0">
                <a:latin typeface="Calibri" pitchFamily="34" charset="0"/>
              </a:rPr>
              <a:t>0123456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Memory Layout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Protection</a:t>
            </a:r>
          </a:p>
          <a:p>
            <a:pPr>
              <a:defRPr/>
            </a:pPr>
            <a:r>
              <a:rPr lang="en-US" dirty="0" smtClean="0"/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Union Allocation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825500"/>
          </a:xfrm>
          <a:ln/>
        </p:spPr>
        <p:txBody>
          <a:bodyPr/>
          <a:lstStyle/>
          <a:p>
            <a:r>
              <a:rPr lang="en-US" dirty="0"/>
              <a:t>Allocate according to largest element</a:t>
            </a:r>
          </a:p>
          <a:p>
            <a:r>
              <a:rPr lang="en-US" dirty="0"/>
              <a:t>Can only use one field at a time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609600" y="2232024"/>
            <a:ext cx="2222500" cy="15017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union U1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*up;</a:t>
            </a:r>
          </a:p>
        </p:txBody>
      </p:sp>
      <p:sp>
        <p:nvSpPr>
          <p:cNvPr id="31750" name="Rectangle 6"/>
          <p:cNvSpPr>
            <a:spLocks/>
          </p:cNvSpPr>
          <p:nvPr/>
        </p:nvSpPr>
        <p:spPr bwMode="auto">
          <a:xfrm>
            <a:off x="609600" y="3886200"/>
            <a:ext cx="2222500" cy="15240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*sp;</a:t>
            </a:r>
          </a:p>
        </p:txBody>
      </p:sp>
      <p:graphicFrame>
        <p:nvGraphicFramePr>
          <p:cNvPr id="31751" name="Group 7"/>
          <p:cNvGraphicFramePr>
            <a:graphicFrameLocks noGrp="1"/>
          </p:cNvGraphicFramePr>
          <p:nvPr/>
        </p:nvGraphicFramePr>
        <p:xfrm>
          <a:off x="342900" y="5715000"/>
          <a:ext cx="864711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639763"/>
                <a:gridCol w="639762"/>
                <a:gridCol w="320675"/>
                <a:gridCol w="320675"/>
                <a:gridCol w="320675"/>
                <a:gridCol w="320675"/>
                <a:gridCol w="639763"/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855" name="Group 111"/>
          <p:cNvGraphicFramePr>
            <a:graphicFrameLocks noGrp="1"/>
          </p:cNvGraphicFramePr>
          <p:nvPr/>
        </p:nvGraphicFramePr>
        <p:xfrm>
          <a:off x="4025900" y="2654300"/>
          <a:ext cx="3175000" cy="1549400"/>
        </p:xfrm>
        <a:graphic>
          <a:graphicData uri="http://schemas.openxmlformats.org/drawingml/2006/table">
            <a:tbl>
              <a:tblPr/>
              <a:tblGrid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i[0]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/>
          </p:cNvSpPr>
          <p:nvPr/>
        </p:nvSpPr>
        <p:spPr bwMode="auto">
          <a:xfrm>
            <a:off x="528638" y="1495424"/>
            <a:ext cx="2527300" cy="13239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union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u;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bit_float_t;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604838" y="3289300"/>
            <a:ext cx="3898900" cy="18161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float bit2float(unsigned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4724400" y="3292474"/>
            <a:ext cx="3898900" cy="181292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float2bit(float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Using Union to Access Bit Patterns</a:t>
            </a:r>
          </a:p>
        </p:txBody>
      </p:sp>
      <p:sp>
        <p:nvSpPr>
          <p:cNvPr id="32775" name="Rectangle 7"/>
          <p:cNvSpPr>
            <a:spLocks/>
          </p:cNvSpPr>
          <p:nvPr/>
        </p:nvSpPr>
        <p:spPr bwMode="auto">
          <a:xfrm>
            <a:off x="593725" y="5257800"/>
            <a:ext cx="31496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(float</a:t>
            </a:r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) 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u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? </a:t>
            </a:r>
          </a:p>
        </p:txBody>
      </p:sp>
      <p:sp>
        <p:nvSpPr>
          <p:cNvPr id="32776" name="Rectangle 8"/>
          <p:cNvSpPr>
            <a:spLocks/>
          </p:cNvSpPr>
          <p:nvPr/>
        </p:nvSpPr>
        <p:spPr bwMode="auto">
          <a:xfrm>
            <a:off x="4722813" y="5257800"/>
            <a:ext cx="38862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(unsigned) 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graphicFrame>
        <p:nvGraphicFramePr>
          <p:cNvPr id="32777" name="Group 9"/>
          <p:cNvGraphicFramePr>
            <a:graphicFrameLocks noGrp="1"/>
          </p:cNvGraphicFramePr>
          <p:nvPr/>
        </p:nvGraphicFramePr>
        <p:xfrm>
          <a:off x="4622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/>
                <a:gridCol w="317500"/>
                <a:gridCol w="317500"/>
                <a:gridCol w="317500"/>
                <a:gridCol w="317500"/>
                <a:gridCol w="3175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5724525" cy="15970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Revisited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1"/>
            <a:ext cx="8307387" cy="5486400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Idea</a:t>
            </a:r>
            <a:endParaRPr lang="en-US" dirty="0"/>
          </a:p>
          <a:p>
            <a:pPr lvl="1"/>
            <a:r>
              <a:rPr lang="en-US" dirty="0"/>
              <a:t>Short/long/quad words stored in memory as 2/4/8 consecutive bytes</a:t>
            </a:r>
          </a:p>
          <a:p>
            <a:pPr lvl="1"/>
            <a:r>
              <a:rPr lang="en-US" dirty="0" smtClean="0"/>
              <a:t>Which byte </a:t>
            </a:r>
            <a:r>
              <a:rPr lang="en-US" dirty="0"/>
              <a:t>is most (least) significant?</a:t>
            </a:r>
          </a:p>
          <a:p>
            <a:pPr lvl="1"/>
            <a:r>
              <a:rPr lang="en-US" dirty="0"/>
              <a:t>Can cause problems when exchanging binary data between machines</a:t>
            </a:r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Big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Most significant byte has lowest address</a:t>
            </a:r>
          </a:p>
          <a:p>
            <a:pPr lvl="1"/>
            <a:r>
              <a:rPr lang="en-US" dirty="0" err="1" smtClean="0"/>
              <a:t>Sparc</a:t>
            </a:r>
            <a:endParaRPr lang="en-US" dirty="0"/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Little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Least significant byte has lowest address</a:t>
            </a:r>
          </a:p>
          <a:p>
            <a:pPr lvl="1"/>
            <a:r>
              <a:rPr lang="en-US" dirty="0"/>
              <a:t>Intel </a:t>
            </a:r>
            <a:r>
              <a:rPr lang="en-US" dirty="0" smtClean="0"/>
              <a:t>x86, ARM Android and IOS</a:t>
            </a:r>
          </a:p>
          <a:p>
            <a:r>
              <a:rPr lang="en-US" dirty="0" smtClean="0"/>
              <a:t>Bi </a:t>
            </a:r>
            <a:r>
              <a:rPr lang="en-US" dirty="0" err="1" smtClean="0"/>
              <a:t>Endian</a:t>
            </a:r>
            <a:endParaRPr lang="en-US" dirty="0" smtClean="0"/>
          </a:p>
          <a:p>
            <a:pPr lvl="1"/>
            <a:r>
              <a:rPr lang="en-US" dirty="0" smtClean="0"/>
              <a:t>Can be configured either way</a:t>
            </a:r>
          </a:p>
          <a:p>
            <a:pPr lvl="1"/>
            <a:r>
              <a:rPr lang="en-US" dirty="0" smtClean="0"/>
              <a:t>ARM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6650038" cy="1109662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533400" y="1066800"/>
            <a:ext cx="4051300" cy="1820862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char c[8];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short s[4];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long l[1];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676400" y="3357265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38323" y="3357265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Calibri" pitchFamily="34" charset="0"/>
              </a:rPr>
              <a:t>32-bit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676400" y="518160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738323" y="5181600"/>
            <a:ext cx="938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 smtClean="0">
                <a:latin typeface="Calibri" pitchFamily="34" charset="0"/>
              </a:rPr>
              <a:t>64-bit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15200" cy="1182688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 (Cont).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5844" name="Rectangle 4"/>
          <p:cNvSpPr>
            <a:spLocks/>
          </p:cNvSpPr>
          <p:nvPr/>
        </p:nvSpPr>
        <p:spPr bwMode="auto">
          <a:xfrm>
            <a:off x="1219200" y="990600"/>
            <a:ext cx="6781800" cy="52578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8;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dw.c[j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 = 0xf0 +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printf("Characters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0-7 ==  [0x%x,0x%x,0x%x,0x%x,0x%x,0x%x,0x%x,0x%x]\n",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dw.c[0], dw.c[1], dw.c[2], dw.c[3],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dw.c[4], dw.c[5], dw.c[6], dw.c[7]);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printf("Shorts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0-3 == [0x%x,0x%x,0x%x,0x%x]\n",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dw.s[0], dw.s[1], dw.s[2], dw.s[3]);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0-1 == [0x%x,0x%x]\n",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dw.i[0], dw.i[1]);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printf("Long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 == [0x%lx]\n",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dw.l[0]);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2738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IA32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6868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6869" name="Rectangle 5"/>
          <p:cNvSpPr>
            <a:spLocks/>
          </p:cNvSpPr>
          <p:nvPr/>
        </p:nvSpPr>
        <p:spPr bwMode="auto">
          <a:xfrm>
            <a:off x="228601" y="4876800"/>
            <a:ext cx="8458199" cy="144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[0xf3f2f1f0]</a:t>
            </a:r>
          </a:p>
        </p:txBody>
      </p:sp>
      <p:sp>
        <p:nvSpPr>
          <p:cNvPr id="36870" name="Rectangle 6"/>
          <p:cNvSpPr>
            <a:spLocks/>
          </p:cNvSpPr>
          <p:nvPr/>
        </p:nvSpPr>
        <p:spPr bwMode="auto">
          <a:xfrm>
            <a:off x="284163" y="44323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Output:</a:t>
            </a:r>
            <a:endParaRPr lang="en-US" sz="24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2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3" name="Rectangle 12"/>
          <p:cNvSpPr>
            <a:spLocks/>
          </p:cNvSpPr>
          <p:nvPr/>
        </p:nvSpPr>
        <p:spPr bwMode="auto">
          <a:xfrm>
            <a:off x="4571249" y="373445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4" name="Rectangle 12"/>
          <p:cNvSpPr>
            <a:spLocks/>
          </p:cNvSpPr>
          <p:nvPr/>
        </p:nvSpPr>
        <p:spPr bwMode="auto">
          <a:xfrm>
            <a:off x="5105400" y="3746500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5" name="Rectangle 12"/>
          <p:cNvSpPr>
            <a:spLocks/>
          </p:cNvSpPr>
          <p:nvPr/>
        </p:nvSpPr>
        <p:spPr bwMode="auto">
          <a:xfrm>
            <a:off x="7642927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6" name="Line 42"/>
          <p:cNvSpPr>
            <a:spLocks noChangeShapeType="1"/>
          </p:cNvSpPr>
          <p:nvPr/>
        </p:nvSpPr>
        <p:spPr bwMode="auto">
          <a:xfrm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223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Sun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7892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Big Endian</a:t>
            </a:r>
          </a:p>
        </p:txBody>
      </p:sp>
      <p:sp>
        <p:nvSpPr>
          <p:cNvPr id="37893" name="Rectangle 5"/>
          <p:cNvSpPr>
            <a:spLocks/>
          </p:cNvSpPr>
          <p:nvPr/>
        </p:nvSpPr>
        <p:spPr bwMode="auto">
          <a:xfrm>
            <a:off x="228600" y="5029200"/>
            <a:ext cx="8686800" cy="12954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[0xf0f1,0xf2f3,0xf4f5,0xf6f7]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[0xf0f1f2f3,0xf4f5f6f7]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[0xf0f1f2f3]</a:t>
            </a:r>
          </a:p>
        </p:txBody>
      </p:sp>
      <p:sp>
        <p:nvSpPr>
          <p:cNvPr id="37894" name="Rectangle 6"/>
          <p:cNvSpPr>
            <a:spLocks/>
          </p:cNvSpPr>
          <p:nvPr/>
        </p:nvSpPr>
        <p:spPr bwMode="auto">
          <a:xfrm>
            <a:off x="304800" y="44958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Sun: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1966162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4653002" y="373445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1" name="Rectangle 12"/>
          <p:cNvSpPr>
            <a:spLocks/>
          </p:cNvSpPr>
          <p:nvPr/>
        </p:nvSpPr>
        <p:spPr bwMode="auto">
          <a:xfrm>
            <a:off x="5023648" y="3746500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2" name="Rectangle 12"/>
          <p:cNvSpPr>
            <a:spLocks/>
          </p:cNvSpPr>
          <p:nvPr/>
        </p:nvSpPr>
        <p:spPr bwMode="auto">
          <a:xfrm>
            <a:off x="7724680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 flipH="1"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845300" cy="573087"/>
          </a:xfrm>
        </p:spPr>
        <p:txBody>
          <a:bodyPr/>
          <a:lstStyle/>
          <a:p>
            <a:pPr eaLnBrk="1" hangingPunct="1"/>
            <a:r>
              <a:rPr lang="en-US" smtClean="0"/>
              <a:t>Memory Allocation Example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09600" y="1498600"/>
            <a:ext cx="5791200" cy="479875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big_array[1L&lt;&lt;24]; </a:t>
            </a:r>
            <a:r>
              <a:rPr lang="fi-FI" sz="1800" dirty="0" smtClean="0">
                <a:latin typeface="Courier New" pitchFamily="49" charset="0"/>
              </a:rPr>
              <a:t> /* 16 </a:t>
            </a:r>
            <a:r>
              <a:rPr lang="fi-FI" sz="1800" dirty="0">
                <a:latin typeface="Courier New" pitchFamily="49" charset="0"/>
              </a:rPr>
              <a:t>MB */</a:t>
            </a: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huge_array[1L&lt;&lt;31]; </a:t>
            </a:r>
            <a:r>
              <a:rPr lang="fi-FI" sz="1800" dirty="0" smtClean="0">
                <a:latin typeface="Courier New" pitchFamily="49" charset="0"/>
              </a:rPr>
              <a:t>/</a:t>
            </a:r>
            <a:r>
              <a:rPr lang="fi-FI" sz="1800" dirty="0">
                <a:latin typeface="Courier New" pitchFamily="49" charset="0"/>
              </a:rPr>
              <a:t>*  </a:t>
            </a:r>
            <a:r>
              <a:rPr lang="fi-FI" sz="1800" dirty="0" smtClean="0">
                <a:latin typeface="Courier New" pitchFamily="49" charset="0"/>
              </a:rPr>
              <a:t>2 </a:t>
            </a:r>
            <a:r>
              <a:rPr lang="fi-FI" sz="1800" dirty="0">
                <a:latin typeface="Courier New" pitchFamily="49" charset="0"/>
              </a:rPr>
              <a:t>GB */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global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useless</a:t>
            </a:r>
            <a:r>
              <a:rPr lang="fi-FI" sz="1800" dirty="0">
                <a:latin typeface="Courier New" pitchFamily="49" charset="0"/>
              </a:rPr>
              <a:t>() { </a:t>
            </a:r>
            <a:r>
              <a:rPr lang="fi-FI" sz="1800" dirty="0" err="1">
                <a:latin typeface="Courier New" pitchFamily="49" charset="0"/>
              </a:rPr>
              <a:t>return</a:t>
            </a:r>
            <a:r>
              <a:rPr lang="fi-FI" sz="1800" dirty="0">
                <a:latin typeface="Courier New" pitchFamily="49" charset="0"/>
              </a:rPr>
              <a:t> 0; }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main ()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{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void</a:t>
            </a:r>
            <a:r>
              <a:rPr lang="fi-FI" sz="1800" dirty="0">
                <a:latin typeface="Courier New" pitchFamily="49" charset="0"/>
              </a:rPr>
              <a:t> *p1, *p2, *p3, *p4;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local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p1 = malloc(1L &lt;&lt; 28)</a:t>
            </a:r>
            <a:r>
              <a:rPr lang="fi-FI" sz="1800" dirty="0" smtClean="0">
                <a:latin typeface="Courier New" pitchFamily="49" charset="0"/>
              </a:rPr>
              <a:t>; /* 256 MB */</a:t>
            </a:r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p2 = malloc(1L &lt;&lt; 8)</a:t>
            </a:r>
            <a:r>
              <a:rPr lang="fi-FI" sz="1800" dirty="0" smtClean="0">
                <a:latin typeface="Courier New" pitchFamily="49" charset="0"/>
              </a:rPr>
              <a:t>;  /* 256  B */</a:t>
            </a:r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p3 = malloc(1L &lt;&lt; 32)</a:t>
            </a:r>
            <a:r>
              <a:rPr lang="fi-FI" sz="1800" dirty="0" smtClean="0">
                <a:latin typeface="Courier New" pitchFamily="49" charset="0"/>
              </a:rPr>
              <a:t>; /*   4 GB */</a:t>
            </a:r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p4 = malloc(1L &lt;&lt; 8)</a:t>
            </a:r>
            <a:r>
              <a:rPr lang="fi-FI" sz="1800" dirty="0" smtClean="0">
                <a:latin typeface="Courier New" pitchFamily="49" charset="0"/>
              </a:rPr>
              <a:t>;  /* 256  B */</a:t>
            </a:r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/* Some print statements ... */</a:t>
            </a:r>
          </a:p>
          <a:p>
            <a:pPr eaLnBrk="0" hangingPunct="0"/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0538" y="6319837"/>
            <a:ext cx="36734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6858000" y="104195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6858000" y="117157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6858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6858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6858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7581900" y="155257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3" name="Line 35"/>
          <p:cNvSpPr>
            <a:spLocks noChangeShapeType="1"/>
          </p:cNvSpPr>
          <p:nvPr/>
        </p:nvSpPr>
        <p:spPr bwMode="auto">
          <a:xfrm flipV="1">
            <a:off x="7581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858000" y="231298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6858000" y="373380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 smtClean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 smtClean="0">
                <a:latin typeface="Calibri" pitchFamily="34" charset="0"/>
              </a:rPr>
              <a:t>Libraries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477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x86-64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4572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190500" y="4953000"/>
            <a:ext cx="8763000" cy="12319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[0xf7f6f5f4f3f2f1f0]</a:t>
            </a:r>
          </a:p>
        </p:txBody>
      </p:sp>
      <p:sp>
        <p:nvSpPr>
          <p:cNvPr id="38918" name="Rectangle 6"/>
          <p:cNvSpPr>
            <a:spLocks/>
          </p:cNvSpPr>
          <p:nvPr/>
        </p:nvSpPr>
        <p:spPr bwMode="auto">
          <a:xfrm>
            <a:off x="381000" y="4330987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x86-64: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7642926" y="3757612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2489426" y="4038887"/>
            <a:ext cx="4901974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4800600" y="4038887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Summary of Compound Types in C</a:t>
            </a:r>
            <a:endParaRPr lang="en-US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  <a:ln/>
        </p:spPr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  <a:p>
            <a:pPr marL="552450" lvl="1"/>
            <a:r>
              <a:rPr lang="en-US" dirty="0"/>
              <a:t>Contiguous allocation of memory</a:t>
            </a:r>
          </a:p>
          <a:p>
            <a:pPr marL="552450" lvl="1"/>
            <a:r>
              <a:rPr lang="en-US" dirty="0"/>
              <a:t>Aligned to satisfy every element’s alignment </a:t>
            </a:r>
            <a:r>
              <a:rPr lang="en-US" dirty="0" smtClean="0"/>
              <a:t>requirement</a:t>
            </a:r>
          </a:p>
          <a:p>
            <a:pPr marL="552450" lvl="1"/>
            <a:r>
              <a:rPr lang="en-US" dirty="0" smtClean="0"/>
              <a:t>Pointer </a:t>
            </a:r>
            <a:r>
              <a:rPr lang="en-US" dirty="0"/>
              <a:t>to first element</a:t>
            </a:r>
          </a:p>
          <a:p>
            <a:pPr marL="552450" lvl="1"/>
            <a:r>
              <a:rPr lang="en-US" dirty="0"/>
              <a:t>No bounds checking</a:t>
            </a:r>
          </a:p>
          <a:p>
            <a:r>
              <a:rPr lang="en-US" dirty="0"/>
              <a:t>Structures</a:t>
            </a:r>
          </a:p>
          <a:p>
            <a:pPr marL="552450" lvl="1"/>
            <a:r>
              <a:rPr lang="en-US" dirty="0"/>
              <a:t>Allocate bytes in order declared</a:t>
            </a:r>
          </a:p>
          <a:p>
            <a:pPr marL="552450" lvl="1"/>
            <a:r>
              <a:rPr lang="en-US" dirty="0"/>
              <a:t>Pad in middle and at end to satisfy alignment</a:t>
            </a:r>
          </a:p>
          <a:p>
            <a:r>
              <a:rPr lang="en-US" dirty="0"/>
              <a:t>Unions</a:t>
            </a:r>
          </a:p>
          <a:p>
            <a:pPr marL="552450" lvl="1"/>
            <a:r>
              <a:rPr lang="en-US" dirty="0"/>
              <a:t>Overlay declarations</a:t>
            </a:r>
          </a:p>
          <a:p>
            <a:pPr marL="552450" lvl="1"/>
            <a:r>
              <a:rPr lang="en-US" dirty="0"/>
              <a:t>Way to circumvent type system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2667000" y="4038600"/>
            <a:ext cx="26670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5" name="Rectangle 25"/>
          <p:cNvSpPr>
            <a:spLocks noChangeArrowheads="1"/>
          </p:cNvSpPr>
          <p:nvPr/>
        </p:nvSpPr>
        <p:spPr bwMode="auto">
          <a:xfrm>
            <a:off x="2667000" y="3499005"/>
            <a:ext cx="2667000" cy="53959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2667000" y="2073275"/>
            <a:ext cx="2667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2667000" y="2438400"/>
            <a:ext cx="2667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533400"/>
            <a:ext cx="6578600" cy="573088"/>
          </a:xfrm>
        </p:spPr>
        <p:txBody>
          <a:bodyPr/>
          <a:lstStyle/>
          <a:p>
            <a:pPr eaLnBrk="1" hangingPunct="1"/>
            <a:r>
              <a:rPr lang="en-US" dirty="0" smtClean="0"/>
              <a:t>x86-64 Example Addresses</a:t>
            </a:r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152400" y="2066925"/>
            <a:ext cx="5638800" cy="2582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local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0x00007ffe4d3be87c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p1 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0x00007f7262a1e010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p3 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0x00007f7162a1d010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p4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0x000000008359d120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p2	</a:t>
            </a:r>
            <a:r>
              <a:rPr lang="en-US" sz="1800" dirty="0" smtClean="0">
                <a:latin typeface="Courier New" pitchFamily="49" charset="0"/>
              </a:rPr>
              <a:t>0x000000008359d010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 smtClean="0">
                <a:latin typeface="Courier New" pitchFamily="49" charset="0"/>
              </a:rPr>
              <a:t>big_array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0x0000000080601060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</a:t>
            </a:r>
            <a:r>
              <a:rPr lang="en-US" sz="1800" dirty="0" smtClean="0">
                <a:latin typeface="Courier New" pitchFamily="49" charset="0"/>
              </a:rPr>
              <a:t>0x0000000000601060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main()	</a:t>
            </a:r>
            <a:r>
              <a:rPr lang="en-US" sz="1800" dirty="0" smtClean="0">
                <a:latin typeface="Courier New" pitchFamily="49" charset="0"/>
              </a:rPr>
              <a:t>0x000000000040060c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useless() 	</a:t>
            </a:r>
            <a:r>
              <a:rPr lang="en-US" sz="1800" dirty="0" smtClean="0">
                <a:latin typeface="Courier New" pitchFamily="49" charset="0"/>
              </a:rPr>
              <a:t>0x0000000000400590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38308" name="Text Box 36"/>
          <p:cNvSpPr txBox="1">
            <a:spLocks noChangeArrowheads="1"/>
          </p:cNvSpPr>
          <p:nvPr/>
        </p:nvSpPr>
        <p:spPr bwMode="auto">
          <a:xfrm>
            <a:off x="457200" y="1214438"/>
            <a:ext cx="2474913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47</a:t>
            </a: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5867400" y="715963"/>
            <a:ext cx="10112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00007F</a:t>
            </a:r>
          </a:p>
        </p:txBody>
      </p:sp>
      <p:sp>
        <p:nvSpPr>
          <p:cNvPr id="13322" name="Text Box 19"/>
          <p:cNvSpPr txBox="1">
            <a:spLocks noChangeArrowheads="1"/>
          </p:cNvSpPr>
          <p:nvPr/>
        </p:nvSpPr>
        <p:spPr bwMode="auto">
          <a:xfrm>
            <a:off x="5867400" y="6262688"/>
            <a:ext cx="10112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000000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68580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13325" name="Rectangle 23"/>
          <p:cNvSpPr>
            <a:spLocks noChangeArrowheads="1"/>
          </p:cNvSpPr>
          <p:nvPr/>
        </p:nvSpPr>
        <p:spPr bwMode="auto">
          <a:xfrm>
            <a:off x="6858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3326" name="Rectangle 24"/>
          <p:cNvSpPr>
            <a:spLocks noChangeArrowheads="1"/>
          </p:cNvSpPr>
          <p:nvPr/>
        </p:nvSpPr>
        <p:spPr bwMode="auto">
          <a:xfrm>
            <a:off x="6858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3327" name="Rectangle 25"/>
          <p:cNvSpPr>
            <a:spLocks noChangeArrowheads="1"/>
          </p:cNvSpPr>
          <p:nvPr/>
        </p:nvSpPr>
        <p:spPr bwMode="auto">
          <a:xfrm>
            <a:off x="6858000" y="4267200"/>
            <a:ext cx="1447800" cy="1295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 smtClean="0">
                <a:latin typeface="Calibri" pitchFamily="34" charset="0"/>
              </a:rPr>
              <a:t>Heap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328" name="Line 34"/>
          <p:cNvSpPr>
            <a:spLocks noChangeShapeType="1"/>
          </p:cNvSpPr>
          <p:nvPr/>
        </p:nvSpPr>
        <p:spPr bwMode="auto">
          <a:xfrm>
            <a:off x="7581900" y="10382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3329" name="Line 35"/>
          <p:cNvSpPr>
            <a:spLocks noChangeShapeType="1"/>
          </p:cNvSpPr>
          <p:nvPr/>
        </p:nvSpPr>
        <p:spPr bwMode="auto">
          <a:xfrm flipV="1">
            <a:off x="7581900" y="40386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6858000" y="160020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 smtClean="0">
                <a:latin typeface="Calibri" pitchFamily="34" charset="0"/>
              </a:rPr>
              <a:t>Heap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22" name="Line 35"/>
          <p:cNvSpPr>
            <a:spLocks noChangeShapeType="1"/>
          </p:cNvSpPr>
          <p:nvPr/>
        </p:nvSpPr>
        <p:spPr bwMode="auto">
          <a:xfrm>
            <a:off x="7581900" y="2209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6858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334000" y="1752600"/>
            <a:ext cx="1544638" cy="3303759"/>
            <a:chOff x="4841481" y="1752600"/>
            <a:chExt cx="2037157" cy="3303759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4876800" y="1752600"/>
              <a:ext cx="2001838" cy="76200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V="1">
              <a:off x="4876800" y="2073275"/>
              <a:ext cx="2001838" cy="746125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4870380" y="3066106"/>
              <a:ext cx="2008258" cy="1658294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4841481" y="3398065"/>
              <a:ext cx="2008258" cy="1658294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808080"/>
                </a:solidFill>
              </a:rPr>
              <a:t>Memory Layout</a:t>
            </a:r>
          </a:p>
          <a:p>
            <a:pPr>
              <a:defRPr/>
            </a:pPr>
            <a:r>
              <a:rPr lang="en-US" dirty="0" smtClean="0"/>
              <a:t>Buffer Overflow</a:t>
            </a:r>
          </a:p>
          <a:p>
            <a:pPr lvl="1">
              <a:defRPr/>
            </a:pPr>
            <a:r>
              <a:rPr lang="en-US" dirty="0" smtClean="0"/>
              <a:t>Vulnerability</a:t>
            </a:r>
          </a:p>
          <a:p>
            <a:pPr lvl="1">
              <a:defRPr/>
            </a:pPr>
            <a:r>
              <a:rPr lang="en-US" dirty="0" smtClean="0"/>
              <a:t>Protection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8562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357188" y="50800"/>
            <a:ext cx="8558212" cy="1549400"/>
          </a:xfrm>
          <a:ln/>
        </p:spPr>
        <p:txBody>
          <a:bodyPr/>
          <a:lstStyle/>
          <a:p>
            <a:pPr marL="119063" indent="-119063"/>
            <a:r>
              <a:rPr lang="en-US" b="1" dirty="0" smtClean="0"/>
              <a:t>Recall: Memory </a:t>
            </a:r>
            <a:r>
              <a:rPr lang="en-US" b="1" dirty="0"/>
              <a:t>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457200" y="6096000"/>
            <a:ext cx="8229600" cy="563563"/>
          </a:xfrm>
          <a:noFill/>
          <a:ln>
            <a:miter lim="800000"/>
            <a:headEnd/>
            <a:tailEnd/>
          </a:ln>
        </p:spPr>
        <p:txBody>
          <a:bodyPr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1" indent="-342900"/>
            <a:r>
              <a:rPr lang="en-US" dirty="0" smtClean="0"/>
              <a:t>Result </a:t>
            </a:r>
            <a:r>
              <a:rPr lang="en-US" dirty="0"/>
              <a:t>is </a:t>
            </a:r>
            <a:r>
              <a:rPr lang="en-US" dirty="0" smtClean="0"/>
              <a:t>system specific</a:t>
            </a:r>
            <a:endParaRPr lang="en-US" dirty="0"/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825500" y="4267200"/>
            <a:ext cx="7327900" cy="18288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3.14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(6)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sz="1800" dirty="0">
              <a:solidFill>
                <a:schemeClr val="tx1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838200" y="1295400"/>
            <a:ext cx="6553200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fun(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{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s;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1073741824; /* Possibly out of bounds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535728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762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3581400" y="1295400"/>
            <a:ext cx="4419600" cy="13716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3.14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fun(6)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sz="1800" dirty="0">
              <a:solidFill>
                <a:schemeClr val="tx1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4648200" y="37338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5105400" y="4800600"/>
            <a:ext cx="21209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762000" y="3200400"/>
            <a:ext cx="1668462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092195"/>
              </p:ext>
            </p:extLst>
          </p:nvPr>
        </p:nvGraphicFramePr>
        <p:xfrm>
          <a:off x="2514600" y="3733800"/>
          <a:ext cx="2070100" cy="2667000"/>
        </p:xfrm>
        <a:graphic>
          <a:graphicData uri="http://schemas.openxmlformats.org/drawingml/2006/table">
            <a:tbl>
              <a:tblPr/>
              <a:tblGrid>
                <a:gridCol w="1638300"/>
                <a:gridCol w="4318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d7 ... d4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d3 ... d0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2057400" y="48768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9600" y="5486400"/>
            <a:ext cx="129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err="1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691663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Such problems are a BIG deal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7388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Generally called a “buffer overflow”</a:t>
            </a:r>
          </a:p>
          <a:p>
            <a:pPr lvl="1" eaLnBrk="1" hangingPunct="1"/>
            <a:r>
              <a:rPr lang="en-US" dirty="0"/>
              <a:t>w</a:t>
            </a:r>
            <a:r>
              <a:rPr lang="en-US" dirty="0" smtClean="0"/>
              <a:t>hen exceeding the memory size allocated for an array</a:t>
            </a:r>
          </a:p>
          <a:p>
            <a:pPr eaLnBrk="1" hangingPunct="1"/>
            <a:r>
              <a:rPr lang="en-US" dirty="0" smtClean="0"/>
              <a:t>Why a big deal?</a:t>
            </a:r>
          </a:p>
          <a:p>
            <a:pPr lvl="1" eaLnBrk="1" hangingPunct="1"/>
            <a:r>
              <a:rPr lang="en-US" dirty="0" smtClean="0"/>
              <a:t>It’s the #1 technical cause of security vulnerabilities</a:t>
            </a:r>
          </a:p>
          <a:p>
            <a:pPr lvl="2" eaLnBrk="1" hangingPunct="1"/>
            <a:r>
              <a:rPr lang="en-US" dirty="0" smtClean="0"/>
              <a:t>#1 overall cause is social engineering / user ignorance</a:t>
            </a:r>
          </a:p>
          <a:p>
            <a:pPr eaLnBrk="1" hangingPunct="1"/>
            <a:r>
              <a:rPr lang="en-US" dirty="0" smtClean="0"/>
              <a:t>Most common form</a:t>
            </a:r>
            <a:endParaRPr lang="en-US" dirty="0"/>
          </a:p>
          <a:p>
            <a:pPr lvl="1" eaLnBrk="1" hangingPunct="1"/>
            <a:r>
              <a:rPr lang="en-US" dirty="0" smtClean="0"/>
              <a:t>Unchecked lengths on string inputs</a:t>
            </a:r>
          </a:p>
          <a:p>
            <a:pPr lvl="1" eaLnBrk="1" hangingPunct="1"/>
            <a:r>
              <a:rPr lang="en-US" dirty="0" smtClean="0"/>
              <a:t>Particularly for bounded character arrays on the stack</a:t>
            </a:r>
          </a:p>
          <a:p>
            <a:pPr lvl="2" eaLnBrk="1" hangingPunct="1"/>
            <a:r>
              <a:rPr lang="en-US" dirty="0"/>
              <a:t>s</a:t>
            </a:r>
            <a:r>
              <a:rPr lang="en-US" dirty="0" smtClean="0"/>
              <a:t>ometimes referred to as stack smashing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25750</TotalTime>
  <Words>3317</Words>
  <Application>Microsoft Macintosh PowerPoint</Application>
  <PresentationFormat>On-screen Show (4:3)</PresentationFormat>
  <Paragraphs>932</Paragraphs>
  <Slides>41</Slides>
  <Notes>30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template2007</vt:lpstr>
      <vt:lpstr>Title Only</vt:lpstr>
      <vt:lpstr>Worksheet</vt:lpstr>
      <vt:lpstr>Machine-Level Programming V: Advanced Topics  MCS284: Computer Organization</vt:lpstr>
      <vt:lpstr>Today</vt:lpstr>
      <vt:lpstr>x86-64 Linux Memory Layout</vt:lpstr>
      <vt:lpstr>Memory Allocation Example</vt:lpstr>
      <vt:lpstr>x86-64 Example Addresses</vt:lpstr>
      <vt:lpstr>Today</vt:lpstr>
      <vt:lpstr>Recall: Memory Referencing Bug Example</vt:lpstr>
      <vt:lpstr>Memory Referencing Bug Example</vt:lpstr>
      <vt:lpstr>Such problems are a BIG deal</vt:lpstr>
      <vt:lpstr>String Library Code</vt:lpstr>
      <vt:lpstr>Vulnerable Buffer Code</vt:lpstr>
      <vt:lpstr>Buffer Overflow Disassembly</vt:lpstr>
      <vt:lpstr>Buffer Overflow Stack</vt:lpstr>
      <vt:lpstr>Buffer Overflow Stack Example</vt:lpstr>
      <vt:lpstr>Buffer Overflow Stack Example #1</vt:lpstr>
      <vt:lpstr>Buffer Overflow Stack Example #2</vt:lpstr>
      <vt:lpstr>Buffer Overflow Stack Example #3</vt:lpstr>
      <vt:lpstr>Buffer Overflow Stack Example #3 Explained</vt:lpstr>
      <vt:lpstr>Exploits Based on Buffer Overflows</vt:lpstr>
      <vt:lpstr>Example: the original Internet worm (1988)</vt:lpstr>
      <vt:lpstr>Example 2: IM War</vt:lpstr>
      <vt:lpstr>IM War (cont.)</vt:lpstr>
      <vt:lpstr>PowerPoint Presentation</vt:lpstr>
      <vt:lpstr>Aside: Worms and Viruses</vt:lpstr>
      <vt:lpstr>OK, what to do about buffer overflow attacks</vt:lpstr>
      <vt:lpstr>1. Avoid Overflow Vulnerabilities in Code (!)</vt:lpstr>
      <vt:lpstr>2. System-Level Protections can help</vt:lpstr>
      <vt:lpstr>3. Stack Canaries can help</vt:lpstr>
      <vt:lpstr>Protected Buffer Disassembly</vt:lpstr>
      <vt:lpstr>Setting Up Canary</vt:lpstr>
      <vt:lpstr>Checking Canary</vt:lpstr>
      <vt:lpstr>Today</vt:lpstr>
      <vt:lpstr>Union Allocation</vt:lpstr>
      <vt:lpstr>Using Union to Access Bit Patterns</vt:lpstr>
      <vt:lpstr>Byte Ordering Revisited</vt:lpstr>
      <vt:lpstr>Byte Ordering Example</vt:lpstr>
      <vt:lpstr>Byte Ordering Example (Cont).</vt:lpstr>
      <vt:lpstr>Byte Ordering on IA32</vt:lpstr>
      <vt:lpstr>Byte Ordering on Sun</vt:lpstr>
      <vt:lpstr>Byte Ordering on x86-64</vt:lpstr>
      <vt:lpstr>Summary of Compound Types in 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Gustavus User</cp:lastModifiedBy>
  <cp:revision>424</cp:revision>
  <cp:lastPrinted>2014-09-23T07:19:34Z</cp:lastPrinted>
  <dcterms:created xsi:type="dcterms:W3CDTF">2012-10-15T22:47:51Z</dcterms:created>
  <dcterms:modified xsi:type="dcterms:W3CDTF">2015-10-01T22:18:48Z</dcterms:modified>
</cp:coreProperties>
</file>