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1144" r:id="rId2"/>
    <p:sldId id="1145" r:id="rId3"/>
    <p:sldId id="1088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  <p:sldId id="1097" r:id="rId13"/>
    <p:sldId id="1098" r:id="rId14"/>
    <p:sldId id="1099" r:id="rId15"/>
    <p:sldId id="1100" r:id="rId16"/>
    <p:sldId id="1101" r:id="rId17"/>
    <p:sldId id="1102" r:id="rId18"/>
    <p:sldId id="1103" r:id="rId19"/>
    <p:sldId id="1104" r:id="rId20"/>
    <p:sldId id="1106" r:id="rId21"/>
    <p:sldId id="1146" r:id="rId22"/>
    <p:sldId id="1147" r:id="rId23"/>
    <p:sldId id="1150" r:id="rId24"/>
    <p:sldId id="1053" r:id="rId25"/>
    <p:sldId id="1153" r:id="rId26"/>
    <p:sldId id="1152" r:id="rId27"/>
    <p:sldId id="1154" r:id="rId28"/>
    <p:sldId id="1041" r:id="rId29"/>
    <p:sldId id="1042" r:id="rId30"/>
    <p:sldId id="1160" r:id="rId31"/>
    <p:sldId id="1043" r:id="rId32"/>
    <p:sldId id="1054" r:id="rId33"/>
    <p:sldId id="1055" r:id="rId34"/>
    <p:sldId id="1056" r:id="rId35"/>
    <p:sldId id="1057" r:id="rId36"/>
    <p:sldId id="1058" r:id="rId37"/>
    <p:sldId id="1059" r:id="rId38"/>
    <p:sldId id="1060" r:id="rId39"/>
    <p:sldId id="1061" r:id="rId40"/>
    <p:sldId id="1062" r:id="rId41"/>
    <p:sldId id="1063" r:id="rId42"/>
    <p:sldId id="1064" r:id="rId43"/>
    <p:sldId id="1065" r:id="rId44"/>
    <p:sldId id="1155" r:id="rId45"/>
    <p:sldId id="1158" r:id="rId46"/>
    <p:sldId id="1162" r:id="rId47"/>
    <p:sldId id="1163" r:id="rId48"/>
    <p:sldId id="1159" r:id="rId49"/>
    <p:sldId id="1076" r:id="rId50"/>
    <p:sldId id="1161" r:id="rId51"/>
    <p:sldId id="1077" r:id="rId52"/>
    <p:sldId id="1078" r:id="rId53"/>
    <p:sldId id="1079" r:id="rId54"/>
    <p:sldId id="1080" r:id="rId55"/>
    <p:sldId id="1081" r:id="rId56"/>
    <p:sldId id="1086" r:id="rId57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AFF"/>
    <a:srgbClr val="D4EEFF"/>
    <a:srgbClr val="CBDBFF"/>
    <a:srgbClr val="D5F1CF"/>
    <a:srgbClr val="F1C7C7"/>
    <a:srgbClr val="F6F5BD"/>
    <a:srgbClr val="990000"/>
    <a:srgbClr val="EDEA77"/>
    <a:srgbClr val="FF9999"/>
    <a:srgbClr val="CDF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5" d="100"/>
          <a:sy n="95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tags" Target="tags/tag1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7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30.94573999999991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97.80949799999998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6448280"/>
        <c:axId val="-2094211304"/>
      </c:scatterChart>
      <c:valAx>
        <c:axId val="-2096448280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4211304"/>
        <c:crosses val="autoZero"/>
        <c:crossBetween val="midCat"/>
      </c:valAx>
      <c:valAx>
        <c:axId val="-2094211304"/>
        <c:scaling>
          <c:orientation val="minMax"/>
          <c:max val="25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1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644828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7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30.94573999999989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97.80949799999998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0.0</c:v>
                </c:pt>
                <c:pt idx="1">
                  <c:v>3.8E-5</c:v>
                </c:pt>
                <c:pt idx="2">
                  <c:v>7.7E-5</c:v>
                </c:pt>
                <c:pt idx="3">
                  <c:v>0.000115</c:v>
                </c:pt>
                <c:pt idx="4">
                  <c:v>0.000153</c:v>
                </c:pt>
                <c:pt idx="5">
                  <c:v>0.000191</c:v>
                </c:pt>
                <c:pt idx="6">
                  <c:v>0.000229</c:v>
                </c:pt>
                <c:pt idx="7">
                  <c:v>0.000267</c:v>
                </c:pt>
                <c:pt idx="8">
                  <c:v>0.000306</c:v>
                </c:pt>
                <c:pt idx="9">
                  <c:v>0.000344</c:v>
                </c:pt>
                <c:pt idx="10">
                  <c:v>0.000382</c:v>
                </c:pt>
                <c:pt idx="11">
                  <c:v>0.00042</c:v>
                </c:pt>
                <c:pt idx="12">
                  <c:v>0.000458</c:v>
                </c:pt>
                <c:pt idx="13">
                  <c:v>0.000497</c:v>
                </c:pt>
                <c:pt idx="14">
                  <c:v>0.000535</c:v>
                </c:pt>
                <c:pt idx="15">
                  <c:v>0.000573</c:v>
                </c:pt>
                <c:pt idx="16">
                  <c:v>0.000611</c:v>
                </c:pt>
                <c:pt idx="17">
                  <c:v>0.000649</c:v>
                </c:pt>
                <c:pt idx="18">
                  <c:v>0.000687</c:v>
                </c:pt>
                <c:pt idx="19">
                  <c:v>0.000726</c:v>
                </c:pt>
                <c:pt idx="20">
                  <c:v>0.000764</c:v>
                </c:pt>
                <c:pt idx="21">
                  <c:v>0.000802</c:v>
                </c:pt>
                <c:pt idx="22">
                  <c:v>0.00084</c:v>
                </c:pt>
                <c:pt idx="23">
                  <c:v>0.000878</c:v>
                </c:pt>
                <c:pt idx="24">
                  <c:v>0.000917</c:v>
                </c:pt>
                <c:pt idx="25">
                  <c:v>0.000955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4870360"/>
        <c:axId val="-2094862072"/>
      </c:scatterChart>
      <c:valAx>
        <c:axId val="-2094870360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4862072"/>
        <c:crosses val="autoZero"/>
        <c:crossBetween val="midCat"/>
      </c:valAx>
      <c:valAx>
        <c:axId val="-2094862072"/>
        <c:scaling>
          <c:orientation val="minMax"/>
          <c:max val="25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1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487036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0.0633804269834465"/>
          <c:w val="0.817589576547231"/>
          <c:h val="0.76995481668779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1188.6</c:v>
                </c:pt>
                <c:pt idx="4">
                  <c:v>1218.0</c:v>
                </c:pt>
                <c:pt idx="5">
                  <c:v>2131.5</c:v>
                </c:pt>
                <c:pt idx="6">
                  <c:v>1247.4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2058.0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2107.43</c:v>
                </c:pt>
                <c:pt idx="2">
                  <c:v>1449.43</c:v>
                </c:pt>
                <c:pt idx="3">
                  <c:v>1188.03</c:v>
                </c:pt>
                <c:pt idx="4">
                  <c:v>1224.09</c:v>
                </c:pt>
                <c:pt idx="5">
                  <c:v>2134.47</c:v>
                </c:pt>
                <c:pt idx="6">
                  <c:v>1242.12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791.4299999999994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</c:v>
                </c:pt>
                <c:pt idx="11">
                  <c:v>1467.9</c:v>
                </c:pt>
                <c:pt idx="12">
                  <c:v>1209.6</c:v>
                </c:pt>
                <c:pt idx="13">
                  <c:v>1253.7</c:v>
                </c:pt>
                <c:pt idx="14">
                  <c:v>936.6</c:v>
                </c:pt>
                <c:pt idx="15">
                  <c:v>1173.9</c:v>
                </c:pt>
                <c:pt idx="16">
                  <c:v>1352.4</c:v>
                </c:pt>
                <c:pt idx="17">
                  <c:v>1150.8</c:v>
                </c:pt>
                <c:pt idx="18">
                  <c:v>1029.0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</c:v>
                </c:pt>
                <c:pt idx="27">
                  <c:v>987.0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1211.62</c:v>
                </c:pt>
                <c:pt idx="13">
                  <c:v>1247.79</c:v>
                </c:pt>
                <c:pt idx="14">
                  <c:v>934.3199999999994</c:v>
                </c:pt>
                <c:pt idx="15">
                  <c:v>1175.45</c:v>
                </c:pt>
                <c:pt idx="16">
                  <c:v>1350.27</c:v>
                </c:pt>
                <c:pt idx="17">
                  <c:v>1157.36</c:v>
                </c:pt>
                <c:pt idx="18">
                  <c:v>1030.77</c:v>
                </c:pt>
                <c:pt idx="19">
                  <c:v>1464.8</c:v>
                </c:pt>
                <c:pt idx="20">
                  <c:v>1507.0</c:v>
                </c:pt>
                <c:pt idx="21">
                  <c:v>1042.82</c:v>
                </c:pt>
                <c:pt idx="22">
                  <c:v>1217.64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723.3299999999994</c:v>
                </c:pt>
                <c:pt idx="29">
                  <c:v>1416.58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3230952"/>
        <c:axId val="-2092998296"/>
      </c:scatterChart>
      <c:valAx>
        <c:axId val="-2093230952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"/>
              <c:y val="0.9084526758098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2998296"/>
        <c:crosses val="autoZero"/>
        <c:crossBetween val="midCat"/>
      </c:valAx>
      <c:valAx>
        <c:axId val="-20929982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0.0260586319218241"/>
              <c:y val="0.3896723472946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323095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Program Optimization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MCS284</a:t>
            </a:r>
            <a:r>
              <a:rPr lang="en-US" sz="2000" b="0" dirty="0" smtClean="0"/>
              <a:t>: Computer </a:t>
            </a:r>
            <a:r>
              <a:rPr lang="en-US" sz="2000" b="0" dirty="0" smtClean="0"/>
              <a:t>Organization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San </a:t>
            </a:r>
            <a:r>
              <a:rPr lang="en-US" dirty="0" err="1" smtClean="0"/>
              <a:t>Skulrattanakulchai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to Convert String to Lower Case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Extracted from 213 lab submissions, Fall, 1998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 #1: Procedure Calls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 smtClean="0"/>
              <a:t>Time quadruples when double string length</a:t>
            </a:r>
          </a:p>
          <a:p>
            <a:pPr lvl="1" eaLnBrk="1" hangingPunct="1"/>
            <a:r>
              <a:rPr lang="en-US" smtClean="0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655097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strlen</a:t>
            </a:r>
            <a:r>
              <a:rPr lang="en-US" sz="1800" smtClean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Overall O(N</a:t>
            </a:r>
            <a:r>
              <a:rPr lang="en-US" sz="1800" baseline="30000" smtClean="0"/>
              <a:t>2</a:t>
            </a:r>
            <a:r>
              <a:rPr lang="en-US" sz="1800" smtClean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 smtClean="0"/>
              <a:t>Move call to </a:t>
            </a:r>
            <a:r>
              <a:rPr lang="en-US" dirty="0" err="1" smtClean="0">
                <a:latin typeface="Courier New" pitchFamily="49" charset="0"/>
              </a:rPr>
              <a:t>strlen</a:t>
            </a:r>
            <a:r>
              <a:rPr lang="en-US" dirty="0" smtClean="0"/>
              <a:t> outside of loop</a:t>
            </a:r>
          </a:p>
          <a:p>
            <a:pPr lvl="1" eaLnBrk="1" hangingPunct="1"/>
            <a:r>
              <a:rPr lang="en-US" dirty="0" smtClean="0"/>
              <a:t>Since result does not change from one iteration to another</a:t>
            </a:r>
          </a:p>
          <a:p>
            <a:pPr lvl="1" eaLnBrk="1" hangingPunct="1"/>
            <a:r>
              <a:rPr lang="en-US" dirty="0" smtClean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lower(char </a:t>
            </a:r>
            <a:r>
              <a:rPr lang="en-US" sz="1800" dirty="0">
                <a:latin typeface="Courier New" pitchFamily="49" charset="0"/>
              </a:rPr>
              <a:t>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 smtClean="0"/>
              <a:t>Time doubles when double string length</a:t>
            </a:r>
          </a:p>
          <a:p>
            <a:pPr lvl="1" eaLnBrk="1" hangingPunct="1"/>
            <a:r>
              <a:rPr lang="en-US" smtClean="0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 smtClean="0"/>
              <a:t>Why couldn’t compiler move </a:t>
            </a:r>
            <a:r>
              <a:rPr lang="en-US" sz="2000" dirty="0" err="1" smtClean="0">
                <a:latin typeface="Courier New" pitchFamily="49" charset="0"/>
              </a:rPr>
              <a:t>strlen</a:t>
            </a:r>
            <a:r>
              <a:rPr lang="en-US" sz="2000" i="1" dirty="0" smtClean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 smtClean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 smtClean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 smtClean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 smtClean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 smtClean="0"/>
              <a:t>Procedure </a:t>
            </a:r>
            <a:r>
              <a:rPr lang="en-US" sz="1600" dirty="0" smtClean="0">
                <a:latin typeface="Courier New" pitchFamily="49" charset="0"/>
              </a:rPr>
              <a:t>lower</a:t>
            </a:r>
            <a:r>
              <a:rPr lang="en-US" sz="1600" dirty="0" smtClean="0"/>
              <a:t> could interact with </a:t>
            </a:r>
            <a:r>
              <a:rPr lang="en-US" sz="1600" dirty="0" err="1" smtClean="0">
                <a:latin typeface="Courier New" pitchFamily="49" charset="0"/>
              </a:rPr>
              <a:t>strlen</a:t>
            </a:r>
            <a:endParaRPr lang="en-US" sz="16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 smtClean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 smtClean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 smtClean="0"/>
              <a:t>Remedies:</a:t>
            </a:r>
          </a:p>
          <a:p>
            <a:pPr lvl="1" eaLnBrk="1" hangingPunct="1">
              <a:defRPr/>
            </a:pPr>
            <a:r>
              <a:rPr lang="en-US" sz="1800" dirty="0" smtClean="0"/>
              <a:t>Use of inline functions</a:t>
            </a:r>
          </a:p>
          <a:p>
            <a:pPr lvl="2">
              <a:defRPr/>
            </a:pPr>
            <a:r>
              <a:rPr lang="en-US" sz="1800" dirty="0" smtClean="0"/>
              <a:t>GCC does this with –O1</a:t>
            </a:r>
          </a:p>
          <a:p>
            <a:pPr lvl="3">
              <a:defRPr/>
            </a:pPr>
            <a:r>
              <a:rPr lang="en-US" sz="1800" dirty="0" smtClean="0"/>
              <a:t>Within single file</a:t>
            </a:r>
          </a:p>
          <a:p>
            <a:pPr lvl="1" eaLnBrk="1" hangingPunct="1">
              <a:defRPr/>
            </a:pPr>
            <a:r>
              <a:rPr lang="en-US" sz="1800" dirty="0" smtClean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6783" cy="1813317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.L4: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</a:t>
            </a:r>
            <a:r>
              <a:rPr lang="en-US" sz="1400" dirty="0" smtClean="0">
                <a:latin typeface="Courier New" pitchFamily="49" charset="0"/>
              </a:rPr>
              <a:t>xmm0	# FP load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	# FP add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</a:t>
            </a:r>
            <a:r>
              <a:rPr lang="en-US" sz="1400" dirty="0" smtClean="0">
                <a:latin typeface="Courier New" pitchFamily="49" charset="0"/>
              </a:rPr>
              <a:t>)	# FP store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</a:t>
            </a:r>
            <a:r>
              <a:rPr lang="en-US" sz="1400" dirty="0" smtClean="0">
                <a:latin typeface="Courier New" pitchFamily="49" charset="0"/>
              </a:rPr>
              <a:t>L4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4,   8,  16},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2573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38243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.L10: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# FP load + add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Code motion/</a:t>
            </a:r>
            <a:r>
              <a:rPr lang="en-US" dirty="0" err="1" smtClean="0">
                <a:solidFill>
                  <a:srgbClr val="7F7F7F"/>
                </a:solidFill>
              </a:rPr>
              <a:t>precomputation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Sharing of common </a:t>
            </a:r>
            <a:r>
              <a:rPr lang="en-US" dirty="0" err="1" smtClean="0">
                <a:solidFill>
                  <a:srgbClr val="7F7F7F"/>
                </a:solidFill>
              </a:rPr>
              <a:t>subexpressions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Removing unnecessary procedure calls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Dealing with Conditionals</a:t>
            </a:r>
            <a:endParaRPr lang="en-US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general understanding of modern processor design</a:t>
            </a:r>
          </a:p>
          <a:p>
            <a:pPr lvl="1"/>
            <a:r>
              <a:rPr lang="en-US" dirty="0" smtClean="0"/>
              <a:t>Hardware can execute multiple instructions in parallel</a:t>
            </a:r>
          </a:p>
          <a:p>
            <a:r>
              <a:rPr lang="en-US" dirty="0" smtClean="0"/>
              <a:t>Performance limited by data dependencies</a:t>
            </a:r>
          </a:p>
          <a:p>
            <a:r>
              <a:rPr lang="en-US" dirty="0" smtClean="0"/>
              <a:t>Simple transformations can yield dramatic performance improvement</a:t>
            </a:r>
          </a:p>
          <a:p>
            <a:pPr lvl="1"/>
            <a:r>
              <a:rPr lang="en-US" dirty="0" smtClean="0"/>
              <a:t>Compilers often cannot make these transformations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associativity</a:t>
            </a:r>
            <a:r>
              <a:rPr lang="en-US" dirty="0" smtClean="0"/>
              <a:t> and </a:t>
            </a:r>
            <a:r>
              <a:rPr lang="en-US" dirty="0" err="1" smtClean="0"/>
              <a:t>distributivity</a:t>
            </a:r>
            <a:r>
              <a:rPr lang="en-US" dirty="0" smtClean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Example: Data Type for Vectors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and store at 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get_vec_element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(*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 v,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if (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&gt;= v-&gt;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= v-&gt;data[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data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1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len-1</a:t>
            </a:r>
            <a:endParaRPr lang="en-US" sz="1600" dirty="0">
              <a:latin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r>
              <a:rPr lang="en-US" dirty="0"/>
              <a:t>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operates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</a:t>
            </a:r>
            <a:endParaRPr lang="en-US" sz="2000" dirty="0" smtClean="0"/>
          </a:p>
          <a:p>
            <a:r>
              <a:rPr lang="en-US" sz="2000" dirty="0" smtClean="0"/>
              <a:t>T = CPE*n + Overhead</a:t>
            </a:r>
          </a:p>
          <a:p>
            <a:pPr lvl="1"/>
            <a:r>
              <a:rPr lang="en-US" sz="1600" dirty="0" smtClean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1905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94008"/>
              </p:ext>
            </p:extLst>
          </p:nvPr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 smtClean="0"/>
              <a:t>Eliminates sources of overhead in loop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Branch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Definition:</a:t>
            </a:r>
            <a:r>
              <a:rPr lang="en-US" dirty="0" smtClean="0"/>
              <a:t> A superscalar processor can issue and execute </a:t>
            </a:r>
            <a:r>
              <a:rPr lang="en-US" i="1" dirty="0" smtClean="0">
                <a:solidFill>
                  <a:srgbClr val="990000"/>
                </a:solidFill>
              </a:rPr>
              <a:t>multiple instructions in one cycle</a:t>
            </a:r>
            <a:r>
              <a:rPr lang="en-US" dirty="0" smtClean="0"/>
              <a:t>. The instructions are retrieved from a sequential instruction stream and are usually scheduled dynamically.</a:t>
            </a:r>
          </a:p>
          <a:p>
            <a:endParaRPr lang="en-US" dirty="0" smtClean="0"/>
          </a:p>
          <a:p>
            <a:r>
              <a:rPr lang="en-US" dirty="0" smtClean="0"/>
              <a:t>Benefit: without programming effort, superscalar processor can take advantage of the </a:t>
            </a:r>
            <a:r>
              <a:rPr lang="en-US" i="1" dirty="0" smtClean="0">
                <a:solidFill>
                  <a:srgbClr val="990000"/>
                </a:solidFill>
              </a:rPr>
              <a:t>instruction level parallelism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that most programs have</a:t>
            </a:r>
          </a:p>
          <a:p>
            <a:endParaRPr lang="en-US" dirty="0" smtClean="0"/>
          </a:p>
          <a:p>
            <a:r>
              <a:rPr lang="en-US" dirty="0" smtClean="0"/>
              <a:t>Most modern CPUs are superscalar.</a:t>
            </a:r>
          </a:p>
          <a:p>
            <a:r>
              <a:rPr lang="en-US" dirty="0" smtClean="0"/>
              <a:t>Intel: since Pentium (1993)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i="1" dirty="0" smtClean="0"/>
              <a:t>There’s more to performance than asymptotic complexity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Constant factors matter too!</a:t>
            </a:r>
          </a:p>
          <a:p>
            <a:pPr lvl="1" eaLnBrk="1" hangingPunct="1">
              <a:defRPr/>
            </a:pPr>
            <a:r>
              <a:rPr lang="en-US" dirty="0" smtClean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 smtClean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 smtClean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 smtClean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 smtClean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 smtClean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 smtClean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 smtClean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 smtClean="0"/>
              <a:t>Pipelined Functional Units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1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2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3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 smtClean="0">
                <a:latin typeface="Courier New" pitchFamily="49" charset="0"/>
              </a:rPr>
              <a:t>mult_eg</a:t>
            </a:r>
            <a:r>
              <a:rPr lang="en-US" sz="1600" dirty="0" smtClean="0">
                <a:latin typeface="Courier New" pitchFamily="49" charset="0"/>
              </a:rPr>
              <a:t>(long a, long b, long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long p1 = a*b;
    long p2 = a*c;
    long p3 = p1 * p2;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p3;
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 smtClean="0"/>
              <a:t>Divide computation into stages</a:t>
            </a:r>
          </a:p>
          <a:p>
            <a:pPr lvl="1"/>
            <a:r>
              <a:rPr lang="en-US" dirty="0" smtClean="0"/>
              <a:t>Pass partial computations from stage to stage</a:t>
            </a:r>
          </a:p>
          <a:p>
            <a:pPr lvl="1"/>
            <a:r>
              <a:rPr lang="en-US" dirty="0" smtClean="0"/>
              <a:t>Stage </a:t>
            </a:r>
            <a:r>
              <a:rPr lang="en-US" dirty="0" err="1" smtClean="0"/>
              <a:t>i</a:t>
            </a:r>
            <a:r>
              <a:rPr lang="en-US" dirty="0" smtClean="0"/>
              <a:t> can start on new computation once values passed to i+1</a:t>
            </a:r>
          </a:p>
          <a:p>
            <a:pPr lvl="1"/>
            <a:r>
              <a:rPr lang="en-US" dirty="0" smtClean="0"/>
              <a:t>E.g., complete 3 multiplications in 7 cycles, even though each requires 3 cycles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233139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/>
                <a:gridCol w="838200"/>
                <a:gridCol w="838200"/>
                <a:gridCol w="685800"/>
                <a:gridCol w="762000"/>
                <a:gridCol w="838200"/>
                <a:gridCol w="914400"/>
                <a:gridCol w="91440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Time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 smtClean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1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3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Haswell</a:t>
            </a:r>
            <a:r>
              <a:rPr lang="en-US" dirty="0" smtClean="0"/>
              <a:t>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741363" lvl="1" indent="-341313" defTabSz="895350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8 Total Functional Units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2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4 integer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</a:t>
            </a:r>
            <a:r>
              <a:rPr lang="en-US" sz="1800" dirty="0" smtClean="0"/>
              <a:t>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add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divide</a:t>
            </a:r>
            <a:endParaRPr lang="en-US" dirty="0" smtClean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Integer/Long Divide	3-30	3-30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Multiply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Divide	3-15	3-15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rbp</a:t>
            </a:r>
            <a:r>
              <a:rPr lang="en-US" sz="1400" dirty="0" smtClean="0">
                <a:latin typeface="Courier New" pitchFamily="49" charset="0"/>
              </a:rPr>
              <a:t>	# Compare </a:t>
            </a:r>
            <a:r>
              <a:rPr lang="en-US" sz="1400" dirty="0" err="1" smtClean="0">
                <a:latin typeface="Courier New" pitchFamily="49" charset="0"/>
              </a:rPr>
              <a:t>length:i</a:t>
            </a:r>
            <a:endParaRPr lang="en-US" sz="14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.L519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01171"/>
              </p:ext>
            </p:extLst>
          </p:nvPr>
        </p:nvGraphicFramePr>
        <p:xfrm>
          <a:off x="1570037" y="4013327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 smtClean="0"/>
              <a:t> </a:t>
            </a:r>
            <a:r>
              <a:rPr lang="en-US" sz="1600" b="1" dirty="0" smtClean="0">
                <a:latin typeface="Courier New" pitchFamily="49" charset="0"/>
              </a:rPr>
              <a:t>((((((((1 * d[0]) * d[1]) * d[2]) * d[3]) </a:t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 smtClean="0"/>
              <a:t>Sequential dependence</a:t>
            </a:r>
          </a:p>
          <a:p>
            <a:pPr marL="687388" lvl="1" indent="-287338">
              <a:defRPr/>
            </a:pPr>
            <a:r>
              <a:rPr lang="en-US" dirty="0" smtClean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 smtClean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Helps integer add</a:t>
            </a:r>
          </a:p>
          <a:p>
            <a:pPr lvl="1">
              <a:defRPr/>
            </a:pPr>
            <a:r>
              <a:rPr lang="en-US" dirty="0" smtClean="0"/>
              <a:t>Achieves latency bound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Others don’t improve. </a:t>
            </a:r>
            <a:r>
              <a:rPr lang="en-US" i="1" dirty="0" smtClean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 smtClean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879756"/>
              </p:ext>
            </p:extLst>
          </p:nvPr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80492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</a:t>
            </a:r>
            <a:r>
              <a:rPr lang="en-US" dirty="0" err="1" smtClean="0"/>
              <a:t>Reassociation</a:t>
            </a:r>
            <a:r>
              <a:rPr lang="en-US" dirty="0" smtClean="0"/>
              <a:t> (2x1a)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sz="2800" dirty="0" smtClean="0"/>
              <a:t>Can this change the result of the computation?</a:t>
            </a:r>
          </a:p>
          <a:p>
            <a:r>
              <a:rPr lang="en-US" sz="2800" dirty="0" smtClean="0"/>
              <a:t>Yes, for FP. </a:t>
            </a:r>
            <a:r>
              <a:rPr lang="en-US" sz="2800" i="1" dirty="0" smtClean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5014881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4881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Nearly 2x speedup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Reason: Breaks sequential dependency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93069"/>
              </p:ext>
            </p:extLst>
          </p:nvPr>
        </p:nvGraphicFramePr>
        <p:xfrm>
          <a:off x="1570037" y="1066800"/>
          <a:ext cx="6003925" cy="3165221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H="1" flipV="1">
            <a:off x="7391400" y="4267200"/>
            <a:ext cx="381000" cy="6096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53414" y="4782597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units for FP *</a:t>
            </a:r>
          </a:p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 units for load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191000" y="4191000"/>
            <a:ext cx="1771814" cy="1581835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581814" y="5696634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4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units for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+</a:t>
            </a:r>
          </a:p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 units for load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 smtClean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(N/2+1)*D cycles:</a:t>
            </a:r>
            <a:br>
              <a:rPr lang="en-US" sz="1800" dirty="0" smtClean="0"/>
            </a:br>
            <a:r>
              <a:rPr lang="en-US" sz="1800" b="1" dirty="0" smtClean="0">
                <a:solidFill>
                  <a:srgbClr val="C00000"/>
                </a:solidFill>
              </a:rPr>
              <a:t>CPE = D/2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 (2x2)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sz="2800" dirty="0" smtClean="0"/>
              <a:t>Different form of </a:t>
            </a:r>
            <a:r>
              <a:rPr lang="en-US" sz="2800" dirty="0" err="1" smtClean="0"/>
              <a:t>reassociation</a:t>
            </a:r>
            <a:endParaRPr lang="en-US" sz="2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33600" y="9906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smtClean="0"/>
              <a:t>register allocation</a:t>
            </a:r>
          </a:p>
          <a:p>
            <a:pPr lvl="1" eaLnBrk="1" hangingPunct="1">
              <a:defRPr/>
            </a:pPr>
            <a:r>
              <a:rPr lang="en-US" smtClean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smtClean="0"/>
              <a:t>dead code elimination</a:t>
            </a:r>
          </a:p>
          <a:p>
            <a:pPr lvl="1" eaLnBrk="1" hangingPunct="1">
              <a:defRPr/>
            </a:pPr>
            <a:r>
              <a:rPr lang="en-US" smtClean="0"/>
              <a:t>eliminating minor inefficiencies</a:t>
            </a:r>
          </a:p>
          <a:p>
            <a:pPr eaLnBrk="1" hangingPunct="1">
              <a:defRPr/>
            </a:pPr>
            <a:r>
              <a:rPr lang="en-US" smtClean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smtClean="0"/>
              <a:t>but constant factors also matter</a:t>
            </a:r>
          </a:p>
          <a:p>
            <a:pPr eaLnBrk="1" hangingPunct="1">
              <a:defRPr/>
            </a:pPr>
            <a:r>
              <a:rPr lang="en-US" smtClean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smtClean="0"/>
              <a:t>potential memory aliasing</a:t>
            </a:r>
          </a:p>
          <a:p>
            <a:pPr lvl="1" eaLnBrk="1" hangingPunct="1">
              <a:defRPr/>
            </a:pPr>
            <a:r>
              <a:rPr lang="en-US" smtClean="0"/>
              <a:t>potential procedure side-effects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+ makes use of two load units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2x speedup (over unroll2)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16830" y="5196267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288528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Can unroll to any degree L</a:t>
            </a:r>
          </a:p>
          <a:p>
            <a:pPr lvl="1" eaLnBrk="1" hangingPunct="1">
              <a:defRPr/>
            </a:pPr>
            <a:r>
              <a:rPr lang="en-US" dirty="0" smtClean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 smtClean="0"/>
              <a:t>L must be multiple of K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Limitations</a:t>
            </a:r>
          </a:p>
          <a:p>
            <a:pPr lvl="1" eaLnBrk="1" hangingPunct="1">
              <a:defRPr/>
            </a:pPr>
            <a:r>
              <a:rPr lang="en-US" dirty="0" smtClean="0"/>
              <a:t>Diminishing returns</a:t>
            </a:r>
          </a:p>
          <a:p>
            <a:pPr lvl="2" eaLnBrk="1" hangingPunct="1">
              <a:defRPr/>
            </a:pPr>
            <a:r>
              <a:rPr lang="en-US" dirty="0" smtClean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 smtClean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 smtClean="0"/>
              <a:t>Finish off iterations sequentially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r>
              <a:rPr lang="en-US" dirty="0" smtClean="0"/>
              <a:t> </a:t>
            </a:r>
          </a:p>
          <a:p>
            <a:pPr lvl="1" eaLnBrk="1" hangingPunct="1">
              <a:defRPr/>
            </a:pPr>
            <a:r>
              <a:rPr lang="en-US" dirty="0" smtClean="0"/>
              <a:t>Double FP Multiplication</a:t>
            </a:r>
          </a:p>
          <a:p>
            <a:pPr lvl="1" eaLnBrk="1" hangingPunct="1">
              <a:defRPr/>
            </a:pPr>
            <a:r>
              <a:rPr lang="en-US" dirty="0" smtClean="0"/>
              <a:t>Latency bound: 5.00.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99044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</a:t>
            </a:r>
            <a:r>
              <a:rPr lang="en-US" dirty="0" err="1" smtClean="0"/>
              <a:t>Int</a:t>
            </a:r>
            <a:r>
              <a:rPr lang="en-US" dirty="0" smtClean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Integer addition</a:t>
            </a:r>
          </a:p>
          <a:p>
            <a:pPr lvl="1" eaLnBrk="1" hangingPunct="1">
              <a:defRPr/>
            </a:pPr>
            <a:r>
              <a:rPr lang="en-US" dirty="0" smtClean="0"/>
              <a:t>Latency bound: 1.00.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720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0.74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 smtClean="0"/>
              <a:t>Up to 42X improvement over original, </a:t>
            </a:r>
            <a:r>
              <a:rPr lang="en-US" dirty="0" err="1" smtClean="0"/>
              <a:t>unoptimized</a:t>
            </a:r>
            <a:r>
              <a:rPr lang="en-US" dirty="0" smtClean="0"/>
              <a:t> code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58130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 smtClean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%ymm0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%ymm1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 smtClean="0">
                  <a:latin typeface="Courier New" charset="0"/>
                </a:rPr>
                <a:t>vaddpd</a:t>
              </a:r>
              <a:r>
                <a:rPr lang="en-US" dirty="0" smtClean="0">
                  <a:latin typeface="Courier New" charset="0"/>
                </a:rPr>
                <a:t> %ymm0, %ymm1, %ymm1</a:t>
              </a:r>
              <a:endParaRPr lang="en-US" dirty="0">
                <a:latin typeface="Courier New" charset="0"/>
              </a:endParaRP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%ymm0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%ymm1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 smtClean="0">
                  <a:latin typeface="Courier New" charset="0"/>
                </a:rPr>
                <a:t>vaddsd</a:t>
              </a:r>
              <a:r>
                <a:rPr lang="en-US" dirty="0" smtClean="0">
                  <a:latin typeface="Courier New" charset="0"/>
                </a:rPr>
                <a:t> %ymm0, %ymm1, %ymm1</a:t>
              </a:r>
              <a:endParaRPr lang="en-US" dirty="0">
                <a:latin typeface="Courier New" charset="0"/>
              </a:endParaRP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Make use of AVX Instructions</a:t>
            </a:r>
          </a:p>
          <a:p>
            <a:pPr lvl="1" eaLnBrk="1" hangingPunct="1">
              <a:defRPr/>
            </a:pPr>
            <a:r>
              <a:rPr lang="en-US" dirty="0" smtClean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 smtClean="0"/>
              <a:t>See Web Aside OPT:SIMD on CS:APP web page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76137"/>
              </p:ext>
            </p:extLst>
          </p:nvPr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 smtClean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 smtClean="0"/>
              <a:t>Must not cause any change in program behavior</a:t>
            </a:r>
          </a:p>
          <a:p>
            <a:pPr lvl="2">
              <a:defRPr/>
            </a:pPr>
            <a:r>
              <a:rPr lang="en-US" sz="1800" dirty="0" smtClean="0"/>
              <a:t>Except, possibly when program making use of nonstandard language features</a:t>
            </a:r>
          </a:p>
          <a:p>
            <a:pPr lvl="1" eaLnBrk="1" hangingPunct="1">
              <a:defRPr/>
            </a:pPr>
            <a:r>
              <a:rPr lang="en-US" sz="1800" dirty="0" smtClean="0"/>
              <a:t>Often prevents it from making optimizations that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 smtClean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 smtClean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 smtClean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 smtClean="0"/>
              <a:t>Newer versions of GCC do </a:t>
            </a:r>
            <a:r>
              <a:rPr lang="en-US" sz="1800" dirty="0" err="1" smtClean="0"/>
              <a:t>interprocedural</a:t>
            </a:r>
            <a:r>
              <a:rPr lang="en-US" sz="1800" dirty="0" smtClean="0"/>
              <a:t> analysis within individual files</a:t>
            </a:r>
          </a:p>
          <a:p>
            <a:pPr lvl="2">
              <a:defRPr/>
            </a:pPr>
            <a:r>
              <a:rPr lang="en-US" sz="1800" dirty="0" smtClean="0"/>
              <a:t>But, not between code in different files</a:t>
            </a:r>
          </a:p>
          <a:p>
            <a:pPr eaLnBrk="1" hangingPunct="1">
              <a:defRPr/>
            </a:pPr>
            <a:r>
              <a:rPr lang="en-US" sz="2000" dirty="0" smtClean="0"/>
              <a:t>Most analysis is based only on </a:t>
            </a:r>
            <a:r>
              <a:rPr lang="en-US" sz="2000" i="1" dirty="0" smtClean="0"/>
              <a:t>static</a:t>
            </a:r>
            <a:r>
              <a:rPr lang="en-US" sz="2000" dirty="0" smtClean="0"/>
              <a:t> information</a:t>
            </a:r>
          </a:p>
          <a:p>
            <a:pPr lvl="1" eaLnBrk="1" hangingPunct="1">
              <a:defRPr/>
            </a:pPr>
            <a:r>
              <a:rPr lang="en-US" sz="1800" dirty="0" smtClean="0"/>
              <a:t>Compiler has difficulty anticipating run-time inputs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Branch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1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 smtClean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 smtClean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 smtClean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 smtClean="0"/>
              <a:t>Cannot resolve until outcome determined by branch/integer unit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 smtClean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 smtClean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14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850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136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76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453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Cost</a:t>
            </a:r>
          </a:p>
          <a:p>
            <a:pPr lvl="1" eaLnBrk="1" hangingPunct="1">
              <a:defRPr/>
            </a:pPr>
            <a:r>
              <a:rPr lang="en-US" dirty="0" smtClean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 smtClean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401029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vmulsd</a:t>
            </a: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cs-CZ" sz="1600" dirty="0">
                <a:latin typeface="Courier New" pitchFamily="49" charset="0"/>
              </a:rPr>
              <a:t>(%</a:t>
            </a:r>
            <a:r>
              <a:rPr lang="cs-CZ" sz="1600" dirty="0" err="1">
                <a:latin typeface="Courier New" pitchFamily="49" charset="0"/>
              </a:rPr>
              <a:t>rdx</a:t>
            </a:r>
            <a:r>
              <a:rPr lang="cs-CZ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40102d:  </a:t>
            </a:r>
            <a:r>
              <a:rPr lang="cs-CZ" sz="1600" dirty="0" err="1" smtClean="0">
                <a:latin typeface="Courier New" pitchFamily="49" charset="0"/>
              </a:rPr>
              <a:t>add</a:t>
            </a:r>
            <a:r>
              <a:rPr lang="cs-CZ" sz="1600" dirty="0" smtClean="0">
                <a:latin typeface="Courier New" pitchFamily="49" charset="0"/>
              </a:rPr>
              <a:t>    </a:t>
            </a:r>
            <a:r>
              <a:rPr lang="cs-CZ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401031:  </a:t>
            </a:r>
            <a:r>
              <a:rPr lang="cs-CZ" sz="1600" dirty="0" err="1" smtClean="0">
                <a:latin typeface="Courier New" pitchFamily="49" charset="0"/>
              </a:rPr>
              <a:t>cmp</a:t>
            </a:r>
            <a:r>
              <a:rPr lang="cs-CZ" sz="1600" dirty="0" smtClean="0">
                <a:latin typeface="Courier New" pitchFamily="49" charset="0"/>
              </a:rPr>
              <a:t>    </a:t>
            </a:r>
            <a:r>
              <a:rPr lang="cs-CZ" sz="1600" dirty="0">
                <a:latin typeface="Courier New" pitchFamily="49" charset="0"/>
              </a:rPr>
              <a:t>%</a:t>
            </a:r>
            <a:r>
              <a:rPr lang="cs-CZ" sz="1600" dirty="0" err="1">
                <a:latin typeface="Courier New" pitchFamily="49" charset="0"/>
              </a:rPr>
              <a:t>rax</a:t>
            </a:r>
            <a:r>
              <a:rPr lang="cs-CZ" sz="1600" dirty="0">
                <a:latin typeface="Courier New" pitchFamily="49" charset="0"/>
              </a:rPr>
              <a:t>,%</a:t>
            </a:r>
            <a:r>
              <a:rPr lang="cs-CZ" sz="1600" dirty="0" err="1">
                <a:latin typeface="Courier New" pitchFamily="49" charset="0"/>
              </a:rPr>
              <a:t>rdx</a:t>
            </a:r>
            <a:endParaRPr lang="cs-CZ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401034:  </a:t>
            </a:r>
            <a:r>
              <a:rPr lang="cs-CZ" sz="1600" dirty="0" err="1" smtClean="0">
                <a:latin typeface="Courier New" pitchFamily="49" charset="0"/>
              </a:rPr>
              <a:t>jne</a:t>
            </a:r>
            <a:r>
              <a:rPr lang="cs-CZ" sz="1600" dirty="0" smtClean="0"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401036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jmp</a:t>
            </a:r>
            <a:r>
              <a:rPr lang="cs-CZ" sz="1600" dirty="0" smtClean="0"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 smtClean="0">
                <a:latin typeface="Courier New" pitchFamily="49" charset="0"/>
              </a:rPr>
              <a:t>  401040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vmovsd</a:t>
            </a: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cs-CZ" sz="1600" dirty="0">
                <a:latin typeface="Courier New" pitchFamily="49" charset="0"/>
              </a:rPr>
              <a:t>%xmm0,(%r12)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Pipeline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Good compiler and flags</a:t>
            </a:r>
          </a:p>
          <a:p>
            <a:pPr eaLnBrk="1" hangingPunct="1">
              <a:defRPr/>
            </a:pPr>
            <a:r>
              <a:rPr lang="en-US" dirty="0" smtClean="0"/>
              <a:t>Don’t do anything stupid</a:t>
            </a:r>
          </a:p>
          <a:p>
            <a:pPr lvl="1" eaLnBrk="1" hangingPunct="1">
              <a:defRPr/>
            </a:pPr>
            <a:r>
              <a:rPr lang="en-US" dirty="0" smtClean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 smtClean="0"/>
              <a:t>Write compiler-friendly code</a:t>
            </a:r>
          </a:p>
          <a:p>
            <a:pPr lvl="2" eaLnBrk="1" hangingPunct="1">
              <a:defRPr/>
            </a:pPr>
            <a:r>
              <a:rPr lang="en-US" dirty="0" smtClean="0"/>
              <a:t>Watch out for optimization blockers: </a:t>
            </a:r>
            <a:br>
              <a:rPr lang="en-US" dirty="0" smtClean="0"/>
            </a:br>
            <a:r>
              <a:rPr lang="en-US" dirty="0" smtClean="0"/>
              <a:t>procedure calls &amp; memory references</a:t>
            </a:r>
          </a:p>
          <a:p>
            <a:pPr lvl="1">
              <a:defRPr/>
            </a:pPr>
            <a:r>
              <a:rPr lang="en-US" dirty="0" smtClean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Tune code for machine</a:t>
            </a:r>
          </a:p>
          <a:p>
            <a:pPr lvl="1" eaLnBrk="1" hangingPunct="1">
              <a:defRPr/>
            </a:pPr>
            <a:r>
              <a:rPr lang="en-US" dirty="0" smtClean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 smtClean="0"/>
              <a:t>Avoid unpredictable branches</a:t>
            </a:r>
          </a:p>
          <a:p>
            <a:pPr lvl="1" eaLnBrk="1" hangingPunct="1">
              <a:defRPr/>
            </a:pPr>
            <a:r>
              <a:rPr lang="en-US" dirty="0" smtClean="0"/>
              <a:t>Make code cache friendly (Covered later in course)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Code Motion</a:t>
            </a:r>
          </a:p>
          <a:p>
            <a:pPr lvl="1" eaLnBrk="1" hangingPunct="1">
              <a:defRPr/>
            </a:pPr>
            <a:r>
              <a:rPr lang="en-US" dirty="0" smtClean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 smtClean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 smtClean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7061916" cy="3105979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</a:rPr>
              <a:t>set_row</a:t>
            </a:r>
            <a:r>
              <a:rPr lang="en-US" sz="1400" dirty="0" smtClean="0">
                <a:latin typeface="Courier New" pitchFamily="49" charset="0"/>
              </a:rPr>
              <a:t>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testq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Test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jle</a:t>
            </a:r>
            <a:r>
              <a:rPr lang="en-US" sz="1400" dirty="0" smtClean="0">
                <a:latin typeface="Courier New" pitchFamily="49" charset="0"/>
              </a:rPr>
              <a:t>	.L1			# If 0,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done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 smtClean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leaq</a:t>
            </a:r>
            <a:r>
              <a:rPr lang="en-US" sz="1400" dirty="0" smtClean="0">
                <a:latin typeface="Courier New" pitchFamily="49" charset="0"/>
              </a:rPr>
              <a:t>	(%rdi,%rdx,8),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A + 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*8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movl</a:t>
            </a:r>
            <a:r>
              <a:rPr lang="en-US" sz="1400" dirty="0" smtClean="0">
                <a:latin typeface="Courier New" pitchFamily="49" charset="0"/>
              </a:rPr>
              <a:t>	$0, 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	               	# j = 0</a:t>
            </a:r>
          </a:p>
          <a:p>
            <a:r>
              <a:rPr lang="en-US" sz="1400" dirty="0" smtClean="0">
                <a:latin typeface="Courier New" pitchFamily="49" charset="0"/>
              </a:rPr>
              <a:t>.L3:				      	# loop: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</a:t>
            </a:r>
            <a:r>
              <a:rPr lang="en-US" sz="1400" dirty="0" smtClean="0">
                <a:latin typeface="Courier New" pitchFamily="49" charset="0"/>
              </a:rPr>
              <a:t>xmm0    	# t = b[j]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</a:t>
            </a:r>
            <a:r>
              <a:rPr lang="en-US" sz="1400" dirty="0" smtClean="0">
                <a:latin typeface="Courier New" pitchFamily="49" charset="0"/>
              </a:rPr>
              <a:t>)   	# M[</a:t>
            </a:r>
            <a:r>
              <a:rPr lang="en-US" sz="1400" dirty="0" err="1" smtClean="0">
                <a:latin typeface="Courier New" pitchFamily="49" charset="0"/>
              </a:rPr>
              <a:t>A+ni</a:t>
            </a:r>
            <a:r>
              <a:rPr lang="en-US" sz="1400" dirty="0" smtClean="0">
                <a:latin typeface="Courier New" pitchFamily="49" charset="0"/>
              </a:rPr>
              <a:t>*8 + j*8] = t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	# j++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# </a:t>
            </a:r>
            <a:r>
              <a:rPr lang="en-US" sz="1400" dirty="0" err="1" smtClean="0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</a:t>
            </a:r>
            <a:r>
              <a:rPr lang="en-US" sz="1400" dirty="0" smtClean="0">
                <a:latin typeface="Courier New" pitchFamily="49" charset="0"/>
              </a:rPr>
              <a:t>L3			# if !=,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.L1:				      	# done:</a:t>
            </a:r>
          </a:p>
          <a:p>
            <a:r>
              <a:rPr lang="en-US" sz="1400" dirty="0" smtClean="0">
                <a:latin typeface="Courier New" pitchFamily="49" charset="0"/>
              </a:rPr>
              <a:t>	rep ; ret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ni = n*i;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double *rowp = a+ni;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*rowp++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Replace costly operation with simpler one</a:t>
            </a:r>
          </a:p>
          <a:p>
            <a:pPr lvl="1" eaLnBrk="1" hangingPunct="1"/>
            <a:r>
              <a:rPr lang="en-US" dirty="0" smtClean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 smtClean="0"/>
              <a:t>Utility machine dependent</a:t>
            </a:r>
          </a:p>
          <a:p>
            <a:pPr lvl="2" eaLnBrk="1" hangingPunct="1"/>
            <a:r>
              <a:rPr lang="en-US" dirty="0" smtClean="0"/>
              <a:t>Depends on cost of multiply or divide instruction</a:t>
            </a:r>
          </a:p>
          <a:p>
            <a:pPr lvl="3" eaLnBrk="1" hangingPunct="1"/>
            <a:r>
              <a:rPr lang="en-US" dirty="0" smtClean="0"/>
              <a:t>On Intel Nehalem, integer multiply requires 3 CPU cycles</a:t>
            </a:r>
          </a:p>
          <a:p>
            <a:pPr lvl="1" eaLnBrk="1" hangingPunct="1"/>
            <a:r>
              <a:rPr lang="en-US" dirty="0" smtClean="0"/>
              <a:t>Recognize sequence of products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76224" cy="1166986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  <a:r>
              <a:rPr lang="en-US" sz="1400" dirty="0" smtClean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 = n*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+ j] = b[j]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int ni = 0;</a:t>
            </a: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Reuse portions of expressions</a:t>
            </a:r>
          </a:p>
          <a:p>
            <a:pPr lvl="1" eaLnBrk="1" hangingPunct="1"/>
            <a:r>
              <a:rPr lang="en-US" dirty="0" smtClean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8337</TotalTime>
  <Words>4625</Words>
  <Application>Microsoft Macintosh PowerPoint</Application>
  <PresentationFormat>On-screen Show (4:3)</PresentationFormat>
  <Paragraphs>1210</Paragraphs>
  <Slides>56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template2007</vt:lpstr>
      <vt:lpstr>Program Optimization  MCS284: Computer Organization</vt:lpstr>
      <vt:lpstr>Today</vt:lpstr>
      <vt:lpstr>Performance Realities</vt:lpstr>
      <vt:lpstr>Optimizing Compilers</vt:lpstr>
      <vt:lpstr>Limitations of Optimizing Compilers</vt:lpstr>
      <vt:lpstr>Generally Useful Optimizations</vt:lpstr>
      <vt:lpstr>Compiler-Generated Code Motion (-O1)</vt:lpstr>
      <vt:lpstr>Reduction in Strength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Haswell CPU</vt:lpstr>
      <vt:lpstr>x86-64 Compilation of Combine4</vt:lpstr>
      <vt:lpstr>Combine4 = Serial Computation (OP = *)</vt:lpstr>
      <vt:lpstr>Loop Unrolling (2x1)</vt:lpstr>
      <vt:lpstr>Effect of Loop Unrolling</vt:lpstr>
      <vt:lpstr>Loop Unrolling with Reassociation (2x1a)</vt:lpstr>
      <vt:lpstr>Effect of Reassociation</vt:lpstr>
      <vt:lpstr>Reassociated Computation</vt:lpstr>
      <vt:lpstr>Loop Unrolling with Separate Accumulators (2x2)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Programming with AVX2</vt:lpstr>
      <vt:lpstr>SIMD Operations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Getting High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374</cp:revision>
  <cp:lastPrinted>1999-09-20T15:19:18Z</cp:lastPrinted>
  <dcterms:created xsi:type="dcterms:W3CDTF">2011-08-30T20:07:27Z</dcterms:created>
  <dcterms:modified xsi:type="dcterms:W3CDTF">2015-10-01T22:20:54Z</dcterms:modified>
</cp:coreProperties>
</file>