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69"/>
  </p:notesMasterIdLst>
  <p:handoutMasterIdLst>
    <p:handoutMasterId r:id="rId70"/>
  </p:handoutMasterIdLst>
  <p:sldIdLst>
    <p:sldId id="542" r:id="rId3"/>
    <p:sldId id="1085" r:id="rId4"/>
    <p:sldId id="1157" r:id="rId5"/>
    <p:sldId id="1158" r:id="rId6"/>
    <p:sldId id="1164" r:id="rId7"/>
    <p:sldId id="1165" r:id="rId8"/>
    <p:sldId id="1166" r:id="rId9"/>
    <p:sldId id="1167" r:id="rId10"/>
    <p:sldId id="1168" r:id="rId11"/>
    <p:sldId id="1169" r:id="rId12"/>
    <p:sldId id="1170" r:id="rId13"/>
    <p:sldId id="1171" r:id="rId14"/>
    <p:sldId id="1201" r:id="rId15"/>
    <p:sldId id="1173" r:id="rId16"/>
    <p:sldId id="1174" r:id="rId17"/>
    <p:sldId id="1175" r:id="rId18"/>
    <p:sldId id="1240" r:id="rId19"/>
    <p:sldId id="1176" r:id="rId20"/>
    <p:sldId id="1177" r:id="rId21"/>
    <p:sldId id="1178" r:id="rId22"/>
    <p:sldId id="1202" r:id="rId23"/>
    <p:sldId id="1203" r:id="rId24"/>
    <p:sldId id="1204" r:id="rId25"/>
    <p:sldId id="1205" r:id="rId26"/>
    <p:sldId id="1206" r:id="rId27"/>
    <p:sldId id="1207" r:id="rId28"/>
    <p:sldId id="1208" r:id="rId29"/>
    <p:sldId id="1209" r:id="rId30"/>
    <p:sldId id="1210" r:id="rId31"/>
    <p:sldId id="1211" r:id="rId32"/>
    <p:sldId id="1179" r:id="rId33"/>
    <p:sldId id="1180" r:id="rId34"/>
    <p:sldId id="1181" r:id="rId35"/>
    <p:sldId id="1182" r:id="rId36"/>
    <p:sldId id="1183" r:id="rId37"/>
    <p:sldId id="1184" r:id="rId38"/>
    <p:sldId id="1185" r:id="rId39"/>
    <p:sldId id="1214" r:id="rId40"/>
    <p:sldId id="1216" r:id="rId41"/>
    <p:sldId id="1217" r:id="rId42"/>
    <p:sldId id="1188" r:id="rId43"/>
    <p:sldId id="1218" r:id="rId44"/>
    <p:sldId id="1227" r:id="rId45"/>
    <p:sldId id="1231" r:id="rId46"/>
    <p:sldId id="1219" r:id="rId47"/>
    <p:sldId id="1190" r:id="rId48"/>
    <p:sldId id="1191" r:id="rId49"/>
    <p:sldId id="1192" r:id="rId50"/>
    <p:sldId id="1193" r:id="rId51"/>
    <p:sldId id="1228" r:id="rId52"/>
    <p:sldId id="1225" r:id="rId53"/>
    <p:sldId id="1195" r:id="rId54"/>
    <p:sldId id="1220" r:id="rId55"/>
    <p:sldId id="1221" r:id="rId56"/>
    <p:sldId id="1222" r:id="rId57"/>
    <p:sldId id="1198" r:id="rId58"/>
    <p:sldId id="1224" r:id="rId59"/>
    <p:sldId id="1200" r:id="rId60"/>
    <p:sldId id="1234" r:id="rId61"/>
    <p:sldId id="1235" r:id="rId62"/>
    <p:sldId id="1236" r:id="rId63"/>
    <p:sldId id="1237" r:id="rId64"/>
    <p:sldId id="1238" r:id="rId65"/>
    <p:sldId id="1239" r:id="rId66"/>
    <p:sldId id="1232" r:id="rId67"/>
    <p:sldId id="1233" r:id="rId68"/>
  </p:sldIdLst>
  <p:sldSz cx="9144000" cy="6858000" type="screen4x3"/>
  <p:notesSz cx="7302500" cy="9586913"/>
  <p:custDataLst>
    <p:tags r:id="rId71"/>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FFFFFF"/>
    <a:srgbClr val="FCFCFC"/>
    <a:srgbClr val="DF9F98"/>
    <a:srgbClr val="D6CDEE"/>
    <a:srgbClr val="F7F5CD"/>
    <a:srgbClr val="FFABAA"/>
    <a:srgbClr val="000000"/>
    <a:srgbClr val="B2E6B2"/>
    <a:srgbClr val="DEDF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autoAdjust="0"/>
    <p:restoredTop sz="94649" autoAdjust="0"/>
  </p:normalViewPr>
  <p:slideViewPr>
    <p:cSldViewPr snapToGrid="0" snapToObjects="1">
      <p:cViewPr>
        <p:scale>
          <a:sx n="100" d="100"/>
          <a:sy n="100" d="100"/>
        </p:scale>
        <p:origin x="1416" y="120"/>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notesMaster" Target="notesMasters/notesMaster1.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handoutMaster" Target="handoutMasters/handoutMaster1.xml"/><Relationship Id="rId71" Type="http://schemas.openxmlformats.org/officeDocument/2006/relationships/tags" Target="tags/tag1.xml"/><Relationship Id="rId72" Type="http://schemas.openxmlformats.org/officeDocument/2006/relationships/presProps" Target="pres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droh:Google%20Drive:ics3:mem:cpumemga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8800152991715"/>
          <c:y val="0.0601851851851852"/>
          <c:w val="0.511800209001653"/>
          <c:h val="0.807222222222222"/>
        </c:manualLayout>
      </c:layout>
      <c:lineChart>
        <c:grouping val="standard"/>
        <c:varyColors val="0"/>
        <c:ser>
          <c:idx val="0"/>
          <c:order val="0"/>
          <c:tx>
            <c:strRef>
              <c:f>data!$B$1</c:f>
              <c:strCache>
                <c:ptCount val="1"/>
                <c:pt idx="0">
                  <c:v>Disk seek time</c:v>
                </c:pt>
              </c:strCache>
            </c:strRef>
          </c:tx>
          <c:spPr>
            <a:ln w="12700" cmpd="sng">
              <a:solidFill>
                <a:schemeClr val="tx1"/>
              </a:solidFill>
            </a:ln>
          </c:spPr>
          <c:marker>
            <c:symbol val="diamond"/>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data!$B$2:$B$9</c:f>
              <c:numCache>
                <c:formatCode>#,##0</c:formatCode>
                <c:ptCount val="8"/>
                <c:pt idx="0">
                  <c:v>7.5E7</c:v>
                </c:pt>
                <c:pt idx="1">
                  <c:v>2.8E7</c:v>
                </c:pt>
                <c:pt idx="2">
                  <c:v>1.0E7</c:v>
                </c:pt>
                <c:pt idx="3">
                  <c:v>8.0E6</c:v>
                </c:pt>
                <c:pt idx="4">
                  <c:v>6.0E6</c:v>
                </c:pt>
                <c:pt idx="5">
                  <c:v>5.0E6</c:v>
                </c:pt>
                <c:pt idx="6">
                  <c:v>3.0E6</c:v>
                </c:pt>
                <c:pt idx="7">
                  <c:v>3.0E6</c:v>
                </c:pt>
              </c:numCache>
            </c:numRef>
          </c:val>
          <c:smooth val="0"/>
        </c:ser>
        <c:ser>
          <c:idx val="1"/>
          <c:order val="1"/>
          <c:tx>
            <c:strRef>
              <c:f>data!$C$1</c:f>
              <c:strCache>
                <c:ptCount val="1"/>
                <c:pt idx="0">
                  <c:v>SSD access time</c:v>
                </c:pt>
              </c:strCache>
            </c:strRef>
          </c:tx>
          <c:spPr>
            <a:ln w="12700">
              <a:solidFill>
                <a:schemeClr val="tx1"/>
              </a:solidFill>
            </a:ln>
          </c:spPr>
          <c:marker>
            <c:symbol val="triangl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data!$C$2:$C$9</c:f>
              <c:numCache>
                <c:formatCode>General</c:formatCode>
                <c:ptCount val="8"/>
                <c:pt idx="7" formatCode="#,##0">
                  <c:v>50000.0</c:v>
                </c:pt>
              </c:numCache>
            </c:numRef>
          </c:val>
          <c:smooth val="0"/>
        </c:ser>
        <c:ser>
          <c:idx val="3"/>
          <c:order val="2"/>
          <c:tx>
            <c:strRef>
              <c:f>data!$D$1</c:f>
              <c:strCache>
                <c:ptCount val="1"/>
                <c:pt idx="0">
                  <c:v>DRAM access time</c:v>
                </c:pt>
              </c:strCache>
            </c:strRef>
          </c:tx>
          <c:spPr>
            <a:ln w="12700">
              <a:solidFill>
                <a:schemeClr val="tx1"/>
              </a:solidFill>
            </a:ln>
          </c:spPr>
          <c:marker>
            <c:symbol val="squar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data!$D$2:$D$9</c:f>
              <c:numCache>
                <c:formatCode>#,##0</c:formatCode>
                <c:ptCount val="8"/>
                <c:pt idx="0" formatCode="General">
                  <c:v>200.0</c:v>
                </c:pt>
                <c:pt idx="1">
                  <c:v>100.0</c:v>
                </c:pt>
                <c:pt idx="2" formatCode="General">
                  <c:v>70.0</c:v>
                </c:pt>
                <c:pt idx="3" formatCode="General">
                  <c:v>60.0</c:v>
                </c:pt>
                <c:pt idx="4" formatCode="General">
                  <c:v>55.0</c:v>
                </c:pt>
                <c:pt idx="5" formatCode="General">
                  <c:v>50.0</c:v>
                </c:pt>
                <c:pt idx="6" formatCode="General">
                  <c:v>40.0</c:v>
                </c:pt>
                <c:pt idx="7" formatCode="General">
                  <c:v>20.0</c:v>
                </c:pt>
              </c:numCache>
            </c:numRef>
          </c:val>
          <c:smooth val="0"/>
        </c:ser>
        <c:ser>
          <c:idx val="4"/>
          <c:order val="3"/>
          <c:tx>
            <c:strRef>
              <c:f>data!$E$1</c:f>
              <c:strCache>
                <c:ptCount val="1"/>
                <c:pt idx="0">
                  <c:v>SRAM access time</c:v>
                </c:pt>
              </c:strCache>
            </c:strRef>
          </c:tx>
          <c:spPr>
            <a:ln w="12700">
              <a:solidFill>
                <a:schemeClr val="tx1"/>
              </a:solidFill>
            </a:ln>
          </c:spPr>
          <c:marker>
            <c:symbol val="circl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data!$E$2:$E$9</c:f>
              <c:numCache>
                <c:formatCode>General</c:formatCode>
                <c:ptCount val="8"/>
                <c:pt idx="0">
                  <c:v>150.0</c:v>
                </c:pt>
                <c:pt idx="1">
                  <c:v>35.0</c:v>
                </c:pt>
                <c:pt idx="2">
                  <c:v>15.0</c:v>
                </c:pt>
                <c:pt idx="3">
                  <c:v>3.0</c:v>
                </c:pt>
                <c:pt idx="4">
                  <c:v>2.5</c:v>
                </c:pt>
                <c:pt idx="5">
                  <c:v>2.0</c:v>
                </c:pt>
                <c:pt idx="6">
                  <c:v>1.5</c:v>
                </c:pt>
                <c:pt idx="7">
                  <c:v>1.3</c:v>
                </c:pt>
              </c:numCache>
            </c:numRef>
          </c:val>
          <c:smooth val="0"/>
        </c:ser>
        <c:ser>
          <c:idx val="5"/>
          <c:order val="4"/>
          <c:tx>
            <c:strRef>
              <c:f>data!$F$1</c:f>
              <c:strCache>
                <c:ptCount val="1"/>
                <c:pt idx="0">
                  <c:v>CPU cycle time</c:v>
                </c:pt>
              </c:strCache>
            </c:strRef>
          </c:tx>
          <c:spPr>
            <a:ln w="12700">
              <a:solidFill>
                <a:schemeClr val="tx1"/>
              </a:solidFill>
            </a:ln>
          </c:spPr>
          <c:marker>
            <c:symbol val="square"/>
            <c:size val="8"/>
            <c:spPr>
              <a:solidFill>
                <a:schemeClr val="bg1"/>
              </a:solidFill>
              <a:ln>
                <a:solidFill>
                  <a:schemeClr val="tx1"/>
                </a:solid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data!$F$2:$F$9</c:f>
              <c:numCache>
                <c:formatCode>General</c:formatCode>
                <c:ptCount val="8"/>
                <c:pt idx="0">
                  <c:v>166.0</c:v>
                </c:pt>
                <c:pt idx="1">
                  <c:v>50.0</c:v>
                </c:pt>
                <c:pt idx="2">
                  <c:v>6.0</c:v>
                </c:pt>
                <c:pt idx="3">
                  <c:v>1.6</c:v>
                </c:pt>
                <c:pt idx="4">
                  <c:v>0.3</c:v>
                </c:pt>
                <c:pt idx="5">
                  <c:v>0.5</c:v>
                </c:pt>
                <c:pt idx="6">
                  <c:v>0.4</c:v>
                </c:pt>
                <c:pt idx="7">
                  <c:v>0.33</c:v>
                </c:pt>
              </c:numCache>
            </c:numRef>
          </c:val>
          <c:smooth val="0"/>
        </c:ser>
        <c:ser>
          <c:idx val="6"/>
          <c:order val="5"/>
          <c:tx>
            <c:strRef>
              <c:f>data!$G$1</c:f>
              <c:strCache>
                <c:ptCount val="1"/>
                <c:pt idx="0">
                  <c:v>Effective CPU cycle time</c:v>
                </c:pt>
              </c:strCache>
            </c:strRef>
          </c:tx>
          <c:spPr>
            <a:ln w="12700">
              <a:solidFill>
                <a:schemeClr val="tx1"/>
              </a:solidFill>
            </a:ln>
          </c:spPr>
          <c:marker>
            <c:symbol val="circle"/>
            <c:size val="8"/>
            <c:spPr>
              <a:solidFill>
                <a:schemeClr val="bg1"/>
              </a:solidFill>
              <a:ln>
                <a:solidFill>
                  <a:schemeClr val="tx1"/>
                </a:solid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data!$G$2:$G$9</c:f>
              <c:numCache>
                <c:formatCode>General</c:formatCode>
                <c:ptCount val="8"/>
                <c:pt idx="4">
                  <c:v>0.3</c:v>
                </c:pt>
                <c:pt idx="5">
                  <c:v>0.25</c:v>
                </c:pt>
                <c:pt idx="6">
                  <c:v>0.1</c:v>
                </c:pt>
                <c:pt idx="7">
                  <c:v>0.08</c:v>
                </c:pt>
              </c:numCache>
            </c:numRef>
          </c:val>
          <c:smooth val="0"/>
        </c:ser>
        <c:dLbls>
          <c:showLegendKey val="0"/>
          <c:showVal val="0"/>
          <c:showCatName val="0"/>
          <c:showSerName val="0"/>
          <c:showPercent val="0"/>
          <c:showBubbleSize val="0"/>
        </c:dLbls>
        <c:marker val="1"/>
        <c:smooth val="0"/>
        <c:axId val="2129563920"/>
        <c:axId val="2129539696"/>
      </c:lineChart>
      <c:catAx>
        <c:axId val="2129563920"/>
        <c:scaling>
          <c:orientation val="minMax"/>
        </c:scaling>
        <c:delete val="0"/>
        <c:axPos val="b"/>
        <c:title>
          <c:tx>
            <c:rich>
              <a:bodyPr/>
              <a:lstStyle/>
              <a:p>
                <a:pPr>
                  <a:defRPr/>
                </a:pPr>
                <a:r>
                  <a:rPr lang="en-US"/>
                  <a:t>Year</a:t>
                </a:r>
              </a:p>
            </c:rich>
          </c:tx>
          <c:layout/>
          <c:overlay val="0"/>
        </c:title>
        <c:numFmt formatCode="General" sourceLinked="1"/>
        <c:majorTickMark val="out"/>
        <c:minorTickMark val="none"/>
        <c:tickLblPos val="low"/>
        <c:txPr>
          <a:bodyPr rot="0" vert="horz" anchor="ctr" anchorCtr="1"/>
          <a:lstStyle/>
          <a:p>
            <a:pPr>
              <a:defRPr/>
            </a:pPr>
            <a:endParaRPr lang="en-US"/>
          </a:p>
        </c:txPr>
        <c:crossAx val="2129539696"/>
        <c:crossesAt val="0.0"/>
        <c:auto val="1"/>
        <c:lblAlgn val="ctr"/>
        <c:lblOffset val="100"/>
        <c:noMultiLvlLbl val="0"/>
      </c:catAx>
      <c:valAx>
        <c:axId val="2129539696"/>
        <c:scaling>
          <c:logBase val="10.0"/>
          <c:orientation val="minMax"/>
          <c:min val="0.01"/>
        </c:scaling>
        <c:delete val="0"/>
        <c:axPos val="l"/>
        <c:majorGridlines/>
        <c:title>
          <c:tx>
            <c:rich>
              <a:bodyPr rot="-5400000" vert="horz"/>
              <a:lstStyle/>
              <a:p>
                <a:pPr>
                  <a:defRPr/>
                </a:pPr>
                <a:r>
                  <a:rPr lang="en-US"/>
                  <a:t>Time (ns)</a:t>
                </a:r>
              </a:p>
            </c:rich>
          </c:tx>
          <c:layout/>
          <c:overlay val="0"/>
        </c:title>
        <c:numFmt formatCode="#,##0.0" sourceLinked="0"/>
        <c:majorTickMark val="out"/>
        <c:minorTickMark val="none"/>
        <c:tickLblPos val="nextTo"/>
        <c:crossAx val="2129563920"/>
        <c:crosses val="autoZero"/>
        <c:crossBetween val="between"/>
        <c:minorUnit val="10.0"/>
      </c:valAx>
      <c:spPr>
        <a:ln>
          <a:noFill/>
        </a:ln>
      </c:spPr>
    </c:plotArea>
    <c:legend>
      <c:legendPos val="r"/>
      <c:layout/>
      <c:overlay val="0"/>
      <c:spPr>
        <a:ln>
          <a:solidFill>
            <a:schemeClr val="tx1"/>
          </a:solidFill>
        </a:ln>
      </c:spPr>
    </c:legend>
    <c:plotVisOnly val="1"/>
    <c:dispBlanksAs val="gap"/>
    <c:showDLblsOverMax val="0"/>
  </c:chart>
  <c:txPr>
    <a:bodyPr/>
    <a:lstStyle/>
    <a:p>
      <a:pPr>
        <a:defRPr sz="1200">
          <a:latin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453333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093482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extLst>
      <p:ext uri="{BB962C8B-B14F-4D97-AF65-F5344CB8AC3E}">
        <p14:creationId xmlns:p14="http://schemas.microsoft.com/office/powerpoint/2010/main" val="98374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1955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16694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19492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extLst>
      <p:ext uri="{BB962C8B-B14F-4D97-AF65-F5344CB8AC3E}">
        <p14:creationId xmlns:p14="http://schemas.microsoft.com/office/powerpoint/2010/main" val="100834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3578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94114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835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4669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2838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17688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extLst>
      <p:ext uri="{BB962C8B-B14F-4D97-AF65-F5344CB8AC3E}">
        <p14:creationId xmlns:p14="http://schemas.microsoft.com/office/powerpoint/2010/main" val="19650952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9169788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2114128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2041902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4710250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686556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323564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5193561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90732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586012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543834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052460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21035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513359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07231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2854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213296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178200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02134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869120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43</a:t>
            </a:fld>
            <a:endParaRPr lang="en-US"/>
          </a:p>
        </p:txBody>
      </p:sp>
    </p:spTree>
    <p:extLst>
      <p:ext uri="{BB962C8B-B14F-4D97-AF65-F5344CB8AC3E}">
        <p14:creationId xmlns:p14="http://schemas.microsoft.com/office/powerpoint/2010/main" val="8391731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44</a:t>
            </a:fld>
            <a:endParaRPr lang="en-US"/>
          </a:p>
        </p:txBody>
      </p:sp>
    </p:spTree>
    <p:extLst>
      <p:ext uri="{BB962C8B-B14F-4D97-AF65-F5344CB8AC3E}">
        <p14:creationId xmlns:p14="http://schemas.microsoft.com/office/powerpoint/2010/main" val="1458644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0541058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048859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313639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846429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775848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50</a:t>
            </a:fld>
            <a:endParaRPr lang="en-US"/>
          </a:p>
        </p:txBody>
      </p:sp>
    </p:spTree>
    <p:extLst>
      <p:ext uri="{BB962C8B-B14F-4D97-AF65-F5344CB8AC3E}">
        <p14:creationId xmlns:p14="http://schemas.microsoft.com/office/powerpoint/2010/main" val="4592831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extLst>
      <p:ext uri="{BB962C8B-B14F-4D97-AF65-F5344CB8AC3E}">
        <p14:creationId xmlns:p14="http://schemas.microsoft.com/office/powerpoint/2010/main" val="12652683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812455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53</a:t>
            </a:fld>
            <a:endParaRPr lang="en-US"/>
          </a:p>
        </p:txBody>
      </p:sp>
    </p:spTree>
    <p:extLst>
      <p:ext uri="{BB962C8B-B14F-4D97-AF65-F5344CB8AC3E}">
        <p14:creationId xmlns:p14="http://schemas.microsoft.com/office/powerpoint/2010/main" val="12662940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54</a:t>
            </a:fld>
            <a:endParaRPr lang="en-US"/>
          </a:p>
        </p:txBody>
      </p:sp>
    </p:spTree>
    <p:extLst>
      <p:ext uri="{BB962C8B-B14F-4D97-AF65-F5344CB8AC3E}">
        <p14:creationId xmlns:p14="http://schemas.microsoft.com/office/powerpoint/2010/main" val="10408036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55</a:t>
            </a:fld>
            <a:endParaRPr lang="en-US"/>
          </a:p>
        </p:txBody>
      </p:sp>
    </p:spTree>
    <p:extLst>
      <p:ext uri="{BB962C8B-B14F-4D97-AF65-F5344CB8AC3E}">
        <p14:creationId xmlns:p14="http://schemas.microsoft.com/office/powerpoint/2010/main" val="1532355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308063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668590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extLst>
      <p:ext uri="{BB962C8B-B14F-4D97-AF65-F5344CB8AC3E}">
        <p14:creationId xmlns:p14="http://schemas.microsoft.com/office/powerpoint/2010/main" val="9765169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495247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19603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078183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208443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048658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9323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10035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9940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7220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1417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5476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718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smtClean="0">
                <a:latin typeface="Calibri" pitchFamily="34" charset="0"/>
              </a:rPr>
              <a:t>Bryant</a:t>
            </a:r>
            <a:r>
              <a:rPr lang="en-US" sz="1000" b="0" i="0" baseline="0" dirty="0" smtClean="0">
                <a:latin typeface="Calibri" pitchFamily="34" charset="0"/>
              </a:rPr>
              <a:t> and </a:t>
            </a:r>
            <a:r>
              <a:rPr lang="en-US" sz="1000" b="0" i="0" baseline="0" dirty="0" err="1" smtClean="0">
                <a:latin typeface="Calibri" pitchFamily="34" charset="0"/>
              </a:rPr>
              <a:t>O’Hallaron</a:t>
            </a:r>
            <a:r>
              <a:rPr lang="en-US" sz="1000" b="0" i="0" baseline="0" dirty="0" smtClean="0">
                <a:latin typeface="Calibri" pitchFamily="34" charset="0"/>
              </a:rPr>
              <a:t>, Computer Systems: A Programmer’s Perspective, Third Edition</a:t>
            </a:r>
            <a:endParaRPr lang="en-US" sz="1000" b="0" i="0" dirty="0" smtClean="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chart" Target="../charts/char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631950"/>
            <a:ext cx="7772400" cy="1644650"/>
          </a:xfrm>
        </p:spPr>
        <p:txBody>
          <a:bodyPr/>
          <a:lstStyle/>
          <a:p>
            <a:pPr marL="0" indent="0"/>
            <a:r>
              <a:rPr lang="en-US" dirty="0" smtClean="0"/>
              <a:t>The Memory Hierarchy</a:t>
            </a:r>
            <a:br>
              <a:rPr lang="en-US" dirty="0" smtClean="0"/>
            </a:br>
            <a:r>
              <a:rPr lang="en-US" dirty="0" smtClean="0"/>
              <a:t/>
            </a:r>
            <a:br>
              <a:rPr lang="en-US" dirty="0" smtClean="0"/>
            </a:br>
            <a:r>
              <a:rPr lang="en-US" sz="2000" b="0" dirty="0" smtClean="0"/>
              <a:t>MCS284: Computer Organization</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a:t>
            </a:r>
            <a:r>
              <a:rPr lang="en-US" dirty="0" smtClean="0"/>
              <a:t> </a:t>
            </a:r>
          </a:p>
          <a:p>
            <a:r>
              <a:rPr lang="en-US" dirty="0" smtClean="0"/>
              <a:t>San </a:t>
            </a:r>
            <a:r>
              <a:rPr lang="en-US" dirty="0" err="1" smtClean="0"/>
              <a:t>Skulrattanakulchai</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52021"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47259" y="3015248"/>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Register </a:t>
            </a:r>
            <a:r>
              <a:rPr lang="en-US" sz="1600" dirty="0"/>
              <a:t>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lvl="0" algn="ctr"/>
            <a:r>
              <a:rPr lang="en-US" sz="1600" dirty="0">
                <a:solidFill>
                  <a:srgbClr val="000000"/>
                </a:solidFill>
              </a:rPr>
              <a:t>Bus </a:t>
            </a:r>
            <a:r>
              <a:rPr lang="en-US" sz="1600" dirty="0" smtClean="0">
                <a:solidFill>
                  <a:srgbClr val="000000"/>
                </a:solidFill>
              </a:rPr>
              <a:t>interface</a:t>
            </a:r>
            <a:endParaRPr lang="en-US" sz="1600" dirty="0">
              <a:solidFill>
                <a:srgbClr val="000000"/>
              </a:solidFill>
            </a:endParaRP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241981" y="3014246"/>
            <a:ext cx="58681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a:t>
            </a:r>
            <a:r>
              <a:rPr lang="en-US" sz="1600" dirty="0" err="1" smtClean="0"/>
              <a:t>rax</a:t>
            </a:r>
            <a:endParaRPr lang="en-US" sz="1600" dirty="0"/>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a:xfrm>
            <a:off x="396875" y="1371600"/>
            <a:ext cx="7896225" cy="4972050"/>
          </a:xfrm>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a:xfrm>
            <a:off x="357018" y="457200"/>
            <a:ext cx="7592093" cy="762000"/>
          </a:xfrm>
        </p:spPr>
        <p:txBody>
          <a:bodyPr/>
          <a:lstStyle/>
          <a:p>
            <a:r>
              <a:rPr lang="en-US" dirty="0" smtClean="0"/>
              <a:t>Disk Capacity</a:t>
            </a:r>
            <a:endParaRPr lang="en-US" dirty="0"/>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a:t>
            </a:r>
            <a:r>
              <a:rPr lang="en-US" baseline="30000" dirty="0" smtClean="0"/>
              <a:t>9</a:t>
            </a:r>
            <a:r>
              <a:rPr lang="en-US" dirty="0" smtClean="0"/>
              <a:t> Bytes.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Recording zones	</a:t>
            </a:r>
            <a:endParaRPr lang="en-US" dirty="0"/>
          </a:p>
        </p:txBody>
      </p:sp>
      <p:sp>
        <p:nvSpPr>
          <p:cNvPr id="3" name="Content Placeholder 2"/>
          <p:cNvSpPr>
            <a:spLocks noGrp="1"/>
          </p:cNvSpPr>
          <p:nvPr>
            <p:ph idx="1"/>
          </p:nvPr>
        </p:nvSpPr>
        <p:spPr>
          <a:xfrm>
            <a:off x="396875" y="1362075"/>
            <a:ext cx="4416425" cy="5064125"/>
          </a:xfrm>
        </p:spPr>
        <p:txBody>
          <a:bodyPr>
            <a:normAutofit/>
          </a:bodyPr>
          <a:lstStyle/>
          <a:p>
            <a:r>
              <a:rPr lang="en-US" dirty="0"/>
              <a:t>Modern disks partition tracks into disjoint subsets called </a:t>
            </a:r>
            <a:r>
              <a:rPr lang="en-US" dirty="0">
                <a:solidFill>
                  <a:srgbClr val="FF0000"/>
                </a:solidFill>
              </a:rPr>
              <a:t>recording zones</a:t>
            </a:r>
            <a:r>
              <a:rPr lang="en-US" dirty="0"/>
              <a:t>	</a:t>
            </a:r>
          </a:p>
          <a:p>
            <a:pPr lvl="1"/>
            <a:r>
              <a:rPr lang="en-US" dirty="0"/>
              <a:t>Each track in a zone has the same number of sectors, determined by the circumference of innermost track.</a:t>
            </a:r>
          </a:p>
          <a:p>
            <a:pPr lvl="1"/>
            <a:r>
              <a:rPr lang="en-US" dirty="0"/>
              <a:t>Each zone has a different number of sectors/</a:t>
            </a:r>
            <a:r>
              <a:rPr lang="en-US" dirty="0" smtClean="0"/>
              <a:t>track, outer zones have more sectors/track than inner zones.</a:t>
            </a:r>
          </a:p>
          <a:p>
            <a:pPr lvl="1"/>
            <a:r>
              <a:rPr lang="en-US" dirty="0" smtClean="0"/>
              <a:t>So we use </a:t>
            </a:r>
            <a:r>
              <a:rPr lang="en-US" b="1" dirty="0" smtClean="0">
                <a:solidFill>
                  <a:srgbClr val="FF0000"/>
                </a:solidFill>
              </a:rPr>
              <a:t>average</a:t>
            </a:r>
            <a:r>
              <a:rPr lang="en-US" dirty="0" smtClean="0"/>
              <a:t> number of sectors/track when computing capacity. </a:t>
            </a:r>
            <a:r>
              <a:rPr lang="en-US" dirty="0"/>
              <a:t>		</a:t>
            </a:r>
          </a:p>
          <a:p>
            <a:pPr marL="0" indent="0">
              <a:buNone/>
            </a:pPr>
            <a:endParaRPr lang="en-US" dirty="0"/>
          </a:p>
        </p:txBody>
      </p:sp>
      <p:grpSp>
        <p:nvGrpSpPr>
          <p:cNvPr id="100" name="Group 99"/>
          <p:cNvGrpSpPr/>
          <p:nvPr/>
        </p:nvGrpSpPr>
        <p:grpSpPr>
          <a:xfrm>
            <a:off x="5074992" y="2094211"/>
            <a:ext cx="3218108" cy="3152177"/>
            <a:chOff x="761519" y="3629623"/>
            <a:chExt cx="3218108" cy="3152177"/>
          </a:xfrm>
        </p:grpSpPr>
        <p:sp>
          <p:nvSpPr>
            <p:cNvPr id="12" name="Oval 8"/>
            <p:cNvSpPr>
              <a:spLocks noChangeArrowheads="1"/>
            </p:cNvSpPr>
            <p:nvPr/>
          </p:nvSpPr>
          <p:spPr bwMode="auto">
            <a:xfrm>
              <a:off x="1121084" y="3981695"/>
              <a:ext cx="2500477" cy="2449529"/>
            </a:xfrm>
            <a:prstGeom prst="ellipse">
              <a:avLst/>
            </a:prstGeom>
            <a:solidFill>
              <a:schemeClr val="bg1">
                <a:lumMod val="85000"/>
              </a:schemeClr>
            </a:solidFill>
            <a:ln w="12700">
              <a:solidFill>
                <a:schemeClr val="tx1"/>
              </a:solidFill>
              <a:round/>
              <a:headEnd/>
              <a:tailEnd/>
            </a:ln>
            <a:effectLst/>
          </p:spPr>
          <p:txBody>
            <a:bodyPr wrap="none" anchor="ctr">
              <a:prstTxWarp prst="textNoShape">
                <a:avLst/>
              </a:prstTxWarp>
            </a:bodyPr>
            <a:lstStyle/>
            <a:p>
              <a:endParaRPr lang="en-US"/>
            </a:p>
          </p:txBody>
        </p:sp>
        <p:sp>
          <p:nvSpPr>
            <p:cNvPr id="8" name="Oval 4"/>
            <p:cNvSpPr>
              <a:spLocks noChangeArrowheads="1"/>
            </p:cNvSpPr>
            <p:nvPr/>
          </p:nvSpPr>
          <p:spPr bwMode="auto">
            <a:xfrm>
              <a:off x="1497130" y="4350248"/>
              <a:ext cx="1746888" cy="1710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10" name="Oval 6"/>
            <p:cNvSpPr>
              <a:spLocks noChangeArrowheads="1"/>
            </p:cNvSpPr>
            <p:nvPr/>
          </p:nvSpPr>
          <p:spPr bwMode="auto">
            <a:xfrm>
              <a:off x="761519" y="3629623"/>
              <a:ext cx="3218108" cy="3152177"/>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5" name="Oval 11"/>
            <p:cNvSpPr>
              <a:spLocks noChangeArrowheads="1"/>
            </p:cNvSpPr>
            <p:nvPr/>
          </p:nvSpPr>
          <p:spPr bwMode="auto">
            <a:xfrm>
              <a:off x="1847706" y="4664867"/>
              <a:ext cx="1065211" cy="1042735"/>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cxnSp>
          <p:nvCxnSpPr>
            <p:cNvPr id="22" name="Straight Connector 21"/>
            <p:cNvCxnSpPr>
              <a:stCxn id="8" idx="0"/>
              <a:endCxn id="15" idx="0"/>
            </p:cNvCxnSpPr>
            <p:nvPr/>
          </p:nvCxnSpPr>
          <p:spPr bwMode="auto">
            <a:xfrm>
              <a:off x="2370574" y="4350248"/>
              <a:ext cx="9738" cy="314619"/>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a:stCxn id="8" idx="7"/>
              <a:endCxn id="15" idx="7"/>
            </p:cNvCxnSpPr>
            <p:nvPr/>
          </p:nvCxnSpPr>
          <p:spPr bwMode="auto">
            <a:xfrm flipH="1">
              <a:off x="2756920" y="4600807"/>
              <a:ext cx="231272" cy="21676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a:stCxn id="8" idx="6"/>
              <a:endCxn id="15" idx="6"/>
            </p:cNvCxnSpPr>
            <p:nvPr/>
          </p:nvCxnSpPr>
          <p:spPr bwMode="auto">
            <a:xfrm flipH="1" flipV="1">
              <a:off x="2912917" y="5186235"/>
              <a:ext cx="331101" cy="19476"/>
            </a:xfrm>
            <a:prstGeom prst="line">
              <a:avLst/>
            </a:prstGeom>
            <a:noFill/>
            <a:ln w="25400" cap="flat" cmpd="sng" algn="ctr">
              <a:solidFill>
                <a:schemeClr val="tx1"/>
              </a:solidFill>
              <a:prstDash val="solid"/>
              <a:round/>
              <a:headEnd type="none" w="med" len="med"/>
              <a:tailEnd type="none" w="med" len="med"/>
            </a:ln>
            <a:effectLst/>
          </p:spPr>
        </p:cxnSp>
        <p:cxnSp>
          <p:nvCxnSpPr>
            <p:cNvPr id="28" name="Straight Connector 27"/>
            <p:cNvCxnSpPr>
              <a:stCxn id="8" idx="5"/>
              <a:endCxn id="15" idx="5"/>
            </p:cNvCxnSpPr>
            <p:nvPr/>
          </p:nvCxnSpPr>
          <p:spPr bwMode="auto">
            <a:xfrm flipH="1" flipV="1">
              <a:off x="2756920" y="5554897"/>
              <a:ext cx="231272" cy="255717"/>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a:stCxn id="8" idx="4"/>
              <a:endCxn id="15" idx="4"/>
            </p:cNvCxnSpPr>
            <p:nvPr/>
          </p:nvCxnSpPr>
          <p:spPr bwMode="auto">
            <a:xfrm flipV="1">
              <a:off x="2370574" y="5707602"/>
              <a:ext cx="9738" cy="353571"/>
            </a:xfrm>
            <a:prstGeom prst="line">
              <a:avLst/>
            </a:prstGeom>
            <a:noFill/>
            <a:ln w="25400" cap="flat" cmpd="sng" algn="ctr">
              <a:solidFill>
                <a:schemeClr val="tx1"/>
              </a:solidFill>
              <a:prstDash val="solid"/>
              <a:round/>
              <a:headEnd type="none" w="med" len="med"/>
              <a:tailEnd type="none" w="med" len="med"/>
            </a:ln>
            <a:effectLst/>
          </p:spPr>
        </p:cxnSp>
        <p:cxnSp>
          <p:nvCxnSpPr>
            <p:cNvPr id="32" name="Straight Connector 31"/>
            <p:cNvCxnSpPr>
              <a:stCxn id="15" idx="3"/>
              <a:endCxn id="8" idx="3"/>
            </p:cNvCxnSpPr>
            <p:nvPr/>
          </p:nvCxnSpPr>
          <p:spPr bwMode="auto">
            <a:xfrm flipH="1">
              <a:off x="1752956" y="5554897"/>
              <a:ext cx="250747" cy="255717"/>
            </a:xfrm>
            <a:prstGeom prst="line">
              <a:avLst/>
            </a:prstGeom>
            <a:noFill/>
            <a:ln w="25400" cap="flat" cmpd="sng" algn="ctr">
              <a:solidFill>
                <a:schemeClr val="tx1"/>
              </a:solidFill>
              <a:prstDash val="solid"/>
              <a:round/>
              <a:headEnd type="none" w="med" len="med"/>
              <a:tailEnd type="none" w="med" len="med"/>
            </a:ln>
            <a:effectLst/>
          </p:spPr>
        </p:cxnSp>
        <p:cxnSp>
          <p:nvCxnSpPr>
            <p:cNvPr id="34" name="Straight Connector 33"/>
            <p:cNvCxnSpPr>
              <a:stCxn id="15" idx="2"/>
              <a:endCxn id="8" idx="2"/>
            </p:cNvCxnSpPr>
            <p:nvPr/>
          </p:nvCxnSpPr>
          <p:spPr bwMode="auto">
            <a:xfrm flipH="1">
              <a:off x="1497130" y="5186235"/>
              <a:ext cx="350576" cy="19476"/>
            </a:xfrm>
            <a:prstGeom prst="line">
              <a:avLst/>
            </a:prstGeom>
            <a:noFill/>
            <a:ln w="25400" cap="flat" cmpd="sng" algn="ctr">
              <a:solidFill>
                <a:schemeClr val="tx1"/>
              </a:solidFill>
              <a:prstDash val="solid"/>
              <a:round/>
              <a:headEnd type="none" w="med" len="med"/>
              <a:tailEnd type="none" w="med" len="med"/>
            </a:ln>
            <a:effectLst/>
          </p:spPr>
        </p:cxnSp>
        <p:cxnSp>
          <p:nvCxnSpPr>
            <p:cNvPr id="37" name="Straight Connector 36"/>
            <p:cNvCxnSpPr>
              <a:stCxn id="8" idx="1"/>
              <a:endCxn id="15" idx="1"/>
            </p:cNvCxnSpPr>
            <p:nvPr/>
          </p:nvCxnSpPr>
          <p:spPr bwMode="auto">
            <a:xfrm>
              <a:off x="1752956" y="4600807"/>
              <a:ext cx="250747" cy="216765"/>
            </a:xfrm>
            <a:prstGeom prst="line">
              <a:avLst/>
            </a:prstGeom>
            <a:noFill/>
            <a:ln w="25400" cap="flat" cmpd="sng" algn="ctr">
              <a:solidFill>
                <a:schemeClr val="tx1"/>
              </a:solidFill>
              <a:prstDash val="solid"/>
              <a:round/>
              <a:headEnd type="none" w="med" len="med"/>
              <a:tailEnd type="none" w="med" len="med"/>
            </a:ln>
            <a:effectLst/>
          </p:spPr>
        </p:cxnSp>
        <p:sp>
          <p:nvSpPr>
            <p:cNvPr id="38" name="TextBox 37"/>
            <p:cNvSpPr txBox="1"/>
            <p:nvPr/>
          </p:nvSpPr>
          <p:spPr>
            <a:xfrm>
              <a:off x="2057400" y="4028223"/>
              <a:ext cx="461665" cy="256553"/>
            </a:xfrm>
            <a:prstGeom prst="rect">
              <a:avLst/>
            </a:prstGeom>
            <a:noFill/>
          </p:spPr>
          <p:txBody>
            <a:bodyPr vert="vert270" wrap="none" rtlCol="0">
              <a:spAutoFit/>
            </a:bodyPr>
            <a:lstStyle/>
            <a:p>
              <a:r>
                <a:rPr lang="en-US" sz="1800" dirty="0" smtClean="0">
                  <a:latin typeface="Calibri" pitchFamily="34" charset="0"/>
                </a:rPr>
                <a:t>…</a:t>
              </a:r>
            </a:p>
          </p:txBody>
        </p:sp>
        <p:cxnSp>
          <p:nvCxnSpPr>
            <p:cNvPr id="40" name="Straight Connector 39"/>
            <p:cNvCxnSpPr>
              <a:stCxn id="10" idx="0"/>
              <a:endCxn id="12" idx="0"/>
            </p:cNvCxnSpPr>
            <p:nvPr/>
          </p:nvCxnSpPr>
          <p:spPr bwMode="auto">
            <a:xfrm>
              <a:off x="2370573" y="3629623"/>
              <a:ext cx="750" cy="352072"/>
            </a:xfrm>
            <a:prstGeom prst="line">
              <a:avLst/>
            </a:prstGeom>
            <a:noFill/>
            <a:ln w="25400" cap="flat" cmpd="sng" algn="ctr">
              <a:solidFill>
                <a:schemeClr val="tx1"/>
              </a:solidFill>
              <a:prstDash val="solid"/>
              <a:round/>
              <a:headEnd type="none" w="med" len="med"/>
              <a:tailEnd type="none" w="med" len="med"/>
            </a:ln>
            <a:effectLst/>
          </p:spPr>
        </p:cxnSp>
        <p:cxnSp>
          <p:nvCxnSpPr>
            <p:cNvPr id="41" name="Straight Connector 40"/>
            <p:cNvCxnSpPr>
              <a:stCxn id="10" idx="6"/>
              <a:endCxn id="12" idx="6"/>
            </p:cNvCxnSpPr>
            <p:nvPr/>
          </p:nvCxnSpPr>
          <p:spPr bwMode="auto">
            <a:xfrm flipH="1">
              <a:off x="3621561" y="5205712"/>
              <a:ext cx="358066" cy="748"/>
            </a:xfrm>
            <a:prstGeom prst="line">
              <a:avLst/>
            </a:prstGeom>
            <a:noFill/>
            <a:ln w="25400" cap="flat" cmpd="sng" algn="ctr">
              <a:solidFill>
                <a:schemeClr val="tx1"/>
              </a:solidFill>
              <a:prstDash val="solid"/>
              <a:round/>
              <a:headEnd type="none" w="med" len="med"/>
              <a:tailEnd type="none" w="med" len="med"/>
            </a:ln>
            <a:effectLst/>
          </p:spPr>
        </p:cxnSp>
        <p:cxnSp>
          <p:nvCxnSpPr>
            <p:cNvPr id="45" name="Straight Connector 44"/>
            <p:cNvCxnSpPr>
              <a:stCxn id="10" idx="7"/>
              <a:endCxn id="12" idx="7"/>
            </p:cNvCxnSpPr>
            <p:nvPr/>
          </p:nvCxnSpPr>
          <p:spPr bwMode="auto">
            <a:xfrm flipH="1">
              <a:off x="3255375" y="4091249"/>
              <a:ext cx="252971" cy="249171"/>
            </a:xfrm>
            <a:prstGeom prst="line">
              <a:avLst/>
            </a:prstGeom>
            <a:noFill/>
            <a:ln w="25400" cap="flat" cmpd="sng" algn="ctr">
              <a:solidFill>
                <a:schemeClr val="tx1"/>
              </a:solidFill>
              <a:prstDash val="solid"/>
              <a:round/>
              <a:headEnd type="none" w="med" len="med"/>
              <a:tailEnd type="none" w="med" len="med"/>
            </a:ln>
            <a:effectLst/>
          </p:spPr>
        </p:cxnSp>
        <p:cxnSp>
          <p:nvCxnSpPr>
            <p:cNvPr id="48" name="Straight Connector 47"/>
            <p:cNvCxnSpPr>
              <a:stCxn id="10" idx="5"/>
              <a:endCxn id="12" idx="5"/>
            </p:cNvCxnSpPr>
            <p:nvPr/>
          </p:nvCxnSpPr>
          <p:spPr bwMode="auto">
            <a:xfrm flipH="1" flipV="1">
              <a:off x="3255375" y="6072499"/>
              <a:ext cx="252971" cy="247675"/>
            </a:xfrm>
            <a:prstGeom prst="line">
              <a:avLst/>
            </a:prstGeom>
            <a:noFill/>
            <a:ln w="25400" cap="flat" cmpd="sng" algn="ctr">
              <a:solidFill>
                <a:schemeClr val="tx1"/>
              </a:solidFill>
              <a:prstDash val="solid"/>
              <a:round/>
              <a:headEnd type="none" w="med" len="med"/>
              <a:tailEnd type="none" w="med" len="med"/>
            </a:ln>
            <a:effectLst/>
          </p:spPr>
        </p:cxnSp>
        <p:cxnSp>
          <p:nvCxnSpPr>
            <p:cNvPr id="52" name="Straight Connector 51"/>
            <p:cNvCxnSpPr>
              <a:stCxn id="10" idx="4"/>
              <a:endCxn id="12" idx="4"/>
            </p:cNvCxnSpPr>
            <p:nvPr/>
          </p:nvCxnSpPr>
          <p:spPr bwMode="auto">
            <a:xfrm flipV="1">
              <a:off x="2370573" y="6431224"/>
              <a:ext cx="750" cy="350576"/>
            </a:xfrm>
            <a:prstGeom prst="line">
              <a:avLst/>
            </a:prstGeom>
            <a:noFill/>
            <a:ln w="25400" cap="flat" cmpd="sng" algn="ctr">
              <a:solidFill>
                <a:schemeClr val="tx1"/>
              </a:solidFill>
              <a:prstDash val="solid"/>
              <a:round/>
              <a:headEnd type="none" w="med" len="med"/>
              <a:tailEnd type="none" w="med" len="med"/>
            </a:ln>
            <a:effectLst/>
          </p:spPr>
        </p:cxnSp>
        <p:cxnSp>
          <p:nvCxnSpPr>
            <p:cNvPr id="55" name="Straight Connector 54"/>
            <p:cNvCxnSpPr>
              <a:stCxn id="12" idx="3"/>
              <a:endCxn id="10" idx="3"/>
            </p:cNvCxnSpPr>
            <p:nvPr/>
          </p:nvCxnSpPr>
          <p:spPr bwMode="auto">
            <a:xfrm flipH="1">
              <a:off x="1232800" y="6072499"/>
              <a:ext cx="254470" cy="247675"/>
            </a:xfrm>
            <a:prstGeom prst="line">
              <a:avLst/>
            </a:prstGeom>
            <a:noFill/>
            <a:ln w="25400" cap="flat" cmpd="sng" algn="ctr">
              <a:solidFill>
                <a:schemeClr val="tx1"/>
              </a:solidFill>
              <a:prstDash val="solid"/>
              <a:round/>
              <a:headEnd type="none" w="med" len="med"/>
              <a:tailEnd type="none" w="med" len="med"/>
            </a:ln>
            <a:effectLst/>
          </p:spPr>
        </p:cxnSp>
        <p:cxnSp>
          <p:nvCxnSpPr>
            <p:cNvPr id="58" name="Straight Connector 57"/>
            <p:cNvCxnSpPr>
              <a:stCxn id="12" idx="2"/>
              <a:endCxn id="10" idx="2"/>
            </p:cNvCxnSpPr>
            <p:nvPr/>
          </p:nvCxnSpPr>
          <p:spPr bwMode="auto">
            <a:xfrm flipH="1" flipV="1">
              <a:off x="761519" y="5205712"/>
              <a:ext cx="359565" cy="748"/>
            </a:xfrm>
            <a:prstGeom prst="line">
              <a:avLst/>
            </a:prstGeom>
            <a:noFill/>
            <a:ln w="25400" cap="flat" cmpd="sng" algn="ctr">
              <a:solidFill>
                <a:schemeClr val="tx1"/>
              </a:solidFill>
              <a:prstDash val="solid"/>
              <a:round/>
              <a:headEnd type="none" w="med" len="med"/>
              <a:tailEnd type="none" w="med" len="med"/>
            </a:ln>
            <a:effectLst/>
          </p:spPr>
        </p:cxnSp>
        <p:cxnSp>
          <p:nvCxnSpPr>
            <p:cNvPr id="61" name="Straight Connector 60"/>
            <p:cNvCxnSpPr>
              <a:stCxn id="10" idx="1"/>
              <a:endCxn id="12" idx="1"/>
            </p:cNvCxnSpPr>
            <p:nvPr/>
          </p:nvCxnSpPr>
          <p:spPr bwMode="auto">
            <a:xfrm>
              <a:off x="1232800" y="4091249"/>
              <a:ext cx="254470" cy="249171"/>
            </a:xfrm>
            <a:prstGeom prst="line">
              <a:avLst/>
            </a:prstGeom>
            <a:noFill/>
            <a:ln w="254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flipH="1">
              <a:off x="2836334" y="3733800"/>
              <a:ext cx="151858" cy="357449"/>
            </a:xfrm>
            <a:prstGeom prst="line">
              <a:avLst/>
            </a:prstGeom>
            <a:noFill/>
            <a:ln w="25400"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V="1">
              <a:off x="3508346" y="4600807"/>
              <a:ext cx="335521" cy="140526"/>
            </a:xfrm>
            <a:prstGeom prst="line">
              <a:avLst/>
            </a:prstGeom>
            <a:noFill/>
            <a:ln w="25400"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a:off x="3508346" y="5647267"/>
              <a:ext cx="335521" cy="163347"/>
            </a:xfrm>
            <a:prstGeom prst="line">
              <a:avLst/>
            </a:prstGeom>
            <a:noFill/>
            <a:ln w="25400"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912917" y="6320174"/>
              <a:ext cx="152016" cy="292293"/>
            </a:xfrm>
            <a:prstGeom prst="line">
              <a:avLst/>
            </a:prstGeom>
            <a:noFill/>
            <a:ln w="25400"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flipH="1">
              <a:off x="1727555" y="6345575"/>
              <a:ext cx="177444" cy="292293"/>
            </a:xfrm>
            <a:prstGeom prst="line">
              <a:avLst/>
            </a:prstGeom>
            <a:noFill/>
            <a:ln w="25400"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flipV="1">
              <a:off x="872067" y="5707602"/>
              <a:ext cx="360733" cy="103012"/>
            </a:xfrm>
            <a:prstGeom prst="line">
              <a:avLst/>
            </a:prstGeom>
            <a:noFill/>
            <a:ln w="25400"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872067" y="4600807"/>
              <a:ext cx="360733" cy="140526"/>
            </a:xfrm>
            <a:prstGeom prst="line">
              <a:avLst/>
            </a:prstGeom>
            <a:noFill/>
            <a:ln w="25400"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1727555" y="3733800"/>
              <a:ext cx="177444" cy="294423"/>
            </a:xfrm>
            <a:prstGeom prst="line">
              <a:avLst/>
            </a:prstGeom>
            <a:no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760756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
        <p:nvSpPr>
          <p:cNvPr id="4" name="TextBox 3"/>
          <p:cNvSpPr txBox="1"/>
          <p:nvPr/>
        </p:nvSpPr>
        <p:spPr>
          <a:xfrm>
            <a:off x="2851727" y="5657273"/>
            <a:ext cx="184666" cy="369332"/>
          </a:xfrm>
          <a:prstGeom prst="rect">
            <a:avLst/>
          </a:prstGeom>
          <a:noFill/>
        </p:spPr>
        <p:txBody>
          <a:bodyPr wrap="none" rtlCol="0">
            <a:spAutoFit/>
          </a:bodyPr>
          <a:lstStyle/>
          <a:p>
            <a:endParaRPr lang="en-US" sz="1800" dirty="0" smtClean="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endParaRPr lang="en-US" dirty="0" smtClean="0"/>
          </a:p>
          <a:p>
            <a:r>
              <a:rPr lang="en-US" dirty="0" smtClean="0"/>
              <a:t>RAM comes in two varieties:</a:t>
            </a:r>
          </a:p>
          <a:p>
            <a:pPr lvl="1"/>
            <a:r>
              <a:rPr lang="en-US" dirty="0" smtClean="0"/>
              <a:t>SRAM (Static RAM)</a:t>
            </a:r>
          </a:p>
          <a:p>
            <a:pPr lvl="1"/>
            <a:r>
              <a:rPr lang="en-US" dirty="0" smtClean="0"/>
              <a:t>DRAM (Dynamic RAM)</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a:xfrm>
            <a:off x="357018" y="334078"/>
            <a:ext cx="7592093" cy="762000"/>
          </a:xfrm>
        </p:spPr>
        <p:txBody>
          <a:bodyPr/>
          <a:lstStyle/>
          <a:p>
            <a:r>
              <a:rPr lang="en-US" dirty="0" smtClean="0"/>
              <a:t>I/O Bus</a:t>
            </a:r>
            <a:endParaRPr lang="en-US" dirty="0"/>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6019800"/>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about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Sequential access faster than random access</a:t>
            </a:r>
          </a:p>
          <a:p>
            <a:pPr lvl="1"/>
            <a:r>
              <a:rPr lang="en-US" dirty="0" smtClean="0"/>
              <a:t>Common theme in the memory hierarchy</a:t>
            </a:r>
          </a:p>
          <a:p>
            <a:r>
              <a:rPr lang="en-US" dirty="0" smtClean="0"/>
              <a:t>Random writes are somewhat slower</a:t>
            </a:r>
          </a:p>
          <a:p>
            <a:pPr lvl="1"/>
            <a:r>
              <a:rPr lang="en-US" dirty="0" smtClean="0"/>
              <a:t>Erasing a block takes a long time (~1 </a:t>
            </a:r>
            <a:r>
              <a:rPr lang="en-US" dirty="0" err="1" smtClean="0"/>
              <a:t>ms</a:t>
            </a:r>
            <a:r>
              <a:rPr lang="en-US" dirty="0" smtClean="0"/>
              <a:t>)</a:t>
            </a:r>
          </a:p>
          <a:p>
            <a:pPr lvl="1"/>
            <a:r>
              <a:rPr lang="en-US" dirty="0" smtClean="0"/>
              <a:t>Modifying a block page requires all other pages to be copied to new block</a:t>
            </a:r>
          </a:p>
          <a:p>
            <a:pPr lvl="1"/>
            <a:r>
              <a:rPr lang="en-US" dirty="0" smtClean="0"/>
              <a:t>In earlier SSDs, the read/write gap was much larger.</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550 MB/s	Sequential write </a:t>
            </a:r>
            <a:r>
              <a:rPr lang="en-US" sz="2000" dirty="0" err="1" smtClean="0">
                <a:latin typeface="Calibri" pitchFamily="34" charset="0"/>
              </a:rPr>
              <a:t>tput</a:t>
            </a:r>
            <a:r>
              <a:rPr lang="en-US" sz="2000" dirty="0" smtClean="0">
                <a:latin typeface="Calibri" pitchFamily="34" charset="0"/>
              </a:rPr>
              <a:t>	470 MB/s</a:t>
            </a: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365 MB/s	Random write </a:t>
            </a:r>
            <a:r>
              <a:rPr lang="en-US" sz="2000" dirty="0" err="1" smtClean="0">
                <a:latin typeface="Calibri" pitchFamily="34" charset="0"/>
              </a:rPr>
              <a:t>tput</a:t>
            </a:r>
            <a:r>
              <a:rPr lang="en-US" sz="2000" dirty="0" smtClean="0">
                <a:latin typeface="Calibri" pitchFamily="34" charset="0"/>
              </a:rPr>
              <a:t>	303 MB/s</a:t>
            </a:r>
          </a:p>
          <a:p>
            <a:r>
              <a:rPr lang="en-US" sz="2000" dirty="0" err="1" smtClean="0">
                <a:latin typeface="Calibri" pitchFamily="34" charset="0"/>
              </a:rPr>
              <a:t>Avg</a:t>
            </a:r>
            <a:r>
              <a:rPr lang="en-US" sz="2000" dirty="0" smtClean="0">
                <a:latin typeface="Calibri" pitchFamily="34" charset="0"/>
              </a:rPr>
              <a:t> </a:t>
            </a:r>
            <a:r>
              <a:rPr lang="en-US" sz="2000" dirty="0" err="1" smtClean="0">
                <a:latin typeface="Calibri" pitchFamily="34" charset="0"/>
              </a:rPr>
              <a:t>seq</a:t>
            </a:r>
            <a:r>
              <a:rPr lang="en-US" sz="2000" dirty="0" smtClean="0">
                <a:latin typeface="Calibri" pitchFamily="34" charset="0"/>
              </a:rPr>
              <a:t> read time	50 us		</a:t>
            </a:r>
            <a:r>
              <a:rPr lang="en-US" sz="2000" dirty="0" err="1" smtClean="0">
                <a:latin typeface="Calibri" pitchFamily="34" charset="0"/>
              </a:rPr>
              <a:t>Avg</a:t>
            </a:r>
            <a:r>
              <a:rPr lang="en-US" sz="2000" dirty="0" smtClean="0">
                <a:latin typeface="Calibri" pitchFamily="34" charset="0"/>
              </a:rPr>
              <a:t> </a:t>
            </a:r>
            <a:r>
              <a:rPr lang="en-US" sz="2000" dirty="0" err="1" smtClean="0">
                <a:latin typeface="Calibri" pitchFamily="34" charset="0"/>
              </a:rPr>
              <a:t>seq</a:t>
            </a:r>
            <a:r>
              <a:rPr lang="en-US" sz="2000" dirty="0" smtClean="0">
                <a:latin typeface="Calibri" pitchFamily="34" charset="0"/>
              </a:rPr>
              <a:t> write time	60 us</a:t>
            </a:r>
          </a:p>
        </p:txBody>
      </p:sp>
      <p:sp>
        <p:nvSpPr>
          <p:cNvPr id="5" name="TextBox 4"/>
          <p:cNvSpPr txBox="1"/>
          <p:nvPr/>
        </p:nvSpPr>
        <p:spPr>
          <a:xfrm>
            <a:off x="76200" y="6292334"/>
            <a:ext cx="4337283" cy="369332"/>
          </a:xfrm>
          <a:prstGeom prst="rect">
            <a:avLst/>
          </a:prstGeom>
          <a:noFill/>
        </p:spPr>
        <p:txBody>
          <a:bodyPr wrap="none" rtlCol="0">
            <a:spAutoFit/>
          </a:bodyPr>
          <a:lstStyle/>
          <a:p>
            <a:r>
              <a:rPr lang="en-US" sz="1800" dirty="0" smtClean="0">
                <a:latin typeface="Calibri" pitchFamily="34" charset="0"/>
              </a:rPr>
              <a:t>Source: Intel SSD 730 product specification.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SSD 730 guarantees 128 petabyte (128 x 10</a:t>
            </a:r>
            <a:r>
              <a:rPr lang="en-US" baseline="30000" dirty="0" smtClean="0"/>
              <a:t>15</a:t>
            </a:r>
            <a:r>
              <a:rPr lang="en-US" dirty="0" smtClean="0"/>
              <a:t> bytes) of writes before they wear out</a:t>
            </a:r>
          </a:p>
          <a:p>
            <a:pPr lvl="1"/>
            <a:r>
              <a:rPr lang="en-US" dirty="0" smtClean="0"/>
              <a:t>In 2015, about 30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14" name="Chart 13"/>
          <p:cNvGraphicFramePr>
            <a:graphicFrameLocks/>
          </p:cNvGraphicFramePr>
          <p:nvPr>
            <p:extLst>
              <p:ext uri="{D42A27DB-BD31-4B8C-83A1-F6EECF244321}">
                <p14:modId xmlns:p14="http://schemas.microsoft.com/office/powerpoint/2010/main" val="1409947400"/>
              </p:ext>
            </p:extLst>
          </p:nvPr>
        </p:nvGraphicFramePr>
        <p:xfrm>
          <a:off x="343569" y="1773942"/>
          <a:ext cx="8421687" cy="472873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43119" y="4159478"/>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6016278" y="5189356"/>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5709193" y="289051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
        <p:nvSpPr>
          <p:cNvPr id="8" name="TextBox 7"/>
          <p:cNvSpPr txBox="1"/>
          <p:nvPr/>
        </p:nvSpPr>
        <p:spPr>
          <a:xfrm>
            <a:off x="5419036" y="2297668"/>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a:t>
            </a:r>
            <a:r>
              <a:rPr lang="en-US" sz="1800" dirty="0" err="1">
                <a:latin typeface="Courier New" charset="0"/>
              </a:rPr>
              <a:t>int</a:t>
            </a:r>
            <a:r>
              <a:rPr lang="en-US" sz="1800" dirty="0">
                <a:latin typeface="Courier New" charset="0"/>
              </a:rPr>
              <a:t> </a:t>
            </a:r>
            <a:r>
              <a:rPr lang="en-US" sz="1800" dirty="0" smtClean="0">
                <a:latin typeface="Courier New" charset="0"/>
              </a:rPr>
              <a:t>a[N][</a:t>
            </a:r>
            <a:r>
              <a:rPr lang="en-US" sz="1800" dirty="0">
                <a:latin typeface="Courier New" charset="0"/>
              </a:rPr>
              <a:t>N][N])</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a:t>
            </a:r>
            <a:r>
              <a:rPr lang="en-US" sz="1800" dirty="0" smtClean="0">
                <a:latin typeface="Courier New" charset="0"/>
              </a:rPr>
              <a:t>N;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EEPROMs. </a:t>
            </a:r>
            <a:r>
              <a:rPr lang="en-US" dirty="0"/>
              <a:t>with partial </a:t>
            </a:r>
            <a:r>
              <a:rPr lang="en-US" dirty="0" smtClean="0"/>
              <a:t>(block-level) </a:t>
            </a:r>
            <a:r>
              <a:rPr lang="en-US" dirty="0"/>
              <a:t>erase capability</a:t>
            </a:r>
          </a:p>
          <a:p>
            <a:pPr lvl="2"/>
            <a:r>
              <a:rPr lang="en-US" dirty="0"/>
              <a:t>Wears out after about 100,000 </a:t>
            </a:r>
            <a:r>
              <a:rPr lang="en-US" dirty="0" err="1"/>
              <a:t>erasings</a:t>
            </a:r>
            <a:endParaRPr lang="en-US" dirty="0" smtClean="0"/>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61913" y="247650"/>
            <a:ext cx="8716962" cy="782638"/>
          </a:xfrm>
        </p:spPr>
        <p:txBody>
          <a:bodyPr>
            <a:normAutofit fontScale="90000"/>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a:cs typeface="Arial"/>
              </a:rPr>
              <a:t>Example Memory </a:t>
            </a:r>
            <a:br>
              <a:rPr lang="en-GB" dirty="0" smtClean="0">
                <a:latin typeface="Arial"/>
                <a:cs typeface="Arial"/>
              </a:rPr>
            </a:br>
            <a:r>
              <a:rPr lang="en-GB" dirty="0" smtClean="0">
                <a:latin typeface="Arial"/>
                <a:cs typeface="Arial"/>
              </a:rPr>
              <a:t>     Hierarchy</a:t>
            </a:r>
          </a:p>
        </p:txBody>
      </p:sp>
      <p:sp>
        <p:nvSpPr>
          <p:cNvPr id="151" name="AutoShape 195"/>
          <p:cNvSpPr>
            <a:spLocks noChangeAspect="1" noChangeArrowheads="1"/>
          </p:cNvSpPr>
          <p:nvPr/>
        </p:nvSpPr>
        <p:spPr bwMode="auto">
          <a:xfrm>
            <a:off x="552450" y="342900"/>
            <a:ext cx="6902450" cy="6456363"/>
          </a:xfrm>
          <a:prstGeom prst="triangle">
            <a:avLst>
              <a:gd name="adj" fmla="val 50000"/>
            </a:avLst>
          </a:prstGeom>
          <a:gradFill flip="none" rotWithShape="1">
            <a:gsLst>
              <a:gs pos="0">
                <a:schemeClr val="accent6">
                  <a:lumMod val="20000"/>
                  <a:lumOff val="80000"/>
                  <a:alpha val="7000"/>
                </a:schemeClr>
              </a:gs>
              <a:gs pos="100000">
                <a:schemeClr val="accent6">
                  <a:lumMod val="20000"/>
                  <a:lumOff val="80000"/>
                </a:schemeClr>
              </a:gs>
            </a:gsLst>
            <a:lin ang="16140000" scaled="0"/>
            <a:tileRect/>
          </a:gradFill>
          <a:ln w="12700">
            <a:solidFill>
              <a:srgbClr val="000000"/>
            </a:solidFill>
            <a:miter lim="800000"/>
            <a:headEnd/>
            <a:tailEnd/>
          </a:ln>
          <a:effectLs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2" name="Text Box 196"/>
          <p:cNvSpPr txBox="1">
            <a:spLocks noChangeAspect="1" noChangeArrowheads="1"/>
          </p:cNvSpPr>
          <p:nvPr/>
        </p:nvSpPr>
        <p:spPr bwMode="auto">
          <a:xfrm>
            <a:off x="3694391" y="834509"/>
            <a:ext cx="723538"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sysClr val="windowText" lastClr="000000"/>
                </a:solidFill>
                <a:effectLst/>
                <a:uLnTx/>
                <a:uFillTx/>
                <a:latin typeface="Arial"/>
                <a:cs typeface="Arial"/>
              </a:rPr>
              <a:t>Regs</a:t>
            </a:r>
            <a:endParaRPr kumimoji="0" lang="en-US" sz="1800" b="0" i="0" u="none" strike="noStrike" kern="0" cap="none" spc="0" normalizeH="0" baseline="0" noProof="0" dirty="0">
              <a:ln>
                <a:noFill/>
              </a:ln>
              <a:solidFill>
                <a:sysClr val="windowText" lastClr="000000"/>
              </a:solidFill>
              <a:effectLst/>
              <a:uLnTx/>
              <a:uFillTx/>
              <a:latin typeface="Arial"/>
              <a:cs typeface="Arial"/>
            </a:endParaRPr>
          </a:p>
        </p:txBody>
      </p:sp>
      <p:sp>
        <p:nvSpPr>
          <p:cNvPr id="153" name="Text Box 198"/>
          <p:cNvSpPr txBox="1">
            <a:spLocks noChangeAspect="1" noChangeArrowheads="1"/>
          </p:cNvSpPr>
          <p:nvPr/>
        </p:nvSpPr>
        <p:spPr bwMode="auto">
          <a:xfrm>
            <a:off x="3495400" y="1283385"/>
            <a:ext cx="1121521"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cs typeface="Arial"/>
              </a:rPr>
              <a:t>L1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cs typeface="Arial"/>
              </a:rPr>
              <a:t>(SRAM)</a:t>
            </a:r>
          </a:p>
        </p:txBody>
      </p:sp>
      <p:sp>
        <p:nvSpPr>
          <p:cNvPr id="154" name="Text Box 199"/>
          <p:cNvSpPr txBox="1">
            <a:spLocks noChangeAspect="1" noChangeArrowheads="1"/>
          </p:cNvSpPr>
          <p:nvPr/>
        </p:nvSpPr>
        <p:spPr bwMode="auto">
          <a:xfrm>
            <a:off x="3264793" y="3821797"/>
            <a:ext cx="1582735"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Main memory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(DRAM)</a:t>
            </a:r>
          </a:p>
        </p:txBody>
      </p:sp>
      <p:sp>
        <p:nvSpPr>
          <p:cNvPr id="155" name="Text Box 200"/>
          <p:cNvSpPr txBox="1">
            <a:spLocks noChangeAspect="1" noChangeArrowheads="1"/>
          </p:cNvSpPr>
          <p:nvPr/>
        </p:nvSpPr>
        <p:spPr bwMode="auto">
          <a:xfrm>
            <a:off x="2706309" y="4847322"/>
            <a:ext cx="2699702"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Local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(local disks)</a:t>
            </a:r>
          </a:p>
        </p:txBody>
      </p:sp>
      <p:sp>
        <p:nvSpPr>
          <p:cNvPr id="156" name="Line 203"/>
          <p:cNvSpPr>
            <a:spLocks noChangeAspect="1" noChangeShapeType="1"/>
          </p:cNvSpPr>
          <p:nvPr/>
        </p:nvSpPr>
        <p:spPr bwMode="auto">
          <a:xfrm>
            <a:off x="3513138" y="1265238"/>
            <a:ext cx="981075"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7" name="Line 204"/>
          <p:cNvSpPr>
            <a:spLocks noChangeAspect="1" noChangeShapeType="1"/>
          </p:cNvSpPr>
          <p:nvPr/>
        </p:nvSpPr>
        <p:spPr bwMode="auto">
          <a:xfrm>
            <a:off x="3162300" y="1903413"/>
            <a:ext cx="1671638"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8" name="Line 205"/>
          <p:cNvSpPr>
            <a:spLocks noChangeAspect="1" noChangeShapeType="1"/>
          </p:cNvSpPr>
          <p:nvPr/>
        </p:nvSpPr>
        <p:spPr bwMode="auto">
          <a:xfrm>
            <a:off x="2779713" y="2655888"/>
            <a:ext cx="2447925"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9" name="Line 222"/>
          <p:cNvSpPr>
            <a:spLocks noChangeAspect="1" noChangeShapeType="1"/>
          </p:cNvSpPr>
          <p:nvPr/>
        </p:nvSpPr>
        <p:spPr bwMode="auto">
          <a:xfrm>
            <a:off x="76200" y="3473450"/>
            <a:ext cx="0" cy="2344738"/>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0" name="Text Box 223"/>
          <p:cNvSpPr txBox="1">
            <a:spLocks noChangeAspect="1" noChangeArrowheads="1"/>
          </p:cNvSpPr>
          <p:nvPr/>
        </p:nvSpPr>
        <p:spPr bwMode="auto">
          <a:xfrm>
            <a:off x="123825" y="3625166"/>
            <a:ext cx="1062711" cy="181588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Larger,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slower,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cheaper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storage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devices</a:t>
            </a:r>
          </a:p>
        </p:txBody>
      </p:sp>
      <p:sp>
        <p:nvSpPr>
          <p:cNvPr id="161" name="Line 224"/>
          <p:cNvSpPr>
            <a:spLocks noChangeAspect="1" noChangeShapeType="1"/>
          </p:cNvSpPr>
          <p:nvPr/>
        </p:nvSpPr>
        <p:spPr bwMode="auto">
          <a:xfrm>
            <a:off x="2255838" y="3586163"/>
            <a:ext cx="3475037"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2" name="Text Box 225"/>
          <p:cNvSpPr txBox="1">
            <a:spLocks noChangeAspect="1" noChangeArrowheads="1"/>
          </p:cNvSpPr>
          <p:nvPr/>
        </p:nvSpPr>
        <p:spPr bwMode="auto">
          <a:xfrm>
            <a:off x="2578100" y="5947460"/>
            <a:ext cx="2956120"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Remote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Arial"/>
                <a:cs typeface="Arial"/>
              </a:rPr>
              <a:t>(e.g., Web </a:t>
            </a:r>
            <a:r>
              <a:rPr kumimoji="0" lang="en-US" sz="1800" b="0" i="0" u="none" strike="noStrike" kern="0" cap="none" spc="0" normalizeH="0" baseline="0" noProof="0" dirty="0">
                <a:ln>
                  <a:noFill/>
                </a:ln>
                <a:solidFill>
                  <a:sysClr val="windowText" lastClr="000000"/>
                </a:solidFill>
                <a:effectLst/>
                <a:uLnTx/>
                <a:uFillTx/>
                <a:latin typeface="Arial"/>
                <a:cs typeface="Arial"/>
              </a:rPr>
              <a:t>servers)</a:t>
            </a:r>
          </a:p>
        </p:txBody>
      </p:sp>
      <p:sp>
        <p:nvSpPr>
          <p:cNvPr id="165" name="Text Box 227"/>
          <p:cNvSpPr txBox="1">
            <a:spLocks noChangeAspect="1" noChangeArrowheads="1"/>
          </p:cNvSpPr>
          <p:nvPr/>
        </p:nvSpPr>
        <p:spPr bwMode="auto">
          <a:xfrm>
            <a:off x="7073306" y="5375119"/>
            <a:ext cx="2062758" cy="738526"/>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Local disks hold files retrieved from disks </a:t>
            </a:r>
            <a:endParaRPr kumimoji="0" lang="en-US" sz="1400" i="0" u="none" strike="noStrike" kern="0" cap="none" spc="0" normalizeH="0" baseline="0" noProof="0" dirty="0" smtClean="0">
              <a:ln>
                <a:noFill/>
              </a:ln>
              <a:solidFill>
                <a:srgbClr val="FF0000"/>
              </a:solidFill>
              <a:effectLst/>
              <a:uLnTx/>
              <a:uFillTx/>
              <a:latin typeface="Arial"/>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smtClean="0">
                <a:ln>
                  <a:noFill/>
                </a:ln>
                <a:solidFill>
                  <a:srgbClr val="FF0000"/>
                </a:solidFill>
                <a:effectLst/>
                <a:uLnTx/>
                <a:uFillTx/>
                <a:latin typeface="Arial"/>
                <a:cs typeface="Arial"/>
              </a:rPr>
              <a:t>on remote</a:t>
            </a:r>
            <a:r>
              <a:rPr kumimoji="0" lang="en-US" sz="1400" i="0" u="none" strike="noStrike" kern="0" cap="none" spc="0" normalizeH="0" noProof="0" dirty="0" smtClean="0">
                <a:ln>
                  <a:noFill/>
                </a:ln>
                <a:solidFill>
                  <a:srgbClr val="FF0000"/>
                </a:solidFill>
                <a:effectLst/>
                <a:uLnTx/>
                <a:uFillTx/>
                <a:latin typeface="Arial"/>
                <a:cs typeface="Arial"/>
              </a:rPr>
              <a:t> servers</a:t>
            </a:r>
            <a:endParaRPr kumimoji="0" lang="en-US" sz="1400" i="0" u="none" strike="noStrike" kern="0" cap="none" spc="0" normalizeH="0" baseline="0" noProof="0" dirty="0">
              <a:ln>
                <a:noFill/>
              </a:ln>
              <a:solidFill>
                <a:srgbClr val="FF0000"/>
              </a:solidFill>
              <a:effectLst/>
              <a:uLnTx/>
              <a:uFillTx/>
              <a:latin typeface="Arial"/>
              <a:cs typeface="Arial"/>
            </a:endParaRPr>
          </a:p>
        </p:txBody>
      </p:sp>
      <p:sp>
        <p:nvSpPr>
          <p:cNvPr id="166" name="Line 235"/>
          <p:cNvSpPr>
            <a:spLocks noChangeAspect="1" noChangeShapeType="1"/>
          </p:cNvSpPr>
          <p:nvPr/>
        </p:nvSpPr>
        <p:spPr bwMode="auto">
          <a:xfrm>
            <a:off x="1708150" y="4632325"/>
            <a:ext cx="4576763"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7" name="Text Box 236"/>
          <p:cNvSpPr txBox="1">
            <a:spLocks noChangeAspect="1" noChangeArrowheads="1"/>
          </p:cNvSpPr>
          <p:nvPr/>
        </p:nvSpPr>
        <p:spPr bwMode="auto">
          <a:xfrm>
            <a:off x="3495400" y="1948547"/>
            <a:ext cx="1121521"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L2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(SRAM)</a:t>
            </a:r>
          </a:p>
        </p:txBody>
      </p:sp>
      <p:sp>
        <p:nvSpPr>
          <p:cNvPr id="169" name="Text Box 243"/>
          <p:cNvSpPr txBox="1">
            <a:spLocks noChangeAspect="1" noChangeArrowheads="1"/>
          </p:cNvSpPr>
          <p:nvPr/>
        </p:nvSpPr>
        <p:spPr bwMode="auto">
          <a:xfrm>
            <a:off x="4962526" y="1641476"/>
            <a:ext cx="2838450" cy="5238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L1 cache holds cache lines retrieved from the L2 cache.</a:t>
            </a:r>
          </a:p>
        </p:txBody>
      </p:sp>
      <p:sp>
        <p:nvSpPr>
          <p:cNvPr id="171" name="Text Box 233"/>
          <p:cNvSpPr txBox="1">
            <a:spLocks noChangeAspect="1" noChangeArrowheads="1"/>
          </p:cNvSpPr>
          <p:nvPr/>
        </p:nvSpPr>
        <p:spPr bwMode="auto">
          <a:xfrm>
            <a:off x="4573588" y="973465"/>
            <a:ext cx="2919412" cy="52322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CPU registers hold words retrieved from </a:t>
            </a:r>
            <a:r>
              <a:rPr kumimoji="0" lang="en-US" sz="1400" i="0" u="none" strike="noStrike" kern="0" cap="none" spc="0" normalizeH="0" baseline="0" noProof="0" dirty="0" err="1" smtClean="0">
                <a:ln>
                  <a:noFill/>
                </a:ln>
                <a:solidFill>
                  <a:srgbClr val="FF0000"/>
                </a:solidFill>
                <a:effectLst/>
                <a:uLnTx/>
                <a:uFillTx/>
                <a:latin typeface="Arial"/>
                <a:cs typeface="Arial"/>
              </a:rPr>
              <a:t>th</a:t>
            </a:r>
            <a:r>
              <a:rPr lang="en-US" sz="1400" kern="0" dirty="0" smtClean="0">
                <a:solidFill>
                  <a:srgbClr val="FF0000"/>
                </a:solidFill>
                <a:latin typeface="Arial"/>
                <a:cs typeface="Arial"/>
              </a:rPr>
              <a:t>e L1 cache</a:t>
            </a:r>
            <a:r>
              <a:rPr kumimoji="0" lang="en-US" sz="1400" i="0" u="none" strike="noStrike" kern="0" cap="none" spc="0" normalizeH="0" baseline="0" noProof="0" dirty="0" smtClean="0">
                <a:ln>
                  <a:noFill/>
                </a:ln>
                <a:solidFill>
                  <a:srgbClr val="FF0000"/>
                </a:solidFill>
                <a:effectLst/>
                <a:uLnTx/>
                <a:uFillTx/>
                <a:latin typeface="Arial"/>
                <a:cs typeface="Arial"/>
              </a:rPr>
              <a:t>.</a:t>
            </a:r>
            <a:endParaRPr kumimoji="0" lang="en-US" sz="1400" i="0" u="none" strike="noStrike" kern="0" cap="none" spc="0" normalizeH="0" baseline="0" noProof="0" dirty="0">
              <a:ln>
                <a:noFill/>
              </a:ln>
              <a:solidFill>
                <a:srgbClr val="FF0000"/>
              </a:solidFill>
              <a:effectLst/>
              <a:uLnTx/>
              <a:uFillTx/>
              <a:latin typeface="Arial"/>
              <a:cs typeface="Arial"/>
            </a:endParaRPr>
          </a:p>
        </p:txBody>
      </p:sp>
      <p:sp>
        <p:nvSpPr>
          <p:cNvPr id="174" name="Text Box 231"/>
          <p:cNvSpPr txBox="1">
            <a:spLocks noChangeAspect="1" noChangeArrowheads="1"/>
          </p:cNvSpPr>
          <p:nvPr/>
        </p:nvSpPr>
        <p:spPr bwMode="auto">
          <a:xfrm>
            <a:off x="5365751" y="2403473"/>
            <a:ext cx="2628900" cy="5238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L2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 retrieved from L3 cache</a:t>
            </a:r>
          </a:p>
        </p:txBody>
      </p:sp>
      <p:sp>
        <p:nvSpPr>
          <p:cNvPr id="176" name="Text Box 247"/>
          <p:cNvSpPr txBox="1">
            <a:spLocks noChangeAspect="1" noChangeArrowheads="1"/>
          </p:cNvSpPr>
          <p:nvPr/>
        </p:nvSpPr>
        <p:spPr bwMode="auto">
          <a:xfrm>
            <a:off x="3235325" y="644009"/>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Arial"/>
                <a:cs typeface="Arial"/>
              </a:rPr>
              <a:t>L0:</a:t>
            </a:r>
          </a:p>
        </p:txBody>
      </p:sp>
      <p:sp>
        <p:nvSpPr>
          <p:cNvPr id="177" name="Text Box 248"/>
          <p:cNvSpPr txBox="1">
            <a:spLocks noChangeAspect="1" noChangeArrowheads="1"/>
          </p:cNvSpPr>
          <p:nvPr/>
        </p:nvSpPr>
        <p:spPr bwMode="auto">
          <a:xfrm>
            <a:off x="2867025" y="1353622"/>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Arial"/>
                <a:cs typeface="Arial"/>
              </a:rPr>
              <a:t>L1:</a:t>
            </a:r>
          </a:p>
        </p:txBody>
      </p:sp>
      <p:sp>
        <p:nvSpPr>
          <p:cNvPr id="178" name="Text Box 249"/>
          <p:cNvSpPr txBox="1">
            <a:spLocks noChangeAspect="1" noChangeArrowheads="1"/>
          </p:cNvSpPr>
          <p:nvPr/>
        </p:nvSpPr>
        <p:spPr bwMode="auto">
          <a:xfrm>
            <a:off x="2486025" y="2041009"/>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L2:</a:t>
            </a:r>
          </a:p>
        </p:txBody>
      </p:sp>
      <p:sp>
        <p:nvSpPr>
          <p:cNvPr id="179" name="Text Box 250"/>
          <p:cNvSpPr txBox="1">
            <a:spLocks noChangeAspect="1" noChangeArrowheads="1"/>
          </p:cNvSpPr>
          <p:nvPr/>
        </p:nvSpPr>
        <p:spPr bwMode="auto">
          <a:xfrm>
            <a:off x="2079625" y="2796659"/>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L3:</a:t>
            </a:r>
          </a:p>
        </p:txBody>
      </p:sp>
      <p:sp>
        <p:nvSpPr>
          <p:cNvPr id="180" name="Text Box 251"/>
          <p:cNvSpPr txBox="1">
            <a:spLocks noChangeAspect="1" noChangeArrowheads="1"/>
          </p:cNvSpPr>
          <p:nvPr/>
        </p:nvSpPr>
        <p:spPr bwMode="auto">
          <a:xfrm>
            <a:off x="1554163" y="3795197"/>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L4:</a:t>
            </a:r>
          </a:p>
        </p:txBody>
      </p:sp>
      <p:sp>
        <p:nvSpPr>
          <p:cNvPr id="181" name="Text Box 252"/>
          <p:cNvSpPr txBox="1">
            <a:spLocks noChangeAspect="1" noChangeArrowheads="1"/>
          </p:cNvSpPr>
          <p:nvPr/>
        </p:nvSpPr>
        <p:spPr bwMode="auto">
          <a:xfrm>
            <a:off x="933450" y="4912797"/>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L5:</a:t>
            </a:r>
          </a:p>
        </p:txBody>
      </p:sp>
      <p:sp>
        <p:nvSpPr>
          <p:cNvPr id="182" name="Text Box 289"/>
          <p:cNvSpPr txBox="1">
            <a:spLocks noChangeAspect="1" noChangeArrowheads="1"/>
          </p:cNvSpPr>
          <p:nvPr/>
        </p:nvSpPr>
        <p:spPr bwMode="auto">
          <a:xfrm>
            <a:off x="130175" y="1137553"/>
            <a:ext cx="1062711" cy="181588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Smaller,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faster,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costlier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storage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devices</a:t>
            </a:r>
          </a:p>
        </p:txBody>
      </p:sp>
      <p:sp>
        <p:nvSpPr>
          <p:cNvPr id="183" name="Line 291"/>
          <p:cNvSpPr>
            <a:spLocks noChangeShapeType="1"/>
          </p:cNvSpPr>
          <p:nvPr/>
        </p:nvSpPr>
        <p:spPr bwMode="auto">
          <a:xfrm flipH="1" flipV="1">
            <a:off x="90488" y="954088"/>
            <a:ext cx="0" cy="2154237"/>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Text" lastClr="000000"/>
              </a:solidFill>
              <a:effectLst/>
              <a:uLnTx/>
              <a:uFillTx/>
              <a:latin typeface="Arial"/>
              <a:cs typeface="Arial"/>
            </a:endParaRPr>
          </a:p>
        </p:txBody>
      </p:sp>
      <p:sp>
        <p:nvSpPr>
          <p:cNvPr id="184" name="Line 292"/>
          <p:cNvSpPr>
            <a:spLocks noChangeAspect="1" noChangeShapeType="1"/>
          </p:cNvSpPr>
          <p:nvPr/>
        </p:nvSpPr>
        <p:spPr bwMode="auto">
          <a:xfrm>
            <a:off x="1117600" y="5743575"/>
            <a:ext cx="5765800" cy="0"/>
          </a:xfrm>
          <a:prstGeom prst="line">
            <a:avLst/>
          </a:prstGeom>
          <a:noFill/>
          <a:ln w="12700">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85" name="Text Box 293"/>
          <p:cNvSpPr txBox="1">
            <a:spLocks noChangeAspect="1" noChangeArrowheads="1"/>
          </p:cNvSpPr>
          <p:nvPr/>
        </p:nvSpPr>
        <p:spPr bwMode="auto">
          <a:xfrm>
            <a:off x="3495400" y="2780397"/>
            <a:ext cx="1121521"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L3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(SRAM)</a:t>
            </a:r>
          </a:p>
        </p:txBody>
      </p:sp>
      <p:sp>
        <p:nvSpPr>
          <p:cNvPr id="187" name="Text Box 295"/>
          <p:cNvSpPr txBox="1">
            <a:spLocks noChangeAspect="1" noChangeArrowheads="1"/>
          </p:cNvSpPr>
          <p:nvPr/>
        </p:nvSpPr>
        <p:spPr bwMode="auto">
          <a:xfrm>
            <a:off x="5810250" y="3305501"/>
            <a:ext cx="2876549" cy="52322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L3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 retrieved from </a:t>
            </a:r>
            <a:r>
              <a:rPr kumimoji="0" lang="en-US" sz="1400" i="0" u="none" strike="noStrike" kern="0" cap="none" spc="0" normalizeH="0" baseline="0" noProof="0" dirty="0" smtClean="0">
                <a:ln>
                  <a:noFill/>
                </a:ln>
                <a:solidFill>
                  <a:srgbClr val="FF0000"/>
                </a:solidFill>
                <a:effectLst/>
                <a:uLnTx/>
                <a:uFillTx/>
                <a:latin typeface="Arial"/>
                <a:cs typeface="Arial"/>
              </a:rPr>
              <a:t>main memory</a:t>
            </a:r>
            <a:r>
              <a:rPr kumimoji="0" lang="en-US" sz="1400" i="0" u="none" strike="noStrike" kern="0" cap="none" spc="0" normalizeH="0" baseline="0" noProof="0" dirty="0">
                <a:ln>
                  <a:noFill/>
                </a:ln>
                <a:solidFill>
                  <a:srgbClr val="FF0000"/>
                </a:solidFill>
                <a:effectLst/>
                <a:uLnTx/>
                <a:uFillTx/>
                <a:latin typeface="Arial"/>
                <a:cs typeface="Arial"/>
              </a:rPr>
              <a:t>.</a:t>
            </a:r>
          </a:p>
        </p:txBody>
      </p:sp>
      <p:sp>
        <p:nvSpPr>
          <p:cNvPr id="189" name="Text Box 297"/>
          <p:cNvSpPr txBox="1">
            <a:spLocks noChangeAspect="1" noChangeArrowheads="1"/>
          </p:cNvSpPr>
          <p:nvPr/>
        </p:nvSpPr>
        <p:spPr bwMode="auto">
          <a:xfrm>
            <a:off x="387350" y="5963722"/>
            <a:ext cx="530915" cy="36933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L6:</a:t>
            </a:r>
          </a:p>
        </p:txBody>
      </p:sp>
      <p:sp>
        <p:nvSpPr>
          <p:cNvPr id="234" name="Text Box 229"/>
          <p:cNvSpPr txBox="1">
            <a:spLocks noChangeAspect="1" noChangeArrowheads="1"/>
          </p:cNvSpPr>
          <p:nvPr/>
        </p:nvSpPr>
        <p:spPr bwMode="auto">
          <a:xfrm>
            <a:off x="6399690" y="4238399"/>
            <a:ext cx="2184181" cy="73866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Main memory holds disk </a:t>
            </a:r>
            <a:r>
              <a:rPr kumimoji="0" lang="en-US" sz="1400" i="0" u="none" strike="noStrike" kern="0" cap="none" spc="0" normalizeH="0" baseline="0" noProof="0" dirty="0" smtClean="0">
                <a:ln>
                  <a:noFill/>
                </a:ln>
                <a:solidFill>
                  <a:srgbClr val="FF0000"/>
                </a:solidFill>
                <a:effectLst/>
                <a:uLnTx/>
                <a:uFillTx/>
                <a:latin typeface="Arial"/>
                <a:cs typeface="Arial"/>
              </a:rPr>
              <a:t>blocks </a:t>
            </a:r>
            <a:r>
              <a:rPr kumimoji="0" lang="en-US" sz="1400" i="0" u="none" strike="noStrike" kern="0" cap="none" spc="0" normalizeH="0" baseline="0" noProof="0" dirty="0">
                <a:ln>
                  <a:noFill/>
                </a:ln>
                <a:solidFill>
                  <a:srgbClr val="FF0000"/>
                </a:solidFill>
                <a:effectLst/>
                <a:uLnTx/>
                <a:uFillTx/>
                <a:latin typeface="Arial"/>
                <a:cs typeface="Arial"/>
              </a:rPr>
              <a:t>retrieved from local </a:t>
            </a:r>
            <a:r>
              <a:rPr kumimoji="0" lang="en-US" sz="1400" i="0" u="none" strike="noStrike" kern="0" cap="none" spc="0" normalizeH="0" baseline="0" noProof="0" dirty="0" smtClean="0">
                <a:ln>
                  <a:noFill/>
                </a:ln>
                <a:solidFill>
                  <a:srgbClr val="FF0000"/>
                </a:solidFill>
                <a:effectLst/>
                <a:uLnTx/>
                <a:uFillTx/>
                <a:latin typeface="Arial"/>
                <a:cs typeface="Arial"/>
              </a:rPr>
              <a:t>disks</a:t>
            </a:r>
            <a:r>
              <a:rPr kumimoji="0" lang="en-US" sz="1400" i="0" u="none" strike="noStrike" kern="0" cap="none" spc="0" normalizeH="0" baseline="0" noProof="0" dirty="0">
                <a:ln>
                  <a:noFill/>
                </a:ln>
                <a:solidFill>
                  <a:srgbClr val="FF0000"/>
                </a:solidFill>
                <a:effectLst/>
                <a:uLnTx/>
                <a:uFillTx/>
                <a:latin typeface="Arial"/>
                <a:cs typeface="Aria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357018" y="435678"/>
            <a:ext cx="8659982" cy="762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a:t>
            </a:r>
            <a:r>
              <a:rPr lang="en-GB" dirty="0" err="1" smtClean="0"/>
              <a:t>Mem</a:t>
            </a:r>
            <a:r>
              <a:rPr lang="en-GB" dirty="0" smtClean="0"/>
              <a:t>.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chemeClr val="accent6">
                    <a:lumMod val="75000"/>
                  </a:schemeClr>
                </a:solidFill>
                <a:latin typeface="Calibri" pitchFamily="34" charset="0"/>
              </a:rPr>
              <a:t>Hardware MMU</a:t>
            </a:r>
            <a:endParaRPr lang="en-GB" sz="1600" dirty="0">
              <a:solidFill>
                <a:schemeClr val="accent6">
                  <a:lumMod val="75000"/>
                </a:schemeClr>
              </a:solidFill>
              <a:latin typeface="Calibri" pitchFamily="34" charset="0"/>
            </a:endParaRP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a:t>
            </a:r>
            <a:r>
              <a:rPr lang="en-GB" sz="1600" dirty="0" smtClean="0">
                <a:solidFill>
                  <a:srgbClr val="000066"/>
                </a:solidFill>
                <a:latin typeface="Calibri" pitchFamily="34" charset="0"/>
              </a:rPr>
              <a:t>pages</a:t>
            </a:r>
            <a:endParaRPr lang="en-GB" sz="1600" dirty="0">
              <a:solidFill>
                <a:srgbClr val="000066"/>
              </a:solidFill>
              <a:latin typeface="Calibri" pitchFamily="34" charset="0"/>
            </a:endParaRP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a:t>
            </a:r>
            <a:r>
              <a:rPr lang="en-GB" sz="1600" dirty="0" smtClean="0">
                <a:solidFill>
                  <a:srgbClr val="000066"/>
                </a:solidFill>
                <a:latin typeface="Calibri" pitchFamily="34" charset="0"/>
              </a:rPr>
              <a:t>byte blocks</a:t>
            </a:r>
            <a:endParaRPr lang="en-GB" sz="1600" dirty="0">
              <a:solidFill>
                <a:srgbClr val="000066"/>
              </a:solidFill>
              <a:latin typeface="Calibri" pitchFamily="34" charset="0"/>
            </a:endParaRP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a:t>
            </a:r>
            <a:r>
              <a:rPr lang="en-GB" sz="1600" dirty="0" smtClean="0">
                <a:solidFill>
                  <a:srgbClr val="000066"/>
                </a:solidFill>
                <a:latin typeface="Calibri" pitchFamily="34" charset="0"/>
              </a:rPr>
              <a:t>byte blocks</a:t>
            </a:r>
            <a:endParaRPr lang="en-GB" sz="1600" dirty="0">
              <a:solidFill>
                <a:srgbClr val="000066"/>
              </a:solidFill>
              <a:latin typeface="Calibri" pitchFamily="34" charset="0"/>
            </a:endParaRP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4</a:t>
            </a:r>
            <a:endParaRPr lang="en-GB" sz="1600" dirty="0">
              <a:solidFill>
                <a:srgbClr val="000066"/>
              </a:solidFill>
              <a:latin typeface="Calibri" pitchFamily="34" charset="0"/>
            </a:endParaRP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NFS </a:t>
            </a:r>
            <a:r>
              <a:rPr lang="en-GB" sz="1600" dirty="0">
                <a:solidFill>
                  <a:srgbClr val="000066"/>
                </a:solidFill>
                <a:latin typeface="Calibri" pitchFamily="34" charset="0"/>
              </a:rPr>
              <a:t>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locality.</a:t>
            </a:r>
          </a:p>
          <a:p>
            <a:endParaRPr lang="en-US" dirty="0" smtClean="0"/>
          </a:p>
          <a:p>
            <a:r>
              <a:rPr lang="en-US" dirty="0" smtClean="0"/>
              <a:t>Memory hierarchies based on caching close the gap by exploiting locality.</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Supplemental slides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3516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extLst>
      <p:ext uri="{BB962C8B-B14F-4D97-AF65-F5344CB8AC3E}">
        <p14:creationId xmlns:p14="http://schemas.microsoft.com/office/powerpoint/2010/main" val="462867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extLst>
      <p:ext uri="{BB962C8B-B14F-4D97-AF65-F5344CB8AC3E}">
        <p14:creationId xmlns:p14="http://schemas.microsoft.com/office/powerpoint/2010/main" val="62124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extLst>
      <p:ext uri="{BB962C8B-B14F-4D97-AF65-F5344CB8AC3E}">
        <p14:creationId xmlns:p14="http://schemas.microsoft.com/office/powerpoint/2010/main" val="177145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536" y="3153"/>
                <a:ext cx="2446" cy="361"/>
                <a:chOff x="1536" y="3153"/>
                <a:chExt cx="2446"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733" y="3301"/>
                  <a:ext cx="1958"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smtClean="0"/>
                    <a:t>word </a:t>
                  </a:r>
                  <a:r>
                    <a:rPr lang="en-US" sz="1600" dirty="0"/>
                    <a:t>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097338" cy="1830387"/>
            <a:chOff x="1468" y="3023"/>
            <a:chExt cx="2581" cy="1153"/>
          </a:xfrm>
        </p:grpSpPr>
        <p:grpSp>
          <p:nvGrpSpPr>
            <p:cNvPr id="11" name="Group 105"/>
            <p:cNvGrpSpPr>
              <a:grpSpLocks/>
            </p:cNvGrpSpPr>
            <p:nvPr/>
          </p:nvGrpSpPr>
          <p:grpSpPr bwMode="auto">
            <a:xfrm>
              <a:off x="2476" y="3677"/>
              <a:ext cx="1158" cy="499"/>
              <a:chOff x="2476" y="3677"/>
              <a:chExt cx="1158"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4"/>
                <a:ext cx="682" cy="213"/>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smtClean="0"/>
                  <a:t>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extLst>
      <p:ext uri="{BB962C8B-B14F-4D97-AF65-F5344CB8AC3E}">
        <p14:creationId xmlns:p14="http://schemas.microsoft.com/office/powerpoint/2010/main" val="265767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Different types distinguished by size of small </a:t>
            </a:r>
            <a:r>
              <a:rPr lang="en-US" dirty="0" err="1" smtClean="0"/>
              <a:t>prefetch</a:t>
            </a:r>
            <a:r>
              <a:rPr lang="en-US" dirty="0" smtClean="0"/>
              <a:t> buffer:</a:t>
            </a:r>
          </a:p>
          <a:p>
            <a:pPr lvl="3"/>
            <a:r>
              <a:rPr lang="en-US" dirty="0" smtClean="0">
                <a:solidFill>
                  <a:srgbClr val="FF0000"/>
                </a:solidFill>
              </a:rPr>
              <a:t>DDR</a:t>
            </a:r>
            <a:r>
              <a:rPr lang="en-US" dirty="0" smtClean="0"/>
              <a:t> (2 bits), </a:t>
            </a:r>
            <a:r>
              <a:rPr lang="en-US" dirty="0" smtClean="0">
                <a:solidFill>
                  <a:srgbClr val="FF0000"/>
                </a:solidFill>
              </a:rPr>
              <a:t>DDR2</a:t>
            </a:r>
            <a:r>
              <a:rPr lang="en-US" dirty="0" smtClean="0"/>
              <a:t> (4 bits), </a:t>
            </a:r>
            <a:r>
              <a:rPr lang="en-US" dirty="0" smtClean="0">
                <a:solidFill>
                  <a:srgbClr val="FF0000"/>
                </a:solidFill>
              </a:rPr>
              <a:t>DDR3</a:t>
            </a:r>
            <a:r>
              <a:rPr lang="en-US" dirty="0" smtClean="0"/>
              <a:t> (8 bits)</a:t>
            </a:r>
          </a:p>
          <a:p>
            <a:pPr lvl="2"/>
            <a:r>
              <a:rPr lang="en-US" dirty="0" smtClean="0"/>
              <a:t>By 2010, standard for most server and desktop systems</a:t>
            </a:r>
          </a:p>
          <a:p>
            <a:pPr lvl="2"/>
            <a:r>
              <a:rPr lang="en-US" dirty="0" smtClean="0"/>
              <a:t>Intel Core i7 supports only DDR3 SDRAM</a:t>
            </a:r>
          </a:p>
          <a:p>
            <a:pPr lvl="3"/>
            <a:endParaRPr lang="en-US" dirty="0" smtClean="0"/>
          </a:p>
          <a:p>
            <a:pPr lvl="3"/>
            <a:endParaRPr lang="en-US" dirty="0" smtClean="0"/>
          </a:p>
        </p:txBody>
      </p:sp>
    </p:spTree>
    <p:extLst>
      <p:ext uri="{BB962C8B-B14F-4D97-AF65-F5344CB8AC3E}">
        <p14:creationId xmlns:p14="http://schemas.microsoft.com/office/powerpoint/2010/main" val="33513899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0321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032125"/>
            <a:ext cx="8893175" cy="1751762"/>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smtClean="0">
                <a:solidFill>
                  <a:srgbClr val="000000"/>
                </a:solidFill>
              </a:rPr>
              <a:t>Metric		1985	1990	1995	2000	2005	2010	2015	</a:t>
            </a:r>
            <a:r>
              <a:rPr lang="en-US" sz="2000" i="1" dirty="0" smtClean="0">
                <a:solidFill>
                  <a:srgbClr val="000000"/>
                </a:solidFill>
              </a:rPr>
              <a:t>2015:1985</a:t>
            </a:r>
            <a:endParaRPr lang="en-US" sz="2000" dirty="0" smtClean="0">
              <a:solidFill>
                <a:srgbClr val="000000"/>
              </a:solidFill>
            </a:endParaRPr>
          </a:p>
          <a:p>
            <a:pPr algn="l" defTabSz="857250">
              <a:lnSpc>
                <a:spcPct val="100000"/>
              </a:lnSpc>
            </a:pPr>
            <a:endParaRPr lang="en-US" sz="1600" dirty="0" smtClean="0">
              <a:solidFill>
                <a:srgbClr val="22228B"/>
              </a:solidFill>
            </a:endParaRPr>
          </a:p>
          <a:p>
            <a:pPr defTabSz="857250"/>
            <a:r>
              <a:rPr lang="en-US" sz="1800" dirty="0" smtClean="0">
                <a:solidFill>
                  <a:srgbClr val="22228B"/>
                </a:solidFill>
              </a:rPr>
              <a:t>$</a:t>
            </a:r>
            <a:r>
              <a:rPr lang="en-US" sz="1800" dirty="0">
                <a:solidFill>
                  <a:srgbClr val="22228B"/>
                </a:solidFill>
              </a:rPr>
              <a:t>/MB		880	100	30	1	0.1	</a:t>
            </a:r>
            <a:r>
              <a:rPr lang="en-US" sz="1800" dirty="0" smtClean="0">
                <a:solidFill>
                  <a:srgbClr val="22228B"/>
                </a:solidFill>
              </a:rPr>
              <a:t>0.06	0.02	</a:t>
            </a:r>
            <a:r>
              <a:rPr lang="en-US" sz="1800" i="1" dirty="0" smtClean="0">
                <a:solidFill>
                  <a:srgbClr val="22228B"/>
                </a:solidFill>
              </a:rPr>
              <a:t>44,000</a:t>
            </a:r>
          </a:p>
          <a:p>
            <a:pPr defTabSz="857250"/>
            <a:r>
              <a:rPr lang="en-US" sz="1800" dirty="0">
                <a:solidFill>
                  <a:srgbClr val="22228B"/>
                </a:solidFill>
              </a:rPr>
              <a:t>access (ns)	200	100	70	60	50	40	</a:t>
            </a:r>
            <a:r>
              <a:rPr lang="en-US" sz="1800" dirty="0" smtClean="0">
                <a:solidFill>
                  <a:srgbClr val="22228B"/>
                </a:solidFill>
              </a:rPr>
              <a:t>20	</a:t>
            </a:r>
            <a:r>
              <a:rPr lang="en-US" sz="1800" i="1" dirty="0" smtClean="0">
                <a:solidFill>
                  <a:srgbClr val="22228B"/>
                </a:solidFill>
              </a:rPr>
              <a:t>10</a:t>
            </a:r>
            <a:endParaRPr lang="en-US" sz="1800" dirty="0">
              <a:solidFill>
                <a:srgbClr val="22228B"/>
              </a:solidFill>
            </a:endParaRPr>
          </a:p>
          <a:p>
            <a:pPr defTabSz="857250"/>
            <a:r>
              <a:rPr lang="en-US" sz="1800" dirty="0" smtClean="0">
                <a:solidFill>
                  <a:srgbClr val="22228B"/>
                </a:solidFill>
              </a:rPr>
              <a:t>typical size (</a:t>
            </a:r>
            <a:r>
              <a:rPr lang="en-US" sz="1800" dirty="0">
                <a:solidFill>
                  <a:srgbClr val="22228B"/>
                </a:solidFill>
              </a:rPr>
              <a:t>MB) 	0.256	4	16	64	2,000	8,000	</a:t>
            </a:r>
            <a:r>
              <a:rPr lang="en-US" sz="1800" dirty="0" smtClean="0">
                <a:solidFill>
                  <a:srgbClr val="22228B"/>
                </a:solidFill>
              </a:rPr>
              <a:t>16.000	</a:t>
            </a:r>
            <a:r>
              <a:rPr lang="en-US" sz="1800" i="1" dirty="0" smtClean="0">
                <a:solidFill>
                  <a:srgbClr val="22228B"/>
                </a:solidFill>
              </a:rPr>
              <a:t>62,500</a:t>
            </a:r>
            <a:endParaRPr lang="en-US" sz="1800" dirty="0">
              <a:solidFill>
                <a:srgbClr val="22228B"/>
              </a:solidFill>
            </a:endParaRPr>
          </a:p>
          <a:p>
            <a:pPr algn="l" defTabSz="857250">
              <a:lnSpc>
                <a:spcPct val="100000"/>
              </a:lnSpc>
            </a:pP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27273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a:t>
            </a:r>
            <a:r>
              <a:rPr lang="en-US" sz="2000" dirty="0" smtClean="0">
                <a:solidFill>
                  <a:srgbClr val="000000"/>
                </a:solidFill>
              </a:rPr>
              <a:t>1985</a:t>
            </a:r>
            <a:r>
              <a:rPr lang="en-US" sz="2000" dirty="0">
                <a:solidFill>
                  <a:srgbClr val="000000"/>
                </a:solidFill>
              </a:rPr>
              <a:t>	</a:t>
            </a:r>
            <a:r>
              <a:rPr lang="en-US" sz="2000" dirty="0" smtClean="0">
                <a:solidFill>
                  <a:srgbClr val="000000"/>
                </a:solidFill>
              </a:rPr>
              <a:t>1990</a:t>
            </a:r>
            <a:r>
              <a:rPr lang="en-US" sz="2000" dirty="0">
                <a:solidFill>
                  <a:srgbClr val="000000"/>
                </a:solidFill>
              </a:rPr>
              <a:t>	</a:t>
            </a:r>
            <a:r>
              <a:rPr lang="en-US" sz="2000" dirty="0" smtClean="0">
                <a:solidFill>
                  <a:srgbClr val="000000"/>
                </a:solidFill>
              </a:rPr>
              <a:t>1995</a:t>
            </a:r>
            <a:r>
              <a:rPr lang="en-US" sz="2000" dirty="0">
                <a:solidFill>
                  <a:srgbClr val="000000"/>
                </a:solidFill>
              </a:rPr>
              <a:t>	</a:t>
            </a:r>
            <a:r>
              <a:rPr lang="en-US" sz="2000" dirty="0" smtClean="0">
                <a:solidFill>
                  <a:srgbClr val="000000"/>
                </a:solidFill>
              </a:rPr>
              <a:t>2000</a:t>
            </a:r>
            <a:r>
              <a:rPr lang="en-US" sz="2000" dirty="0">
                <a:solidFill>
                  <a:srgbClr val="000000"/>
                </a:solidFill>
              </a:rPr>
              <a:t>	</a:t>
            </a:r>
            <a:r>
              <a:rPr lang="en-US" sz="2000" dirty="0" smtClean="0">
                <a:solidFill>
                  <a:srgbClr val="000000"/>
                </a:solidFill>
              </a:rPr>
              <a:t>2005</a:t>
            </a:r>
            <a:r>
              <a:rPr lang="en-US" sz="2000" dirty="0">
                <a:solidFill>
                  <a:srgbClr val="000000"/>
                </a:solidFill>
              </a:rPr>
              <a:t>	</a:t>
            </a:r>
            <a:r>
              <a:rPr lang="en-US" sz="2000" dirty="0" smtClean="0">
                <a:solidFill>
                  <a:srgbClr val="000000"/>
                </a:solidFill>
              </a:rPr>
              <a:t>2010	2015	</a:t>
            </a:r>
            <a:r>
              <a:rPr lang="en-US" sz="2000" i="1" dirty="0" smtClean="0">
                <a:solidFill>
                  <a:srgbClr val="000000"/>
                </a:solidFill>
              </a:rPr>
              <a:t>2015:1985</a:t>
            </a:r>
            <a:endParaRPr lang="en-US" sz="2000" i="1" dirty="0">
              <a:solidFill>
                <a:srgbClr val="000000"/>
              </a:solidFill>
            </a:endParaRPr>
          </a:p>
          <a:p>
            <a:pPr algn="l" defTabSz="857250">
              <a:lnSpc>
                <a:spcPct val="100000"/>
              </a:lnSpc>
            </a:pPr>
            <a:endParaRPr lang="en-US" sz="1600" dirty="0">
              <a:solidFill>
                <a:srgbClr val="22228B"/>
              </a:solidFill>
            </a:endParaRPr>
          </a:p>
          <a:p>
            <a:pPr defTabSz="857250"/>
            <a:r>
              <a:rPr lang="en-US" sz="1800" dirty="0">
                <a:solidFill>
                  <a:srgbClr val="22228B"/>
                </a:solidFill>
              </a:rPr>
              <a:t>$</a:t>
            </a:r>
            <a:r>
              <a:rPr lang="en-US" sz="1800" dirty="0" smtClean="0">
                <a:solidFill>
                  <a:srgbClr val="22228B"/>
                </a:solidFill>
              </a:rPr>
              <a:t>/GB</a:t>
            </a:r>
            <a:r>
              <a:rPr lang="en-US" sz="1800" dirty="0">
                <a:solidFill>
                  <a:srgbClr val="22228B"/>
                </a:solidFill>
              </a:rPr>
              <a:t>		</a:t>
            </a:r>
            <a:r>
              <a:rPr lang="en-US" sz="1800" dirty="0" smtClean="0">
                <a:solidFill>
                  <a:srgbClr val="22228B"/>
                </a:solidFill>
              </a:rPr>
              <a:t>100,000</a:t>
            </a:r>
            <a:r>
              <a:rPr lang="en-US" sz="1800" dirty="0">
                <a:solidFill>
                  <a:srgbClr val="22228B"/>
                </a:solidFill>
              </a:rPr>
              <a:t>	</a:t>
            </a:r>
            <a:r>
              <a:rPr lang="en-US" sz="1800" dirty="0" smtClean="0">
                <a:solidFill>
                  <a:srgbClr val="22228B"/>
                </a:solidFill>
              </a:rPr>
              <a:t>8,000</a:t>
            </a:r>
            <a:r>
              <a:rPr lang="en-US" sz="1800" dirty="0">
                <a:solidFill>
                  <a:srgbClr val="22228B"/>
                </a:solidFill>
              </a:rPr>
              <a:t>	</a:t>
            </a:r>
            <a:r>
              <a:rPr lang="en-US" sz="1800" dirty="0" smtClean="0">
                <a:solidFill>
                  <a:srgbClr val="22228B"/>
                </a:solidFill>
              </a:rPr>
              <a:t>300</a:t>
            </a:r>
            <a:r>
              <a:rPr lang="en-US" sz="1800" dirty="0">
                <a:solidFill>
                  <a:srgbClr val="22228B"/>
                </a:solidFill>
              </a:rPr>
              <a:t>	</a:t>
            </a:r>
            <a:r>
              <a:rPr lang="en-US" sz="1800" dirty="0" smtClean="0">
                <a:solidFill>
                  <a:srgbClr val="22228B"/>
                </a:solidFill>
              </a:rPr>
              <a:t>10</a:t>
            </a:r>
            <a:r>
              <a:rPr lang="en-US" sz="1800" dirty="0">
                <a:solidFill>
                  <a:srgbClr val="22228B"/>
                </a:solidFill>
              </a:rPr>
              <a:t>	</a:t>
            </a:r>
            <a:r>
              <a:rPr lang="en-US" sz="1800" dirty="0" smtClean="0">
                <a:solidFill>
                  <a:srgbClr val="22228B"/>
                </a:solidFill>
              </a:rPr>
              <a:t>5</a:t>
            </a:r>
            <a:r>
              <a:rPr lang="en-US" sz="1800" dirty="0">
                <a:solidFill>
                  <a:srgbClr val="22228B"/>
                </a:solidFill>
              </a:rPr>
              <a:t>	</a:t>
            </a:r>
            <a:r>
              <a:rPr lang="en-US" sz="1800" dirty="0" smtClean="0">
                <a:solidFill>
                  <a:srgbClr val="22228B"/>
                </a:solidFill>
              </a:rPr>
              <a:t>0.3	0.03</a:t>
            </a:r>
            <a:r>
              <a:rPr lang="en-US" sz="1800" dirty="0">
                <a:solidFill>
                  <a:srgbClr val="22228B"/>
                </a:solidFill>
              </a:rPr>
              <a:t>	</a:t>
            </a:r>
            <a:r>
              <a:rPr lang="en-US" sz="1800" i="1" dirty="0" smtClean="0">
                <a:solidFill>
                  <a:srgbClr val="22228B"/>
                </a:solidFill>
              </a:rPr>
              <a:t>3,333,333</a:t>
            </a:r>
            <a:endParaRPr lang="en-US" sz="1800" dirty="0">
              <a:solidFill>
                <a:srgbClr val="22228B"/>
              </a:solidFill>
            </a:endParaRPr>
          </a:p>
          <a:p>
            <a:pPr defTabSz="857250"/>
            <a:r>
              <a:rPr lang="en-US" sz="1800" dirty="0" smtClean="0">
                <a:solidFill>
                  <a:srgbClr val="22228B"/>
                </a:solidFill>
              </a:rPr>
              <a:t>access </a:t>
            </a:r>
            <a:r>
              <a:rPr lang="en-US" sz="1800" dirty="0">
                <a:solidFill>
                  <a:srgbClr val="22228B"/>
                </a:solidFill>
              </a:rPr>
              <a:t>(ms)	75	28	10	8	</a:t>
            </a:r>
            <a:r>
              <a:rPr lang="en-US" sz="1800" i="1" dirty="0" smtClean="0">
                <a:solidFill>
                  <a:srgbClr val="22228B"/>
                </a:solidFill>
              </a:rPr>
              <a:t>5</a:t>
            </a:r>
            <a:r>
              <a:rPr lang="en-US" sz="1800" i="1" dirty="0">
                <a:solidFill>
                  <a:srgbClr val="22228B"/>
                </a:solidFill>
              </a:rPr>
              <a:t>	3	</a:t>
            </a:r>
            <a:r>
              <a:rPr lang="en-US" sz="1800" i="1" dirty="0" smtClean="0">
                <a:solidFill>
                  <a:srgbClr val="22228B"/>
                </a:solidFill>
              </a:rPr>
              <a:t>3	25</a:t>
            </a:r>
            <a:endParaRPr lang="en-US" sz="1800" dirty="0">
              <a:solidFill>
                <a:srgbClr val="22228B"/>
              </a:solidFill>
            </a:endParaRPr>
          </a:p>
          <a:p>
            <a:pPr defTabSz="857250"/>
            <a:r>
              <a:rPr lang="en-US" sz="1800" dirty="0" smtClean="0">
                <a:solidFill>
                  <a:srgbClr val="22228B"/>
                </a:solidFill>
              </a:rPr>
              <a:t>typical size (GB) </a:t>
            </a:r>
            <a:r>
              <a:rPr lang="en-US" sz="1800" dirty="0">
                <a:solidFill>
                  <a:srgbClr val="22228B"/>
                </a:solidFill>
              </a:rPr>
              <a:t>	</a:t>
            </a:r>
            <a:r>
              <a:rPr lang="en-US" sz="1800" dirty="0" smtClean="0">
                <a:solidFill>
                  <a:srgbClr val="22228B"/>
                </a:solidFill>
              </a:rPr>
              <a:t>0.01</a:t>
            </a:r>
            <a:r>
              <a:rPr lang="en-US" sz="1800" dirty="0">
                <a:solidFill>
                  <a:srgbClr val="22228B"/>
                </a:solidFill>
              </a:rPr>
              <a:t>	</a:t>
            </a:r>
            <a:r>
              <a:rPr lang="en-US" sz="1800" dirty="0" smtClean="0">
                <a:solidFill>
                  <a:srgbClr val="22228B"/>
                </a:solidFill>
              </a:rPr>
              <a:t>0.16</a:t>
            </a:r>
            <a:r>
              <a:rPr lang="en-US" sz="1800" dirty="0">
                <a:solidFill>
                  <a:srgbClr val="22228B"/>
                </a:solidFill>
              </a:rPr>
              <a:t>	</a:t>
            </a:r>
            <a:r>
              <a:rPr lang="en-US" sz="1800" dirty="0" smtClean="0">
                <a:solidFill>
                  <a:srgbClr val="22228B"/>
                </a:solidFill>
              </a:rPr>
              <a:t>1</a:t>
            </a:r>
            <a:r>
              <a:rPr lang="en-US" sz="1800" dirty="0">
                <a:solidFill>
                  <a:srgbClr val="22228B"/>
                </a:solidFill>
              </a:rPr>
              <a:t>	</a:t>
            </a:r>
            <a:r>
              <a:rPr lang="en-US" sz="1800" dirty="0" smtClean="0">
                <a:solidFill>
                  <a:srgbClr val="22228B"/>
                </a:solidFill>
              </a:rPr>
              <a:t>20</a:t>
            </a:r>
            <a:r>
              <a:rPr lang="en-US" sz="1800" dirty="0">
                <a:solidFill>
                  <a:srgbClr val="22228B"/>
                </a:solidFill>
              </a:rPr>
              <a:t>	</a:t>
            </a:r>
            <a:r>
              <a:rPr lang="en-US" sz="1800" dirty="0" smtClean="0">
                <a:solidFill>
                  <a:srgbClr val="22228B"/>
                </a:solidFill>
              </a:rPr>
              <a:t>160</a:t>
            </a:r>
            <a:r>
              <a:rPr lang="en-US" sz="1800" dirty="0">
                <a:solidFill>
                  <a:srgbClr val="22228B"/>
                </a:solidFill>
              </a:rPr>
              <a:t>	</a:t>
            </a:r>
            <a:r>
              <a:rPr lang="en-US" sz="1800" dirty="0" smtClean="0">
                <a:solidFill>
                  <a:srgbClr val="22228B"/>
                </a:solidFill>
              </a:rPr>
              <a:t>1,500	3,000</a:t>
            </a:r>
            <a:r>
              <a:rPr lang="en-US" sz="1800" dirty="0">
                <a:solidFill>
                  <a:srgbClr val="22228B"/>
                </a:solidFill>
              </a:rPr>
              <a:t>	</a:t>
            </a:r>
            <a:r>
              <a:rPr lang="en-US" sz="1800" i="1" dirty="0" smtClean="0">
                <a:solidFill>
                  <a:srgbClr val="22228B"/>
                </a:solidFill>
              </a:rPr>
              <a:t>300,000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smtClean="0">
                <a:solidFill>
                  <a:srgbClr val="000000"/>
                </a:solidFill>
              </a:rPr>
              <a:t>Metric		1985	1990	1995	2000	2005	2010	2015	</a:t>
            </a:r>
            <a:r>
              <a:rPr lang="en-US" sz="2000" i="1" dirty="0" smtClean="0">
                <a:solidFill>
                  <a:srgbClr val="000000"/>
                </a:solidFill>
              </a:rPr>
              <a:t>2015:1985</a:t>
            </a:r>
          </a:p>
          <a:p>
            <a:pPr algn="l" defTabSz="857250">
              <a:lnSpc>
                <a:spcPct val="100000"/>
              </a:lnSpc>
            </a:pPr>
            <a:endParaRPr lang="en-US" sz="1600" dirty="0" smtClean="0">
              <a:solidFill>
                <a:srgbClr val="22228B"/>
              </a:solidFill>
            </a:endParaRPr>
          </a:p>
          <a:p>
            <a:pPr defTabSz="857250"/>
            <a:r>
              <a:rPr lang="en-US" sz="1800" dirty="0" smtClean="0">
                <a:solidFill>
                  <a:srgbClr val="22228B"/>
                </a:solidFill>
              </a:rPr>
              <a:t>$</a:t>
            </a:r>
            <a:r>
              <a:rPr lang="en-US" sz="1800" dirty="0">
                <a:solidFill>
                  <a:srgbClr val="22228B"/>
                </a:solidFill>
              </a:rPr>
              <a:t>/MB		2,900	320	256	100	75	60	</a:t>
            </a:r>
            <a:r>
              <a:rPr lang="en-US" sz="1800" i="1" dirty="0" smtClean="0">
                <a:solidFill>
                  <a:srgbClr val="22228B"/>
                </a:solidFill>
              </a:rPr>
              <a:t>320	116</a:t>
            </a:r>
            <a:endParaRPr lang="en-US" sz="1800" dirty="0">
              <a:solidFill>
                <a:srgbClr val="22228B"/>
              </a:solidFill>
            </a:endParaRPr>
          </a:p>
          <a:p>
            <a:pPr defTabSz="857250"/>
            <a:r>
              <a:rPr lang="en-US" sz="1800" dirty="0" smtClean="0">
                <a:solidFill>
                  <a:srgbClr val="22228B"/>
                </a:solidFill>
              </a:rPr>
              <a:t>access </a:t>
            </a:r>
            <a:r>
              <a:rPr lang="en-US" sz="1800" dirty="0">
                <a:solidFill>
                  <a:srgbClr val="22228B"/>
                </a:solidFill>
              </a:rPr>
              <a:t>(ns)	150	35	15	3	2	1.5	</a:t>
            </a:r>
            <a:r>
              <a:rPr lang="en-US" sz="1800" i="1" dirty="0" smtClean="0">
                <a:solidFill>
                  <a:srgbClr val="22228B"/>
                </a:solidFill>
              </a:rPr>
              <a:t>200	115</a:t>
            </a:r>
            <a:endParaRPr lang="en-US" sz="1800" i="1" dirty="0">
              <a:solidFill>
                <a:srgbClr val="22228B"/>
              </a:solidFill>
            </a:endParaRPr>
          </a:p>
        </p:txBody>
      </p:sp>
    </p:spTree>
    <p:extLst>
      <p:ext uri="{BB962C8B-B14F-4D97-AF65-F5344CB8AC3E}">
        <p14:creationId xmlns:p14="http://schemas.microsoft.com/office/powerpoint/2010/main" val="25974993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13975"/>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r>
              <a:rPr lang="en-US" sz="1600" dirty="0" smtClean="0"/>
              <a:t>	</a:t>
            </a:r>
            <a:r>
              <a:rPr lang="en-US" sz="2000" dirty="0" smtClean="0"/>
              <a:t>1985	1990</a:t>
            </a:r>
            <a:r>
              <a:rPr lang="en-US" sz="2000" dirty="0"/>
              <a:t>	1995	</a:t>
            </a:r>
            <a:r>
              <a:rPr lang="en-US" sz="1800" dirty="0"/>
              <a:t>2003	2005	2010	</a:t>
            </a:r>
            <a:r>
              <a:rPr lang="en-US" sz="1800" dirty="0" smtClean="0"/>
              <a:t>2015	</a:t>
            </a:r>
            <a:r>
              <a:rPr lang="en-US" sz="1800" i="1" dirty="0" smtClean="0"/>
              <a:t>2015:1985</a:t>
            </a:r>
            <a:endParaRPr lang="en-US" sz="1800" i="1" dirty="0"/>
          </a:p>
          <a:p>
            <a:endParaRPr lang="en-US" sz="1400" dirty="0"/>
          </a:p>
          <a:p>
            <a:r>
              <a:rPr lang="en-US" sz="1800" dirty="0" smtClean="0"/>
              <a:t>CPU	</a:t>
            </a:r>
            <a:r>
              <a:rPr lang="en-US" sz="1800" dirty="0"/>
              <a:t> </a:t>
            </a:r>
            <a:r>
              <a:rPr lang="en-US" sz="1800" dirty="0" smtClean="0"/>
              <a:t>80286	80386</a:t>
            </a:r>
            <a:r>
              <a:rPr lang="en-US" sz="1800" dirty="0"/>
              <a:t>	Pentium	P-4	Core 2	Core i7(n)	</a:t>
            </a:r>
            <a:r>
              <a:rPr lang="en-US" sz="1800" dirty="0" smtClean="0"/>
              <a:t>Core i7(h)	</a:t>
            </a:r>
            <a:endParaRPr lang="en-US" sz="1800" dirty="0"/>
          </a:p>
          <a:p>
            <a:pPr algn="l">
              <a:lnSpc>
                <a:spcPct val="100000"/>
              </a:lnSpc>
            </a:pPr>
            <a:endParaRPr lang="en-US" sz="1800" dirty="0" smtClean="0"/>
          </a:p>
          <a:p>
            <a:pPr algn="l">
              <a:lnSpc>
                <a:spcPct val="100000"/>
              </a:lnSpc>
            </a:pPr>
            <a:r>
              <a:rPr lang="en-US" sz="1800" dirty="0"/>
              <a:t>C</a:t>
            </a:r>
            <a:r>
              <a:rPr lang="en-US" sz="1800" dirty="0" smtClean="0"/>
              <a:t>lock </a:t>
            </a:r>
          </a:p>
          <a:p>
            <a:r>
              <a:rPr lang="en-US" sz="1800" dirty="0" smtClean="0"/>
              <a:t>rate (</a:t>
            </a:r>
            <a:r>
              <a:rPr lang="en-US" sz="1800" dirty="0"/>
              <a:t>MHz)</a:t>
            </a:r>
            <a:r>
              <a:rPr lang="en-US" sz="1800" dirty="0" smtClean="0"/>
              <a:t> 6	20</a:t>
            </a:r>
            <a:r>
              <a:rPr lang="en-US" sz="1800" dirty="0"/>
              <a:t>	150	3,300	2,000	2,500	3,000	500</a:t>
            </a:r>
          </a:p>
          <a:p>
            <a:endParaRPr lang="en-US" sz="1800" dirty="0" smtClean="0"/>
          </a:p>
          <a:p>
            <a:pPr algn="l">
              <a:lnSpc>
                <a:spcPct val="100000"/>
              </a:lnSpc>
            </a:pPr>
            <a:r>
              <a:rPr lang="en-US" sz="1800" dirty="0" smtClean="0"/>
              <a:t>Cycle </a:t>
            </a:r>
          </a:p>
          <a:p>
            <a:r>
              <a:rPr lang="en-US" sz="1800" dirty="0" smtClean="0"/>
              <a:t>time (</a:t>
            </a:r>
            <a:r>
              <a:rPr lang="en-US" sz="1800" dirty="0"/>
              <a:t>ns)	</a:t>
            </a:r>
            <a:r>
              <a:rPr lang="en-US" sz="1800" dirty="0" smtClean="0"/>
              <a:t>166	50</a:t>
            </a:r>
            <a:r>
              <a:rPr lang="en-US" sz="1800" dirty="0"/>
              <a:t>	6	</a:t>
            </a:r>
            <a:r>
              <a:rPr lang="en-US" sz="1800" dirty="0" smtClean="0"/>
              <a:t>0.30</a:t>
            </a:r>
            <a:r>
              <a:rPr lang="en-US" sz="1800" dirty="0"/>
              <a:t>	0.50	0.4	</a:t>
            </a:r>
            <a:r>
              <a:rPr lang="en-US" sz="1800" dirty="0" smtClean="0"/>
              <a:t>0.33	500</a:t>
            </a:r>
            <a:endParaRPr lang="en-US" sz="1800" dirty="0"/>
          </a:p>
          <a:p>
            <a:pPr algn="l">
              <a:lnSpc>
                <a:spcPct val="100000"/>
              </a:lnSpc>
            </a:pPr>
            <a:endParaRPr lang="en-US" sz="1800" dirty="0" smtClean="0"/>
          </a:p>
          <a:p>
            <a:r>
              <a:rPr lang="en-US" sz="1800" dirty="0" smtClean="0"/>
              <a:t>Cores	 1  	1	1	1	</a:t>
            </a:r>
            <a:r>
              <a:rPr lang="en-US" sz="1800" dirty="0"/>
              <a:t>2	4	</a:t>
            </a:r>
            <a:r>
              <a:rPr lang="en-US" sz="1800" dirty="0" smtClean="0"/>
              <a:t>4	4</a:t>
            </a:r>
          </a:p>
          <a:p>
            <a:pPr algn="l">
              <a:lnSpc>
                <a:spcPct val="100000"/>
              </a:lnSpc>
            </a:pPr>
            <a:endParaRPr lang="en-US" sz="1800" dirty="0" smtClean="0"/>
          </a:p>
          <a:p>
            <a:pPr algn="l">
              <a:lnSpc>
                <a:spcPct val="100000"/>
              </a:lnSpc>
            </a:pPr>
            <a:r>
              <a:rPr lang="en-US" sz="1800" dirty="0" smtClean="0"/>
              <a:t>Effective</a:t>
            </a:r>
          </a:p>
          <a:p>
            <a:r>
              <a:rPr lang="en-US" sz="1800" dirty="0" smtClean="0"/>
              <a:t>cycle 	166	50	6	0.30	</a:t>
            </a:r>
            <a:r>
              <a:rPr lang="en-US" sz="1800" dirty="0"/>
              <a:t>0.25	</a:t>
            </a:r>
            <a:r>
              <a:rPr lang="en-US" sz="1800" dirty="0" smtClean="0"/>
              <a:t>0.10	0.08	2,075</a:t>
            </a:r>
          </a:p>
          <a:p>
            <a:pPr algn="l">
              <a:lnSpc>
                <a:spcPct val="100000"/>
              </a:lnSpc>
            </a:pPr>
            <a:r>
              <a:rPr lang="en-US" sz="1800" dirty="0" smtClean="0"/>
              <a:t>time (ns)</a:t>
            </a:r>
            <a:endParaRPr lang="en-US" sz="1800" dirty="0"/>
          </a:p>
        </p:txBody>
      </p:sp>
      <p:sp>
        <p:nvSpPr>
          <p:cNvPr id="7" name="TextBox 6"/>
          <p:cNvSpPr txBox="1"/>
          <p:nvPr/>
        </p:nvSpPr>
        <p:spPr>
          <a:xfrm>
            <a:off x="44704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44704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3683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 name="TextBox 1"/>
          <p:cNvSpPr txBox="1"/>
          <p:nvPr/>
        </p:nvSpPr>
        <p:spPr>
          <a:xfrm>
            <a:off x="5295900" y="6197601"/>
            <a:ext cx="2356610" cy="646331"/>
          </a:xfrm>
          <a:prstGeom prst="rect">
            <a:avLst/>
          </a:prstGeom>
          <a:noFill/>
        </p:spPr>
        <p:txBody>
          <a:bodyPr wrap="none" rtlCol="0">
            <a:spAutoFit/>
          </a:bodyPr>
          <a:lstStyle/>
          <a:p>
            <a:r>
              <a:rPr lang="en-US" sz="1800" dirty="0" smtClean="0">
                <a:latin typeface="Calibri" pitchFamily="34" charset="0"/>
              </a:rPr>
              <a:t>(n) Nehalem processor</a:t>
            </a:r>
          </a:p>
          <a:p>
            <a:r>
              <a:rPr lang="en-US" sz="1800" dirty="0" smtClean="0">
                <a:latin typeface="Calibri" pitchFamily="34" charset="0"/>
              </a:rPr>
              <a:t>(h) </a:t>
            </a:r>
            <a:r>
              <a:rPr lang="en-US" sz="1800" dirty="0" err="1" smtClean="0">
                <a:latin typeface="Calibri" pitchFamily="34" charset="0"/>
              </a:rPr>
              <a:t>Haswell</a:t>
            </a:r>
            <a:r>
              <a:rPr lang="en-US" sz="1800" dirty="0" smtClean="0">
                <a:latin typeface="Calibri" pitchFamily="34" charset="0"/>
              </a:rPr>
              <a:t> processor</a:t>
            </a:r>
          </a:p>
        </p:txBody>
      </p:sp>
    </p:spTree>
    <p:extLst>
      <p:ext uri="{BB962C8B-B14F-4D97-AF65-F5344CB8AC3E}">
        <p14:creationId xmlns:p14="http://schemas.microsoft.com/office/powerpoint/2010/main" val="2056490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47259"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a:t>r</a:t>
            </a:r>
            <a:r>
              <a:rPr lang="en-US" sz="1600" dirty="0" err="1" smtClean="0"/>
              <a:t>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52021" y="30120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x from the bus and copies it into register </a:t>
            </a:r>
            <a:r>
              <a:rPr lang="en-US" dirty="0" smtClean="0"/>
              <a:t>%</a:t>
            </a:r>
            <a:r>
              <a:rPr lang="en-US" dirty="0" err="1" smtClean="0"/>
              <a:t>rax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52021"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template2007</Template>
  <TotalTime>14342</TotalTime>
  <Words>3337</Words>
  <Application>Microsoft Macintosh PowerPoint</Application>
  <PresentationFormat>On-screen Show (4:3)</PresentationFormat>
  <Paragraphs>1030</Paragraphs>
  <Slides>66</Slides>
  <Notes>59</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66</vt:i4>
      </vt:variant>
    </vt:vector>
  </HeadingPairs>
  <TitlesOfParts>
    <vt:vector size="79" baseType="lpstr">
      <vt:lpstr>Arial</vt:lpstr>
      <vt:lpstr>Arial Narrow</vt:lpstr>
      <vt:lpstr>Calibri</vt:lpstr>
      <vt:lpstr>Courier New</vt:lpstr>
      <vt:lpstr>Helvetica</vt:lpstr>
      <vt:lpstr>ＭＳ Ｐゴシック</vt:lpstr>
      <vt:lpstr>StarSymbol</vt:lpstr>
      <vt:lpstr>Times</vt:lpstr>
      <vt:lpstr>Times New Roman</vt:lpstr>
      <vt:lpstr>Wingdings</vt:lpstr>
      <vt:lpstr>Wingdings 2</vt:lpstr>
      <vt:lpstr>template2007</vt:lpstr>
      <vt:lpstr>Default Design</vt:lpstr>
      <vt:lpstr>The Memory Hierarchy  MCS284: Computer Organization</vt:lpstr>
      <vt:lpstr>Today</vt:lpstr>
      <vt:lpstr>Random-Access Memory (RAM)</vt:lpstr>
      <vt:lpstr>SRAM vs DRAM Summary</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Recording zones </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Example Memory       Hierarchy</vt:lpstr>
      <vt:lpstr>Caches</vt:lpstr>
      <vt:lpstr>General Cache Concepts</vt:lpstr>
      <vt:lpstr>General Cache Concepts: Hit</vt:lpstr>
      <vt:lpstr>General Cache Concepts: Miss</vt:lpstr>
      <vt:lpstr>General Caching Concepts:  Types of Cache Misses</vt:lpstr>
      <vt:lpstr>Examples of Caching in the Mem. Hierarchy</vt:lpstr>
      <vt:lpstr>Summary</vt:lpstr>
      <vt:lpstr>Supplemental slides</vt:lpstr>
      <vt:lpstr>Conventional DRAM Organization</vt:lpstr>
      <vt:lpstr>Reading DRAM Supercell (2,1)</vt:lpstr>
      <vt:lpstr>Reading DRAM Supercell (2,1)</vt:lpstr>
      <vt:lpstr>Memory Modules</vt:lpstr>
      <vt:lpstr>Enhanced DRAMs</vt:lpstr>
      <vt:lpstr>Storage Trends</vt:lpstr>
      <vt:lpstr>CPU Clock Rates</vt:lpstr>
    </vt:vector>
  </TitlesOfParts>
  <Company>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Microsoft Office User</cp:lastModifiedBy>
  <cp:revision>510</cp:revision>
  <cp:lastPrinted>1999-09-20T15:19:18Z</cp:lastPrinted>
  <dcterms:created xsi:type="dcterms:W3CDTF">2011-09-29T14:59:56Z</dcterms:created>
  <dcterms:modified xsi:type="dcterms:W3CDTF">2016-11-07T13:50:57Z</dcterms:modified>
</cp:coreProperties>
</file>