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542" r:id="rId2"/>
    <p:sldId id="1308" r:id="rId3"/>
    <p:sldId id="1337" r:id="rId4"/>
    <p:sldId id="1324" r:id="rId5"/>
    <p:sldId id="1243" r:id="rId6"/>
    <p:sldId id="1290" r:id="rId7"/>
    <p:sldId id="1291" r:id="rId8"/>
    <p:sldId id="1292" r:id="rId9"/>
    <p:sldId id="1293" r:id="rId10"/>
    <p:sldId id="1294" r:id="rId11"/>
    <p:sldId id="1300" r:id="rId12"/>
    <p:sldId id="1301" r:id="rId13"/>
    <p:sldId id="1302" r:id="rId14"/>
    <p:sldId id="1298" r:id="rId15"/>
    <p:sldId id="1257" r:id="rId16"/>
    <p:sldId id="1303" r:id="rId17"/>
    <p:sldId id="1305" r:id="rId18"/>
    <p:sldId id="1309" r:id="rId19"/>
    <p:sldId id="1323" r:id="rId20"/>
    <p:sldId id="1264" r:id="rId21"/>
    <p:sldId id="1330" r:id="rId22"/>
    <p:sldId id="1331" r:id="rId23"/>
    <p:sldId id="1332" r:id="rId24"/>
    <p:sldId id="1335" r:id="rId25"/>
    <p:sldId id="1313" r:id="rId26"/>
    <p:sldId id="1273" r:id="rId27"/>
    <p:sldId id="1274" r:id="rId28"/>
    <p:sldId id="1275" r:id="rId29"/>
    <p:sldId id="1276" r:id="rId30"/>
    <p:sldId id="1277" r:id="rId31"/>
    <p:sldId id="1278" r:id="rId32"/>
    <p:sldId id="1279" r:id="rId33"/>
    <p:sldId id="1280" r:id="rId34"/>
    <p:sldId id="1281" r:id="rId35"/>
    <p:sldId id="1282" r:id="rId36"/>
    <p:sldId id="1314" r:id="rId37"/>
    <p:sldId id="1322" r:id="rId38"/>
    <p:sldId id="1315" r:id="rId39"/>
    <p:sldId id="1316" r:id="rId40"/>
    <p:sldId id="1317" r:id="rId41"/>
    <p:sldId id="1318" r:id="rId42"/>
    <p:sldId id="1319" r:id="rId43"/>
    <p:sldId id="1320" r:id="rId44"/>
    <p:sldId id="1321" r:id="rId45"/>
    <p:sldId id="1336" r:id="rId46"/>
  </p:sldIdLst>
  <p:sldSz cx="9144000" cy="6858000" type="screen4x3"/>
  <p:notesSz cx="7302500" cy="9586913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F6F5BD"/>
    <a:srgbClr val="D5F1CF"/>
    <a:srgbClr val="F1C7C7"/>
    <a:srgbClr val="E2AC00"/>
    <a:srgbClr val="A9E39D"/>
    <a:srgbClr val="FF9999"/>
    <a:srgbClr val="8C4040"/>
    <a:srgbClr val="5C5C9A"/>
    <a:srgbClr val="676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2" autoAdjust="0"/>
    <p:restoredTop sz="94649" autoAdjust="0"/>
  </p:normalViewPr>
  <p:slideViewPr>
    <p:cSldViewPr snapToObjects="1">
      <p:cViewPr varScale="1">
        <p:scale>
          <a:sx n="95" d="100"/>
          <a:sy n="95" d="100"/>
        </p:scale>
        <p:origin x="-1472" y="-104"/>
      </p:cViewPr>
      <p:guideLst>
        <p:guide orient="horz" pos="2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tags" Target="tags/tag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roh:Google%20Drive:ics3:mountains:corei7mountain4x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droh:Google%20Drive:ics3:mem:corei7m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  <c:perspective val="3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0.0283860753835129"/>
          <c:w val="0.699763896179644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8350.0</c:v>
                </c:pt>
                <c:pt idx="1">
                  <c:v>4750.0</c:v>
                </c:pt>
                <c:pt idx="2">
                  <c:v>3096.0</c:v>
                </c:pt>
                <c:pt idx="3">
                  <c:v>2286.0</c:v>
                </c:pt>
                <c:pt idx="4">
                  <c:v>1817.0</c:v>
                </c:pt>
                <c:pt idx="5">
                  <c:v>1512.0</c:v>
                </c:pt>
                <c:pt idx="6">
                  <c:v>1293.0</c:v>
                </c:pt>
                <c:pt idx="7">
                  <c:v>1131.0</c:v>
                </c:pt>
                <c:pt idx="8">
                  <c:v>1055.0</c:v>
                </c:pt>
                <c:pt idx="9">
                  <c:v>995.0</c:v>
                </c:pt>
                <c:pt idx="10">
                  <c:v>945.0</c:v>
                </c:pt>
                <c:pt idx="11">
                  <c:v>900.0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8352.0</c:v>
                </c:pt>
                <c:pt idx="1">
                  <c:v>4750.0</c:v>
                </c:pt>
                <c:pt idx="2">
                  <c:v>3092.0</c:v>
                </c:pt>
                <c:pt idx="3">
                  <c:v>2287.0</c:v>
                </c:pt>
                <c:pt idx="4">
                  <c:v>1816.0</c:v>
                </c:pt>
                <c:pt idx="5">
                  <c:v>1510.0</c:v>
                </c:pt>
                <c:pt idx="6">
                  <c:v>1291.0</c:v>
                </c:pt>
                <c:pt idx="7">
                  <c:v>1129.0</c:v>
                </c:pt>
                <c:pt idx="8">
                  <c:v>1051.0</c:v>
                </c:pt>
                <c:pt idx="9">
                  <c:v>989.0</c:v>
                </c:pt>
                <c:pt idx="10">
                  <c:v>938.0</c:v>
                </c:pt>
                <c:pt idx="11">
                  <c:v>894.0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8406.0</c:v>
                </c:pt>
                <c:pt idx="1">
                  <c:v>4787.0</c:v>
                </c:pt>
                <c:pt idx="2">
                  <c:v>3098.0</c:v>
                </c:pt>
                <c:pt idx="3">
                  <c:v>2289.0</c:v>
                </c:pt>
                <c:pt idx="4">
                  <c:v>1823.0</c:v>
                </c:pt>
                <c:pt idx="5">
                  <c:v>1512.0</c:v>
                </c:pt>
                <c:pt idx="6">
                  <c:v>1295.0</c:v>
                </c:pt>
                <c:pt idx="7">
                  <c:v>1133.0</c:v>
                </c:pt>
                <c:pt idx="8">
                  <c:v>1052.0</c:v>
                </c:pt>
                <c:pt idx="9">
                  <c:v>989.0</c:v>
                </c:pt>
                <c:pt idx="10">
                  <c:v>938.0</c:v>
                </c:pt>
                <c:pt idx="11">
                  <c:v>892.0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8556.0</c:v>
                </c:pt>
                <c:pt idx="1">
                  <c:v>4990.0</c:v>
                </c:pt>
                <c:pt idx="2">
                  <c:v>3204.0</c:v>
                </c:pt>
                <c:pt idx="3">
                  <c:v>2376.0</c:v>
                </c:pt>
                <c:pt idx="4">
                  <c:v>1891.0</c:v>
                </c:pt>
                <c:pt idx="5">
                  <c:v>1579.0</c:v>
                </c:pt>
                <c:pt idx="6">
                  <c:v>1356.0</c:v>
                </c:pt>
                <c:pt idx="7">
                  <c:v>1198.0</c:v>
                </c:pt>
                <c:pt idx="8">
                  <c:v>1127.0</c:v>
                </c:pt>
                <c:pt idx="9">
                  <c:v>1070.0</c:v>
                </c:pt>
                <c:pt idx="10">
                  <c:v>1028.0</c:v>
                </c:pt>
                <c:pt idx="11">
                  <c:v>994.0</c:v>
                </c:pt>
              </c:numCache>
            </c:numRef>
          </c:val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8998.0</c:v>
                </c:pt>
                <c:pt idx="1">
                  <c:v>5447.0</c:v>
                </c:pt>
                <c:pt idx="2">
                  <c:v>3570.0</c:v>
                </c:pt>
                <c:pt idx="3">
                  <c:v>2643.0</c:v>
                </c:pt>
                <c:pt idx="4">
                  <c:v>2104.0</c:v>
                </c:pt>
                <c:pt idx="5">
                  <c:v>1743.0</c:v>
                </c:pt>
                <c:pt idx="6">
                  <c:v>1477.0</c:v>
                </c:pt>
                <c:pt idx="7">
                  <c:v>1300.0</c:v>
                </c:pt>
                <c:pt idx="8">
                  <c:v>1217.0</c:v>
                </c:pt>
                <c:pt idx="9">
                  <c:v>1158.0</c:v>
                </c:pt>
                <c:pt idx="10">
                  <c:v>1128.0</c:v>
                </c:pt>
                <c:pt idx="11">
                  <c:v>1096.0</c:v>
                </c:pt>
              </c:numCache>
            </c:numRef>
          </c:val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11494.0</c:v>
                </c:pt>
                <c:pt idx="1">
                  <c:v>7921.0</c:v>
                </c:pt>
                <c:pt idx="2">
                  <c:v>5664.0</c:v>
                </c:pt>
                <c:pt idx="3">
                  <c:v>4319.0</c:v>
                </c:pt>
                <c:pt idx="4">
                  <c:v>3524.0</c:v>
                </c:pt>
                <c:pt idx="5">
                  <c:v>2991.0</c:v>
                </c:pt>
                <c:pt idx="6">
                  <c:v>2592.0</c:v>
                </c:pt>
                <c:pt idx="7">
                  <c:v>2298.0</c:v>
                </c:pt>
                <c:pt idx="8">
                  <c:v>2208.0</c:v>
                </c:pt>
                <c:pt idx="9">
                  <c:v>2148.0</c:v>
                </c:pt>
                <c:pt idx="10">
                  <c:v>2117.0</c:v>
                </c:pt>
                <c:pt idx="11">
                  <c:v>2077.0</c:v>
                </c:pt>
              </c:numCache>
            </c:numRef>
          </c:val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12297.0</c:v>
                </c:pt>
                <c:pt idx="1">
                  <c:v>8417.0</c:v>
                </c:pt>
                <c:pt idx="2">
                  <c:v>5940.0</c:v>
                </c:pt>
                <c:pt idx="3">
                  <c:v>4573.0</c:v>
                </c:pt>
                <c:pt idx="4">
                  <c:v>3734.0</c:v>
                </c:pt>
                <c:pt idx="5">
                  <c:v>3174.0</c:v>
                </c:pt>
                <c:pt idx="6">
                  <c:v>2763.0</c:v>
                </c:pt>
                <c:pt idx="7">
                  <c:v>2446.0</c:v>
                </c:pt>
                <c:pt idx="8">
                  <c:v>2349.0</c:v>
                </c:pt>
                <c:pt idx="9">
                  <c:v>2272.0</c:v>
                </c:pt>
                <c:pt idx="10">
                  <c:v>2213.0</c:v>
                </c:pt>
                <c:pt idx="11">
                  <c:v>2160.0</c:v>
                </c:pt>
              </c:numCache>
            </c:numRef>
          </c:val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12422.0</c:v>
                </c:pt>
                <c:pt idx="1">
                  <c:v>8398.0</c:v>
                </c:pt>
                <c:pt idx="2">
                  <c:v>5971.0</c:v>
                </c:pt>
                <c:pt idx="3">
                  <c:v>4569.0</c:v>
                </c:pt>
                <c:pt idx="4">
                  <c:v>3740.0</c:v>
                </c:pt>
                <c:pt idx="5">
                  <c:v>3172.0</c:v>
                </c:pt>
                <c:pt idx="6">
                  <c:v>2756.0</c:v>
                </c:pt>
                <c:pt idx="7">
                  <c:v>2446.0</c:v>
                </c:pt>
                <c:pt idx="8">
                  <c:v>2351.0</c:v>
                </c:pt>
                <c:pt idx="9">
                  <c:v>2271.0</c:v>
                </c:pt>
                <c:pt idx="10">
                  <c:v>2209.0</c:v>
                </c:pt>
                <c:pt idx="11">
                  <c:v>2162.0</c:v>
                </c:pt>
              </c:numCache>
            </c:numRef>
          </c:val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12432.0</c:v>
                </c:pt>
                <c:pt idx="1">
                  <c:v>8472.0</c:v>
                </c:pt>
                <c:pt idx="2">
                  <c:v>5950.0</c:v>
                </c:pt>
                <c:pt idx="3">
                  <c:v>4573.0</c:v>
                </c:pt>
                <c:pt idx="4">
                  <c:v>3726.0</c:v>
                </c:pt>
                <c:pt idx="5">
                  <c:v>3165.0</c:v>
                </c:pt>
                <c:pt idx="6">
                  <c:v>2758.0</c:v>
                </c:pt>
                <c:pt idx="7">
                  <c:v>2447.0</c:v>
                </c:pt>
                <c:pt idx="8">
                  <c:v>2341.0</c:v>
                </c:pt>
                <c:pt idx="9">
                  <c:v>2267.0</c:v>
                </c:pt>
                <c:pt idx="10">
                  <c:v>2210.0</c:v>
                </c:pt>
                <c:pt idx="11">
                  <c:v>2162.0</c:v>
                </c:pt>
              </c:numCache>
            </c:numRef>
          </c:val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12564.0</c:v>
                </c:pt>
                <c:pt idx="1">
                  <c:v>10037.0</c:v>
                </c:pt>
                <c:pt idx="2">
                  <c:v>8679.0</c:v>
                </c:pt>
                <c:pt idx="3">
                  <c:v>7175.0</c:v>
                </c:pt>
                <c:pt idx="4">
                  <c:v>5915.0</c:v>
                </c:pt>
                <c:pt idx="5">
                  <c:v>5022.0</c:v>
                </c:pt>
                <c:pt idx="6">
                  <c:v>4345.0</c:v>
                </c:pt>
                <c:pt idx="7">
                  <c:v>3856.0</c:v>
                </c:pt>
                <c:pt idx="8">
                  <c:v>3895.0</c:v>
                </c:pt>
                <c:pt idx="9">
                  <c:v>3981.0</c:v>
                </c:pt>
                <c:pt idx="10">
                  <c:v>4001.0</c:v>
                </c:pt>
                <c:pt idx="11">
                  <c:v>4404.0</c:v>
                </c:pt>
              </c:numCache>
            </c:numRef>
          </c:val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12711.0</c:v>
                </c:pt>
                <c:pt idx="1">
                  <c:v>10750.0</c:v>
                </c:pt>
                <c:pt idx="2">
                  <c:v>10271.0</c:v>
                </c:pt>
                <c:pt idx="3">
                  <c:v>8649.0</c:v>
                </c:pt>
                <c:pt idx="4">
                  <c:v>7525.0</c:v>
                </c:pt>
                <c:pt idx="5">
                  <c:v>6374.0</c:v>
                </c:pt>
                <c:pt idx="6">
                  <c:v>5482.0</c:v>
                </c:pt>
                <c:pt idx="7">
                  <c:v>4854.0</c:v>
                </c:pt>
                <c:pt idx="8">
                  <c:v>4901.0</c:v>
                </c:pt>
                <c:pt idx="9">
                  <c:v>4933.0</c:v>
                </c:pt>
                <c:pt idx="10">
                  <c:v>4917.0</c:v>
                </c:pt>
                <c:pt idx="11">
                  <c:v>4924.0</c:v>
                </c:pt>
              </c:numCache>
            </c:numRef>
          </c:val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12687.0</c:v>
                </c:pt>
                <c:pt idx="1">
                  <c:v>10689.0</c:v>
                </c:pt>
                <c:pt idx="2">
                  <c:v>10208.0</c:v>
                </c:pt>
                <c:pt idx="3">
                  <c:v>8768.0</c:v>
                </c:pt>
                <c:pt idx="4">
                  <c:v>7570.0</c:v>
                </c:pt>
                <c:pt idx="5">
                  <c:v>6352.0</c:v>
                </c:pt>
                <c:pt idx="6">
                  <c:v>5460.0</c:v>
                </c:pt>
                <c:pt idx="7">
                  <c:v>4830.0</c:v>
                </c:pt>
                <c:pt idx="8">
                  <c:v>4885.0</c:v>
                </c:pt>
                <c:pt idx="9">
                  <c:v>4885.0</c:v>
                </c:pt>
                <c:pt idx="10">
                  <c:v>4823.0</c:v>
                </c:pt>
                <c:pt idx="11">
                  <c:v>4868.0</c:v>
                </c:pt>
              </c:numCache>
            </c:numRef>
          </c:val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14101.0</c:v>
                </c:pt>
                <c:pt idx="1">
                  <c:v>13686.0</c:v>
                </c:pt>
                <c:pt idx="2">
                  <c:v>13524.0</c:v>
                </c:pt>
                <c:pt idx="3">
                  <c:v>13092.0</c:v>
                </c:pt>
                <c:pt idx="4">
                  <c:v>13144.0</c:v>
                </c:pt>
                <c:pt idx="5">
                  <c:v>12771.0</c:v>
                </c:pt>
                <c:pt idx="6">
                  <c:v>12783.0</c:v>
                </c:pt>
                <c:pt idx="7">
                  <c:v>12466.0</c:v>
                </c:pt>
                <c:pt idx="8">
                  <c:v>12230.0</c:v>
                </c:pt>
                <c:pt idx="9">
                  <c:v>12716.0</c:v>
                </c:pt>
                <c:pt idx="10">
                  <c:v>12238.0</c:v>
                </c:pt>
                <c:pt idx="11">
                  <c:v>12409.0</c:v>
                </c:pt>
              </c:numCache>
            </c:numRef>
          </c:val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13958.0</c:v>
                </c:pt>
                <c:pt idx="1">
                  <c:v>13986.0</c:v>
                </c:pt>
                <c:pt idx="2">
                  <c:v>13366.0</c:v>
                </c:pt>
                <c:pt idx="3">
                  <c:v>13033.0</c:v>
                </c:pt>
                <c:pt idx="4">
                  <c:v>12835.0</c:v>
                </c:pt>
                <c:pt idx="5">
                  <c:v>12409.0</c:v>
                </c:pt>
                <c:pt idx="6">
                  <c:v>11784.0</c:v>
                </c:pt>
                <c:pt idx="7">
                  <c:v>10833.0</c:v>
                </c:pt>
                <c:pt idx="8">
                  <c:v>10414.0</c:v>
                </c:pt>
                <c:pt idx="9">
                  <c:v>11543.0</c:v>
                </c:pt>
                <c:pt idx="10">
                  <c:v>10857.0</c:v>
                </c:pt>
                <c:pt idx="11">
                  <c:v>10129.0</c:v>
                </c:pt>
              </c:numCache>
            </c:numRef>
          </c:val>
        </c:ser>
        <c:bandFmts/>
        <c:axId val="-2129023784"/>
        <c:axId val="-2129291240"/>
        <c:axId val="-2128639848"/>
      </c:surface3DChart>
      <c:catAx>
        <c:axId val="-2129023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1"/>
              <c:y val="0.849094052644392"/>
            </c:manualLayout>
          </c:layout>
          <c:overlay val="0"/>
        </c:title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9291240"/>
        <c:crosses val="autoZero"/>
        <c:auto val="1"/>
        <c:lblAlgn val="ctr"/>
        <c:lblOffset val="100"/>
        <c:noMultiLvlLbl val="0"/>
      </c:catAx>
      <c:valAx>
        <c:axId val="-2129291240"/>
        <c:scaling>
          <c:orientation val="minMax"/>
          <c:max val="17000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0.0294270509024441"/>
              <c:y val="0.2617015621110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9023784"/>
        <c:crosses val="autoZero"/>
        <c:crossBetween val="midCat"/>
        <c:majorUnit val="2000.0"/>
        <c:minorUnit val="500.0"/>
      </c:valAx>
      <c:serAx>
        <c:axId val="-2128639848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9291240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tar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data!$B$2:$B$15</c:f>
              <c:numCache>
                <c:formatCode>General</c:formatCode>
                <c:ptCount val="14"/>
                <c:pt idx="0">
                  <c:v>4.8</c:v>
                </c:pt>
                <c:pt idx="1">
                  <c:v>4.68</c:v>
                </c:pt>
                <c:pt idx="2">
                  <c:v>4.649999999999998</c:v>
                </c:pt>
                <c:pt idx="3">
                  <c:v>4.8</c:v>
                </c:pt>
                <c:pt idx="4">
                  <c:v>6.84</c:v>
                </c:pt>
                <c:pt idx="5">
                  <c:v>15.03</c:v>
                </c:pt>
                <c:pt idx="6">
                  <c:v>22.78</c:v>
                </c:pt>
                <c:pt idx="7">
                  <c:v>29.39</c:v>
                </c:pt>
                <c:pt idx="8">
                  <c:v>40.39</c:v>
                </c:pt>
                <c:pt idx="9">
                  <c:v>57.06</c:v>
                </c:pt>
                <c:pt idx="10">
                  <c:v>60.54</c:v>
                </c:pt>
                <c:pt idx="11">
                  <c:v>63.33</c:v>
                </c:pt>
                <c:pt idx="12">
                  <c:v>65.61</c:v>
                </c:pt>
                <c:pt idx="13">
                  <c:v>67.49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data!$C$2:$C$15</c:f>
              <c:numCache>
                <c:formatCode>General</c:formatCode>
                <c:ptCount val="14"/>
                <c:pt idx="0">
                  <c:v>4.83</c:v>
                </c:pt>
                <c:pt idx="1">
                  <c:v>4.72</c:v>
                </c:pt>
                <c:pt idx="2">
                  <c:v>4.64</c:v>
                </c:pt>
                <c:pt idx="3">
                  <c:v>4.689999999999999</c:v>
                </c:pt>
                <c:pt idx="4">
                  <c:v>6.83</c:v>
                </c:pt>
                <c:pt idx="5">
                  <c:v>15.1</c:v>
                </c:pt>
                <c:pt idx="6">
                  <c:v>22.68</c:v>
                </c:pt>
                <c:pt idx="7">
                  <c:v>29.18</c:v>
                </c:pt>
                <c:pt idx="8">
                  <c:v>40.26</c:v>
                </c:pt>
                <c:pt idx="9">
                  <c:v>57.02</c:v>
                </c:pt>
                <c:pt idx="10">
                  <c:v>60.53</c:v>
                </c:pt>
                <c:pt idx="11">
                  <c:v>63.34</c:v>
                </c:pt>
                <c:pt idx="12">
                  <c:v>65.62</c:v>
                </c:pt>
                <c:pt idx="13">
                  <c:v>67.53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data!$D$2:$D$15</c:f>
              <c:numCache>
                <c:formatCode>General</c:formatCode>
                <c:ptCount val="14"/>
                <c:pt idx="0">
                  <c:v>3.75</c:v>
                </c:pt>
                <c:pt idx="1">
                  <c:v>4.08</c:v>
                </c:pt>
                <c:pt idx="2">
                  <c:v>4.33</c:v>
                </c:pt>
                <c:pt idx="3">
                  <c:v>4.45</c:v>
                </c:pt>
                <c:pt idx="4">
                  <c:v>4.45</c:v>
                </c:pt>
                <c:pt idx="5">
                  <c:v>4.45</c:v>
                </c:pt>
                <c:pt idx="6">
                  <c:v>4.45</c:v>
                </c:pt>
                <c:pt idx="7">
                  <c:v>4.47</c:v>
                </c:pt>
                <c:pt idx="8">
                  <c:v>7.73</c:v>
                </c:pt>
                <c:pt idx="9">
                  <c:v>18.77</c:v>
                </c:pt>
                <c:pt idx="10">
                  <c:v>20.36</c:v>
                </c:pt>
                <c:pt idx="11">
                  <c:v>21.67</c:v>
                </c:pt>
                <c:pt idx="12">
                  <c:v>22.76</c:v>
                </c:pt>
                <c:pt idx="13">
                  <c:v>23.71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data!$E$2:$E$15</c:f>
              <c:numCache>
                <c:formatCode>General</c:formatCode>
                <c:ptCount val="14"/>
                <c:pt idx="0">
                  <c:v>3.93</c:v>
                </c:pt>
                <c:pt idx="1">
                  <c:v>4.14</c:v>
                </c:pt>
                <c:pt idx="2">
                  <c:v>4.359999999999998</c:v>
                </c:pt>
                <c:pt idx="3">
                  <c:v>4.47</c:v>
                </c:pt>
                <c:pt idx="4">
                  <c:v>4.52</c:v>
                </c:pt>
                <c:pt idx="5">
                  <c:v>4.56</c:v>
                </c:pt>
                <c:pt idx="6">
                  <c:v>4.57</c:v>
                </c:pt>
                <c:pt idx="7">
                  <c:v>4.6</c:v>
                </c:pt>
                <c:pt idx="8">
                  <c:v>7.96</c:v>
                </c:pt>
                <c:pt idx="9">
                  <c:v>19.05</c:v>
                </c:pt>
                <c:pt idx="10">
                  <c:v>20.59</c:v>
                </c:pt>
                <c:pt idx="11">
                  <c:v>21.86</c:v>
                </c:pt>
                <c:pt idx="12">
                  <c:v>22.92</c:v>
                </c:pt>
                <c:pt idx="13">
                  <c:v>23.82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data!$F$1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data!$F$2:$F$15</c:f>
              <c:numCache>
                <c:formatCode>General</c:formatCode>
                <c:ptCount val="14"/>
                <c:pt idx="0">
                  <c:v>1.86</c:v>
                </c:pt>
                <c:pt idx="1">
                  <c:v>1.78</c:v>
                </c:pt>
                <c:pt idx="2">
                  <c:v>2.14</c:v>
                </c:pt>
                <c:pt idx="3">
                  <c:v>2.3</c:v>
                </c:pt>
                <c:pt idx="4">
                  <c:v>2.23</c:v>
                </c:pt>
                <c:pt idx="5">
                  <c:v>2.18</c:v>
                </c:pt>
                <c:pt idx="6">
                  <c:v>2.14</c:v>
                </c:pt>
                <c:pt idx="7">
                  <c:v>2.12</c:v>
                </c:pt>
                <c:pt idx="8">
                  <c:v>2.12</c:v>
                </c:pt>
                <c:pt idx="9">
                  <c:v>2.13</c:v>
                </c:pt>
                <c:pt idx="10">
                  <c:v>2.13</c:v>
                </c:pt>
                <c:pt idx="11">
                  <c:v>2.14</c:v>
                </c:pt>
                <c:pt idx="12">
                  <c:v>2.16</c:v>
                </c:pt>
                <c:pt idx="13">
                  <c:v>2.22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data!$G$1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</c:numCache>
            </c:numRef>
          </c:cat>
          <c:val>
            <c:numRef>
              <c:f>data!$G$2:$G$15</c:f>
              <c:numCache>
                <c:formatCode>General</c:formatCode>
                <c:ptCount val="14"/>
                <c:pt idx="0">
                  <c:v>1.78</c:v>
                </c:pt>
                <c:pt idx="1">
                  <c:v>1.8</c:v>
                </c:pt>
                <c:pt idx="2">
                  <c:v>2.12</c:v>
                </c:pt>
                <c:pt idx="3">
                  <c:v>2.03</c:v>
                </c:pt>
                <c:pt idx="4">
                  <c:v>1.96</c:v>
                </c:pt>
                <c:pt idx="5">
                  <c:v>1.92</c:v>
                </c:pt>
                <c:pt idx="6">
                  <c:v>1.89</c:v>
                </c:pt>
                <c:pt idx="7">
                  <c:v>1.86</c:v>
                </c:pt>
                <c:pt idx="8">
                  <c:v>1.86</c:v>
                </c:pt>
                <c:pt idx="9">
                  <c:v>1.88</c:v>
                </c:pt>
                <c:pt idx="10">
                  <c:v>1.89</c:v>
                </c:pt>
                <c:pt idx="11">
                  <c:v>1.9</c:v>
                </c:pt>
                <c:pt idx="12">
                  <c:v>1.91</c:v>
                </c:pt>
                <c:pt idx="13">
                  <c:v>1.95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0794376"/>
        <c:axId val="-2130814200"/>
      </c:lineChart>
      <c:catAx>
        <c:axId val="-2130794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Array size (n)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0814200"/>
        <c:crossesAt val="0.0"/>
        <c:auto val="1"/>
        <c:lblAlgn val="ctr"/>
        <c:lblOffset val="100"/>
        <c:noMultiLvlLbl val="0"/>
      </c:catAx>
      <c:valAx>
        <c:axId val="-2130814200"/>
        <c:scaling>
          <c:logBase val="10.0"/>
          <c:orientation val="minMax"/>
          <c:min val="1.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Cycles per inner loop iteration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out"/>
        <c:tickLblPos val="nextTo"/>
        <c:crossAx val="-2130794376"/>
        <c:crosses val="autoZero"/>
        <c:crossBetween val="between"/>
        <c:minorUnit val="10.0"/>
      </c:valAx>
      <c:spPr>
        <a:solidFill>
          <a:schemeClr val="bg1"/>
        </a:solidFill>
      </c:spPr>
    </c:plotArea>
    <c:legend>
      <c:legendPos val="r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43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97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 smtClean="0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5963"/>
            <a:ext cx="4795838" cy="35988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1233987" y="726094"/>
            <a:ext cx="4835733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088" tIns="47544" rIns="95088" bIns="47544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Cache Memories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MCS284</a:t>
            </a:r>
            <a:r>
              <a:rPr lang="en-US" sz="2000" b="0" dirty="0" smtClean="0"/>
              <a:t>: Computer </a:t>
            </a:r>
            <a:r>
              <a:rPr lang="en-US" sz="2000" b="0" dirty="0" smtClean="0"/>
              <a:t>Organization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San </a:t>
            </a:r>
            <a:r>
              <a:rPr lang="en-US" dirty="0" err="1" smtClean="0"/>
              <a:t>Skulrattanakulchai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46598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715000"/>
            <a:ext cx="6819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If tag doesn’t match: </a:t>
            </a:r>
            <a:r>
              <a:rPr lang="en-US" dirty="0" smtClean="0">
                <a:latin typeface="Calibri" pitchFamily="34" charset="0"/>
              </a:rPr>
              <a:t>old line is evicted and replaced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Simulation</a:t>
            </a:r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M</a:t>
            </a:r>
            <a:r>
              <a:rPr lang="en-US" sz="2000" b="0" dirty="0">
                <a:latin typeface="Calibri"/>
                <a:cs typeface="Calibri"/>
              </a:rPr>
              <a:t>=16 </a:t>
            </a:r>
            <a:r>
              <a:rPr lang="en-US" sz="2000" b="0" dirty="0" smtClean="0">
                <a:latin typeface="Calibri"/>
                <a:cs typeface="Calibri"/>
              </a:rPr>
              <a:t>bytes (4-bit addresses), </a:t>
            </a:r>
            <a:r>
              <a:rPr lang="en-US" sz="2000" b="0" dirty="0">
                <a:latin typeface="Calibri"/>
                <a:cs typeface="Calibri"/>
              </a:rPr>
              <a:t>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Address </a:t>
            </a:r>
            <a:r>
              <a:rPr lang="en-US" sz="2000" b="0" dirty="0">
                <a:latin typeface="Calibri"/>
                <a:cs typeface="Calibri"/>
              </a:rPr>
              <a:t>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Tag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Block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657975" y="38832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7200" y="5562600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Replacement policies: random, least recently used (LRU),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3922713" y="5213015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3922713" y="6030577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 smtClean="0"/>
              <a:t>2-Way Set Associative Cache Simulation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S=2 sets, E=2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</a:t>
            </a:r>
            <a:r>
              <a:rPr lang="en-US" sz="2000" dirty="0" smtClean="0">
                <a:latin typeface="Calibri"/>
                <a:cs typeface="Calibri"/>
              </a:rPr>
              <a:t>ag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smtClean="0">
                <a:latin typeface="Calibri"/>
                <a:cs typeface="Calibri"/>
              </a:rPr>
              <a:t>Block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1004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307387" cy="5322887"/>
          </a:xfrm>
        </p:spPr>
        <p:txBody>
          <a:bodyPr lIns="90360" tIns="44280" rIns="90360" bIns="44280"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Multiple copies of data exist: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L1, L2, L3, Main Memory, Disk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write-hit?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Write-through </a:t>
            </a:r>
            <a:r>
              <a:rPr lang="en-GB" dirty="0" smtClean="0"/>
              <a:t>(write immediately to memory)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Write-back </a:t>
            </a:r>
            <a:r>
              <a:rPr lang="en-GB" dirty="0" smtClean="0"/>
              <a:t>(defer write to memory until replacement of line)</a:t>
            </a:r>
          </a:p>
          <a:p>
            <a:pPr lvl="2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Need a dirty bit (line different from memory or not)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Write-allocate </a:t>
            </a:r>
            <a:r>
              <a:rPr lang="en-GB" dirty="0" smtClean="0"/>
              <a:t>(load into cache, update line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No-write-allocate </a:t>
            </a:r>
            <a:r>
              <a:rPr lang="en-GB" dirty="0" smtClean="0"/>
              <a:t>(writes straight to memory, does not load into cache)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Write-through + No-write-allocate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 smtClean="0"/>
              <a:t>Write-back + Write-allocate</a:t>
            </a:r>
          </a:p>
          <a:p>
            <a:pPr eaLnBrk="1" hangingPunct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Intel Core i7 Cache Hierarchy</a:t>
            </a:r>
            <a:endParaRPr lang="en-US" dirty="0"/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L1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 and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32 KB, 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4 cycles</a:t>
            </a:r>
          </a:p>
          <a:p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10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40-75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Block size</a:t>
            </a:r>
            <a:r>
              <a:rPr lang="en-US" sz="1800" b="0" dirty="0" smtClean="0">
                <a:latin typeface="Calibri" pitchFamily="34" charset="0"/>
              </a:rPr>
              <a:t>: 64 bytes for all caches.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Miss Rate</a:t>
            </a:r>
          </a:p>
          <a:p>
            <a:pPr lvl="1"/>
            <a:r>
              <a:rPr lang="en-GB" dirty="0" smtClean="0"/>
              <a:t>Fraction of memory references not found in cache (misses / accesses)</a:t>
            </a:r>
            <a:br>
              <a:rPr lang="en-GB" dirty="0" smtClean="0"/>
            </a:br>
            <a:r>
              <a:rPr lang="en-GB" dirty="0" smtClean="0"/>
              <a:t>= 1 – hit rate</a:t>
            </a:r>
          </a:p>
          <a:p>
            <a:pPr lvl="1"/>
            <a:r>
              <a:rPr lang="en-GB" dirty="0" smtClean="0"/>
              <a:t>Typical numbers (in percentages):</a:t>
            </a:r>
          </a:p>
          <a:p>
            <a:pPr lvl="2"/>
            <a:r>
              <a:rPr lang="en-GB" dirty="0" smtClean="0"/>
              <a:t>3-10% for L1</a:t>
            </a:r>
          </a:p>
          <a:p>
            <a:pPr lvl="2"/>
            <a:r>
              <a:rPr lang="en-GB" dirty="0" smtClean="0"/>
              <a:t>can be quite small (e.g., &lt; 1%) for L2, depending on size, etc.</a:t>
            </a:r>
          </a:p>
          <a:p>
            <a:r>
              <a:rPr lang="en-GB" dirty="0" smtClean="0"/>
              <a:t>Hit Time</a:t>
            </a:r>
          </a:p>
          <a:p>
            <a:pPr lvl="1"/>
            <a:r>
              <a:rPr lang="en-GB" dirty="0" smtClean="0"/>
              <a:t>Time to deliver a line in the cache to the processor</a:t>
            </a:r>
          </a:p>
          <a:p>
            <a:pPr lvl="2"/>
            <a:r>
              <a:rPr lang="en-GB" dirty="0" smtClean="0"/>
              <a:t>includes time to determine whether the line is in the cache</a:t>
            </a:r>
          </a:p>
          <a:p>
            <a:pPr lvl="1"/>
            <a:r>
              <a:rPr lang="en-GB" dirty="0" smtClean="0"/>
              <a:t>Typical numbers:</a:t>
            </a:r>
          </a:p>
          <a:p>
            <a:pPr lvl="2"/>
            <a:r>
              <a:rPr lang="en-GB" dirty="0" smtClean="0"/>
              <a:t>4 clock cycle for L1</a:t>
            </a:r>
          </a:p>
          <a:p>
            <a:pPr lvl="2"/>
            <a:r>
              <a:rPr lang="en-GB" dirty="0" smtClean="0"/>
              <a:t>10 clock cycles for L2</a:t>
            </a:r>
          </a:p>
          <a:p>
            <a:r>
              <a:rPr lang="en-GB" dirty="0" smtClean="0"/>
              <a:t>Miss Penalty</a:t>
            </a:r>
          </a:p>
          <a:p>
            <a:pPr lvl="1"/>
            <a:r>
              <a:rPr lang="en-GB" dirty="0" smtClean="0"/>
              <a:t>Additional time required because of a miss</a:t>
            </a:r>
          </a:p>
          <a:p>
            <a:pPr lvl="2"/>
            <a:r>
              <a:rPr lang="en-GB" dirty="0" smtClean="0"/>
              <a:t>typically 50-200 cycles for main memory (Trend: increasing!)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dirty="0" smtClean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 smtClean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Could be 100x, if just L1 and main memory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Consider: </a:t>
            </a:r>
            <a:br>
              <a:rPr lang="en-US" sz="1800" dirty="0" smtClean="0"/>
            </a:br>
            <a:r>
              <a:rPr lang="en-US" sz="1800" dirty="0" smtClean="0"/>
              <a:t>cache hit time of 1 cycle</a:t>
            </a:r>
            <a:br>
              <a:rPr lang="en-US" sz="1800" dirty="0" smtClean="0"/>
            </a:br>
            <a:r>
              <a:rPr lang="en-US" sz="1800" dirty="0" smtClean="0"/>
              <a:t>miss penalty of 100 cycles</a:t>
            </a:r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97% hits:  1 cycle + 0.03 * 100 cycles =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99% hits:  1 cycle + 0.01 * 100 cycles = </a:t>
            </a:r>
            <a:r>
              <a:rPr lang="en-US" sz="1800" b="1" dirty="0" smtClean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memory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Cache Friendly Code</a:t>
            </a:r>
            <a:endParaRPr lang="en-US"/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 smtClean="0"/>
              <a:t>Make the common case go fast</a:t>
            </a:r>
          </a:p>
          <a:p>
            <a:pPr lvl="1"/>
            <a:r>
              <a:rPr lang="en-US" dirty="0" smtClean="0"/>
              <a:t>Focus on the inner loops of the core functions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Minimize the misses in the inner loops</a:t>
            </a:r>
          </a:p>
          <a:p>
            <a:pPr lvl="1"/>
            <a:r>
              <a:rPr lang="en-US" dirty="0" smtClean="0"/>
              <a:t>Repeated references to variables are good (</a:t>
            </a:r>
            <a:r>
              <a:rPr lang="en-US" dirty="0" smtClean="0">
                <a:solidFill>
                  <a:srgbClr val="FF0000"/>
                </a:solidFill>
              </a:rPr>
              <a:t>temporal locality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Stride-1 reference patterns are good (</a:t>
            </a:r>
            <a:r>
              <a:rPr lang="en-US" dirty="0" smtClean="0">
                <a:solidFill>
                  <a:srgbClr val="FF0000"/>
                </a:solidFill>
              </a:rPr>
              <a:t>spatial locality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876" y="4800600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Key idea: Our qualitative notion of locality is quantified through our understanding of cache memories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FBFBF"/>
                </a:solidFill>
              </a:rPr>
              <a:t>Cache organization and operation</a:t>
            </a:r>
          </a:p>
          <a:p>
            <a:r>
              <a:rPr lang="en-US" dirty="0" smtClean="0"/>
              <a:t>Performance impact of caches</a:t>
            </a:r>
          </a:p>
          <a:p>
            <a:pPr lvl="1"/>
            <a:r>
              <a:rPr lang="en-US" dirty="0" smtClean="0"/>
              <a:t>The memory mountain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2882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Memory mountain: </a:t>
            </a:r>
            <a:r>
              <a:rPr lang="en-US" dirty="0" smtClean="0"/>
              <a:t>Measured </a:t>
            </a:r>
            <a:r>
              <a:rPr lang="en-US" dirty="0"/>
              <a:t>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66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592093" cy="762000"/>
          </a:xfrm>
        </p:spPr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76200" y="918656"/>
            <a:ext cx="6318391" cy="586314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data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[MAXELEMS];  </a:t>
            </a:r>
            <a:r>
              <a:rPr lang="en-US" sz="15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* </a:t>
            </a:r>
            <a:r>
              <a:rPr lang="en-US" sz="1500" dirty="0" smtClean="0">
                <a:solidFill>
                  <a:srgbClr val="CB2418"/>
                </a:solidFill>
                <a:latin typeface="Menlo-Regular"/>
              </a:rPr>
              <a:t>Global array to traverse */</a:t>
            </a:r>
          </a:p>
          <a:p>
            <a:endParaRPr lang="en-US" sz="1500" dirty="0" smtClean="0">
              <a:solidFill>
                <a:srgbClr val="9D0003"/>
              </a:solidFill>
              <a:latin typeface="Menlo-Regular"/>
            </a:endParaRPr>
          </a:p>
          <a:p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/* test 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- Iterate over first "</a:t>
            </a:r>
            <a:r>
              <a:rPr lang="en-US" sz="1500" dirty="0" err="1">
                <a:solidFill>
                  <a:srgbClr val="9D0003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" elements </a:t>
            </a: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of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</a:t>
            </a: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array “data” with stride 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of "stride", using </a:t>
            </a:r>
            <a:endParaRPr lang="en-US" sz="1500" dirty="0" smtClean="0">
              <a:solidFill>
                <a:srgbClr val="9D0003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 </a:t>
            </a: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*        using 4x4 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loop unrolling.                                                            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endParaRPr lang="en-US" sz="15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smtClean="0">
                <a:solidFill>
                  <a:srgbClr val="4A00FF"/>
                </a:solidFill>
                <a:latin typeface="Menlo-Regular"/>
              </a:rPr>
              <a:t>test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 smtClean="0">
                <a:solidFill>
                  <a:srgbClr val="C1651C"/>
                </a:solidFill>
                <a:latin typeface="Menlo-Regular"/>
              </a:rPr>
              <a:t>elems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stride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sx2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=stride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*2,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sx3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=stride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*3,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sx4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=stride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*4;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acc0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length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 smtClean="0">
                <a:solidFill>
                  <a:srgbClr val="000000"/>
                </a:solidFill>
                <a:latin typeface="Menlo-Regular"/>
              </a:rPr>
              <a:t>elems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limit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 length - sx4;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Combine 4 elements at a time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limit;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+= sx4) {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r>
              <a:rPr lang="sv-SE" sz="1500" dirty="0">
                <a:solidFill>
                  <a:srgbClr val="000000"/>
                </a:solidFill>
                <a:latin typeface="Menlo-Regular"/>
              </a:rPr>
              <a:t>        acc1 = acc1 + data[</a:t>
            </a:r>
            <a:r>
              <a:rPr lang="sv-SE" sz="1500" dirty="0" err="1">
                <a:solidFill>
                  <a:srgbClr val="000000"/>
                </a:solidFill>
                <a:latin typeface="Menlo-Regular"/>
              </a:rPr>
              <a:t>i+stride</a:t>
            </a:r>
            <a:r>
              <a:rPr lang="sv-SE" sz="15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acc2 = acc2 + data[i+sx2];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acc3 = acc3 + data[i+sx3];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Finish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any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remaining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elements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length;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++) {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((acc0 + acc1) + (acc2 + acc3));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1" y="1447800"/>
            <a:ext cx="2514600" cy="2362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1" y="14478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en-US" sz="1800" dirty="0">
                <a:latin typeface="Calibri" pitchFamily="34" charset="0"/>
              </a:rPr>
              <a:t>Call </a:t>
            </a:r>
            <a:r>
              <a:rPr lang="en-US" sz="1800" dirty="0" smtClean="0">
                <a:latin typeface="Courier New"/>
                <a:cs typeface="Courier New"/>
              </a:rPr>
              <a:t>test()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with many </a:t>
            </a:r>
            <a:r>
              <a:rPr lang="en-US" sz="1800" dirty="0" smtClean="0">
                <a:latin typeface="Calibri" pitchFamily="34" charset="0"/>
              </a:rPr>
              <a:t>combinations </a:t>
            </a:r>
            <a:r>
              <a:rPr lang="en-US" sz="1800" dirty="0">
                <a:latin typeface="Calibri" pitchFamily="34" charset="0"/>
              </a:rPr>
              <a:t>of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alibri" pitchFamily="34" charset="0"/>
              </a:rPr>
              <a:t> </a:t>
            </a:r>
          </a:p>
          <a:p>
            <a:r>
              <a:rPr lang="en-US" sz="1800" dirty="0">
                <a:latin typeface="Calibri" pitchFamily="34" charset="0"/>
              </a:rPr>
              <a:t>and </a:t>
            </a:r>
            <a:r>
              <a:rPr lang="en-US" sz="1800" dirty="0">
                <a:latin typeface="Courier New"/>
                <a:cs typeface="Courier New"/>
              </a:rPr>
              <a:t>stride.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For each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>and stride: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1. Call test() once to warm up the caches.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2. Call test() again and measure the read throughput(MB/s)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81400" y="6477000"/>
            <a:ext cx="286808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54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46529220"/>
              </p:ext>
            </p:extLst>
          </p:nvPr>
        </p:nvGraphicFramePr>
        <p:xfrm>
          <a:off x="285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7086600" y="304800"/>
            <a:ext cx="176262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Core i7 </a:t>
            </a:r>
            <a:r>
              <a:rPr lang="en-US" sz="1800" dirty="0" err="1" smtClean="0"/>
              <a:t>Haswell</a:t>
            </a:r>
            <a:endParaRPr lang="en-US" sz="1800" dirty="0" smtClean="0"/>
          </a:p>
          <a:p>
            <a:pPr algn="l"/>
            <a:r>
              <a:rPr lang="en-US" sz="1800" dirty="0" smtClean="0"/>
              <a:t>2.1 GHz</a:t>
            </a:r>
          </a:p>
          <a:p>
            <a:pPr algn="l"/>
            <a:r>
              <a:rPr lang="en-US" sz="1800" dirty="0" smtClean="0"/>
              <a:t>32 KB L1 d-cache</a:t>
            </a:r>
          </a:p>
          <a:p>
            <a:pPr algn="l"/>
            <a:r>
              <a:rPr lang="en-US" sz="1800" dirty="0" smtClean="0"/>
              <a:t>256 KB L2 cache</a:t>
            </a:r>
          </a:p>
          <a:p>
            <a:pPr algn="l"/>
            <a:r>
              <a:rPr lang="en-US" sz="1800" dirty="0" smtClean="0"/>
              <a:t>8 MB L3 cache</a:t>
            </a:r>
          </a:p>
          <a:p>
            <a:pPr algn="l"/>
            <a:r>
              <a:rPr lang="en-US" sz="1800" dirty="0" smtClean="0"/>
              <a:t>64 B block size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2400" y="2876551"/>
            <a:ext cx="4495800" cy="2691560"/>
            <a:chOff x="152400" y="2876551"/>
            <a:chExt cx="4495800" cy="2691560"/>
          </a:xfrm>
        </p:grpSpPr>
        <p:sp>
          <p:nvSpPr>
            <p:cNvPr id="62" name="TextBox 61"/>
            <p:cNvSpPr txBox="1"/>
            <p:nvPr/>
          </p:nvSpPr>
          <p:spPr>
            <a:xfrm>
              <a:off x="152400" y="4737114"/>
              <a:ext cx="990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Slopes </a:t>
              </a:r>
            </a:p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/>
          </p:nvCxnSpPr>
          <p:spPr bwMode="auto">
            <a:xfrm flipV="1">
              <a:off x="1143000" y="2876551"/>
              <a:ext cx="3505200" cy="227606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/>
          </p:nvCxnSpPr>
          <p:spPr bwMode="auto">
            <a:xfrm flipV="1">
              <a:off x="1143000" y="4523783"/>
              <a:ext cx="1390650" cy="62883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/>
          </p:nvCxnSpPr>
          <p:spPr bwMode="auto">
            <a:xfrm flipV="1">
              <a:off x="1143000" y="3591017"/>
              <a:ext cx="2590800" cy="1561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/>
        </p:nvGrpSpPr>
        <p:grpSpPr>
          <a:xfrm>
            <a:off x="3873193" y="2241606"/>
            <a:ext cx="4661207" cy="3471458"/>
            <a:chOff x="3873193" y="2241606"/>
            <a:chExt cx="4661207" cy="3471458"/>
          </a:xfrm>
        </p:grpSpPr>
        <p:sp>
          <p:nvSpPr>
            <p:cNvPr id="54" name="TextBox 53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Ridges </a:t>
              </a:r>
            </a:p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57287" y="2241606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L1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873193" y="5374510"/>
              <a:ext cx="640620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51902" y="3714750"/>
              <a:ext cx="415498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L2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648200" y="4522295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L3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/>
          </p:nvCxnSpPr>
          <p:spPr bwMode="auto">
            <a:xfrm flipH="1" flipV="1">
              <a:off x="6370180" y="2410883"/>
              <a:ext cx="793388" cy="141158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/>
          </p:nvCxnSpPr>
          <p:spPr bwMode="auto">
            <a:xfrm flipH="1">
              <a:off x="5867400" y="3822472"/>
              <a:ext cx="1296168" cy="615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/>
          </p:nvCxnSpPr>
          <p:spPr bwMode="auto">
            <a:xfrm flipH="1">
              <a:off x="5061093" y="3822472"/>
              <a:ext cx="2102475" cy="8691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/>
          </p:nvCxnSpPr>
          <p:spPr bwMode="auto">
            <a:xfrm flipH="1">
              <a:off x="4513813" y="3822472"/>
              <a:ext cx="2649755" cy="172131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57498" y="1371600"/>
            <a:ext cx="3447702" cy="932541"/>
            <a:chOff x="57498" y="1371600"/>
            <a:chExt cx="3447702" cy="932541"/>
          </a:xfrm>
        </p:grpSpPr>
        <p:sp>
          <p:nvSpPr>
            <p:cNvPr id="67" name="TextBox 66"/>
            <p:cNvSpPr txBox="1"/>
            <p:nvPr/>
          </p:nvSpPr>
          <p:spPr>
            <a:xfrm>
              <a:off x="57498" y="1371600"/>
              <a:ext cx="123790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smtClean="0">
                  <a:solidFill>
                    <a:srgbClr val="FF0000"/>
                  </a:solidFill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/>
          </p:nvCxnSpPr>
          <p:spPr bwMode="auto">
            <a:xfrm>
              <a:off x="1295400" y="1663988"/>
              <a:ext cx="220980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5120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/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Example</a:t>
            </a:r>
            <a:endParaRPr lang="en-US"/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3641725" cy="4972050"/>
          </a:xfrm>
        </p:spPr>
        <p:txBody>
          <a:bodyPr/>
          <a:lstStyle/>
          <a:p>
            <a:r>
              <a:rPr lang="en-US" dirty="0" smtClean="0"/>
              <a:t>Description:</a:t>
            </a:r>
          </a:p>
          <a:p>
            <a:pPr lvl="1"/>
            <a:r>
              <a:rPr lang="en-US" dirty="0" smtClean="0"/>
              <a:t>Multiply N x N matrices</a:t>
            </a:r>
          </a:p>
          <a:p>
            <a:pPr lvl="1"/>
            <a:r>
              <a:rPr lang="en-US" dirty="0" smtClean="0"/>
              <a:t>Matrix elements are </a:t>
            </a:r>
            <a:r>
              <a:rPr lang="en-US" dirty="0" smtClean="0">
                <a:latin typeface="Calibri"/>
                <a:cs typeface="Calibri"/>
              </a:rPr>
              <a:t>double</a:t>
            </a:r>
            <a:r>
              <a:rPr lang="en-US" dirty="0" smtClean="0">
                <a:latin typeface="+mj-lt"/>
                <a:cs typeface="Courier New"/>
              </a:rPr>
              <a:t>s</a:t>
            </a:r>
            <a:r>
              <a:rPr lang="en-US" dirty="0" smtClean="0"/>
              <a:t> (8 bytes)</a:t>
            </a:r>
          </a:p>
          <a:p>
            <a:pPr lvl="1"/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 total operations</a:t>
            </a:r>
          </a:p>
          <a:p>
            <a:pPr lvl="1"/>
            <a:r>
              <a:rPr lang="en-US" dirty="0" smtClean="0"/>
              <a:t>N reads per source element</a:t>
            </a:r>
          </a:p>
          <a:p>
            <a:pPr lvl="1"/>
            <a:r>
              <a:rPr lang="en-US" dirty="0" smtClean="0"/>
              <a:t>N values summed per destination</a:t>
            </a:r>
          </a:p>
          <a:p>
            <a:pPr lvl="2"/>
            <a:r>
              <a:rPr lang="en-US" dirty="0" smtClean="0"/>
              <a:t>but may be able to hold in register</a:t>
            </a:r>
            <a:endParaRPr lang="en-US" dirty="0"/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270375" y="1546225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ijk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162800" y="1295400"/>
            <a:ext cx="1878718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sz="1800" i="1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sz="1800" b="0" i="1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sz="1800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48413" y="1933575"/>
            <a:ext cx="1676400" cy="695325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858000" y="4022928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Miss Rate Analysis for Matrix Multiply</a:t>
            </a:r>
            <a:endParaRPr lang="en-US"/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Block size = 32B (big enough for four </a:t>
            </a:r>
            <a:r>
              <a:rPr lang="en-US" dirty="0" smtClean="0">
                <a:latin typeface="Calibri"/>
                <a:cs typeface="Calibri"/>
              </a:rPr>
              <a:t>doubles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Matrix dimension (N) is very large</a:t>
            </a:r>
          </a:p>
          <a:p>
            <a:pPr lvl="2"/>
            <a:r>
              <a:rPr lang="en-US" dirty="0" smtClean="0"/>
              <a:t>Approximate 1/N as 0.0</a:t>
            </a:r>
          </a:p>
          <a:p>
            <a:pPr lvl="1"/>
            <a:r>
              <a:rPr lang="en-US" dirty="0" smtClean="0"/>
              <a:t>Cache is not even big enough to hold multiple rows</a:t>
            </a:r>
          </a:p>
          <a:p>
            <a:r>
              <a:rPr lang="en-US" dirty="0" smtClean="0"/>
              <a:t>Analysis Method:</a:t>
            </a:r>
          </a:p>
          <a:p>
            <a:pPr lvl="1"/>
            <a:r>
              <a:rPr lang="en-US" dirty="0" smtClean="0"/>
              <a:t>Look at access pattern of inner loop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3474621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956975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207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90800" y="4642214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5400" y="4700538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Calibri" pitchFamily="34" charset="0"/>
              </a:rPr>
              <a:t>x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block size (B) &gt; </a:t>
            </a:r>
            <a:r>
              <a:rPr lang="en-US" dirty="0" err="1" smtClean="0">
                <a:latin typeface="Calibri"/>
                <a:cs typeface="Calibri"/>
              </a:rPr>
              <a:t>sizeof</a:t>
            </a:r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 err="1" smtClean="0">
                <a:latin typeface="Calibri"/>
                <a:cs typeface="Calibri"/>
              </a:rPr>
              <a:t>a</a:t>
            </a:r>
            <a:r>
              <a:rPr lang="en-US" baseline="-25000" dirty="0" err="1" smtClean="0">
                <a:latin typeface="Calibri"/>
                <a:cs typeface="Calibri"/>
              </a:rPr>
              <a:t>ij</a:t>
            </a:r>
            <a:r>
              <a:rPr lang="en-US" dirty="0" smtClean="0">
                <a:latin typeface="Calibri"/>
                <a:cs typeface="Calibri"/>
              </a:rPr>
              <a:t>) bytes</a:t>
            </a:r>
            <a:r>
              <a:rPr lang="en-US" dirty="0"/>
              <a:t>, exploit spatial locality</a:t>
            </a:r>
            <a:endParaRPr lang="en-US" dirty="0" smtClean="0"/>
          </a:p>
          <a:p>
            <a:pPr lvl="2">
              <a:lnSpc>
                <a:spcPct val="97000"/>
              </a:lnSpc>
            </a:pPr>
            <a:r>
              <a:rPr lang="en-US" dirty="0" smtClean="0"/>
              <a:t>miss </a:t>
            </a:r>
            <a:r>
              <a:rPr lang="en-US" dirty="0"/>
              <a:t>rate = </a:t>
            </a:r>
            <a:r>
              <a:rPr lang="en-US" dirty="0" err="1" smtClean="0">
                <a:latin typeface="Calibri"/>
                <a:cs typeface="Calibri"/>
              </a:rPr>
              <a:t>sizeof</a:t>
            </a:r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 err="1" smtClean="0">
                <a:latin typeface="Calibri"/>
                <a:cs typeface="Calibri"/>
              </a:rPr>
              <a:t>a</a:t>
            </a:r>
            <a:r>
              <a:rPr lang="en-US" baseline="-25000" dirty="0" err="1" smtClean="0">
                <a:latin typeface="Calibri"/>
                <a:cs typeface="Calibri"/>
              </a:rPr>
              <a:t>ij</a:t>
            </a:r>
            <a:r>
              <a:rPr lang="en-US" dirty="0" smtClean="0">
                <a:latin typeface="Calibri"/>
                <a:cs typeface="Calibri"/>
              </a:rPr>
              <a:t>) </a:t>
            </a:r>
            <a:r>
              <a:rPr lang="en-US" dirty="0" smtClean="0"/>
              <a:t>/ </a:t>
            </a:r>
            <a:r>
              <a:rPr lang="en-US" dirty="0"/>
              <a:t>B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  <a:endParaRPr lang="en-US" dirty="0" smtClean="0"/>
          </a:p>
          <a:p>
            <a:pPr lvl="2">
              <a:lnSpc>
                <a:spcPct val="97000"/>
              </a:lnSpc>
            </a:pPr>
            <a:r>
              <a:rPr lang="en-US" dirty="0" smtClean="0"/>
              <a:t>miss </a:t>
            </a:r>
            <a:r>
              <a:rPr lang="en-US" dirty="0"/>
              <a:t>rate = 1 (i.e. 100%)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(ijk)</a:t>
            </a:r>
            <a:endParaRPr 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</a:t>
            </a:r>
            <a:r>
              <a:rPr lang="en-US" b="0" u="sng" dirty="0" smtClean="0">
                <a:latin typeface="Calibri"/>
                <a:cs typeface="Calibri"/>
              </a:rPr>
              <a:t>per inner loop iteration</a:t>
            </a:r>
            <a:r>
              <a:rPr lang="en-US" sz="2400" b="0" u="sng" dirty="0" smtClean="0">
                <a:latin typeface="Calibri"/>
                <a:cs typeface="Calibri"/>
              </a:rPr>
              <a:t>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1249" y="4219576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61913" y="247650"/>
            <a:ext cx="8716962" cy="782638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Arial"/>
                <a:cs typeface="Arial"/>
              </a:rPr>
              <a:t>Example Memory 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 smtClean="0">
                <a:latin typeface="Arial"/>
                <a:cs typeface="Arial"/>
              </a:rPr>
              <a:t>     Hierarchy</a:t>
            </a:r>
          </a:p>
        </p:txBody>
      </p:sp>
      <p:sp>
        <p:nvSpPr>
          <p:cNvPr id="151" name="AutoShape 195"/>
          <p:cNvSpPr>
            <a:spLocks noChangeAspect="1" noChangeArrowheads="1"/>
          </p:cNvSpPr>
          <p:nvPr/>
        </p:nvSpPr>
        <p:spPr bwMode="auto">
          <a:xfrm>
            <a:off x="552450" y="342900"/>
            <a:ext cx="6902450" cy="6456363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7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140000" scaled="0"/>
            <a:tileRect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2" name="Text Box 196"/>
          <p:cNvSpPr txBox="1">
            <a:spLocks noChangeAspect="1" noChangeArrowheads="1"/>
          </p:cNvSpPr>
          <p:nvPr/>
        </p:nvSpPr>
        <p:spPr bwMode="auto">
          <a:xfrm>
            <a:off x="3694391" y="834509"/>
            <a:ext cx="723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Regs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3" name="Text Box 198"/>
          <p:cNvSpPr txBox="1">
            <a:spLocks noChangeAspect="1" noChangeArrowheads="1"/>
          </p:cNvSpPr>
          <p:nvPr/>
        </p:nvSpPr>
        <p:spPr bwMode="auto">
          <a:xfrm>
            <a:off x="3495400" y="1283385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L1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54" name="Text Box 199"/>
          <p:cNvSpPr txBox="1">
            <a:spLocks noChangeAspect="1" noChangeArrowheads="1"/>
          </p:cNvSpPr>
          <p:nvPr/>
        </p:nvSpPr>
        <p:spPr bwMode="auto">
          <a:xfrm>
            <a:off x="3264793" y="3821797"/>
            <a:ext cx="15827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Main memory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(DRAM)</a:t>
            </a:r>
          </a:p>
        </p:txBody>
      </p:sp>
      <p:sp>
        <p:nvSpPr>
          <p:cNvPr id="155" name="Text Box 200"/>
          <p:cNvSpPr txBox="1">
            <a:spLocks noChangeAspect="1" noChangeArrowheads="1"/>
          </p:cNvSpPr>
          <p:nvPr/>
        </p:nvSpPr>
        <p:spPr bwMode="auto">
          <a:xfrm>
            <a:off x="2706309" y="4847322"/>
            <a:ext cx="26997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Local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(local disks)</a:t>
            </a:r>
          </a:p>
        </p:txBody>
      </p:sp>
      <p:sp>
        <p:nvSpPr>
          <p:cNvPr id="156" name="Line 203"/>
          <p:cNvSpPr>
            <a:spLocks noChangeAspect="1" noChangeShapeType="1"/>
          </p:cNvSpPr>
          <p:nvPr/>
        </p:nvSpPr>
        <p:spPr bwMode="auto">
          <a:xfrm>
            <a:off x="3513138" y="1265238"/>
            <a:ext cx="981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7" name="Line 204"/>
          <p:cNvSpPr>
            <a:spLocks noChangeAspect="1" noChangeShapeType="1"/>
          </p:cNvSpPr>
          <p:nvPr/>
        </p:nvSpPr>
        <p:spPr bwMode="auto">
          <a:xfrm>
            <a:off x="3162300" y="1903413"/>
            <a:ext cx="16716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8" name="Line 205"/>
          <p:cNvSpPr>
            <a:spLocks noChangeAspect="1" noChangeShapeType="1"/>
          </p:cNvSpPr>
          <p:nvPr/>
        </p:nvSpPr>
        <p:spPr bwMode="auto">
          <a:xfrm>
            <a:off x="2779713" y="2655888"/>
            <a:ext cx="2447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9" name="Line 222"/>
          <p:cNvSpPr>
            <a:spLocks noChangeAspect="1" noChangeShapeType="1"/>
          </p:cNvSpPr>
          <p:nvPr/>
        </p:nvSpPr>
        <p:spPr bwMode="auto">
          <a:xfrm>
            <a:off x="76200" y="3473450"/>
            <a:ext cx="0" cy="2344738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0" name="Text Box 223"/>
          <p:cNvSpPr txBox="1">
            <a:spLocks noChangeAspect="1" noChangeArrowheads="1"/>
          </p:cNvSpPr>
          <p:nvPr/>
        </p:nvSpPr>
        <p:spPr bwMode="auto">
          <a:xfrm>
            <a:off x="123825" y="3625166"/>
            <a:ext cx="106271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Larger,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slower,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cheaper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61" name="Line 224"/>
          <p:cNvSpPr>
            <a:spLocks noChangeAspect="1" noChangeShapeType="1"/>
          </p:cNvSpPr>
          <p:nvPr/>
        </p:nvSpPr>
        <p:spPr bwMode="auto">
          <a:xfrm>
            <a:off x="2255838" y="3586163"/>
            <a:ext cx="3475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2" name="Text Box 225"/>
          <p:cNvSpPr txBox="1">
            <a:spLocks noChangeAspect="1" noChangeArrowheads="1"/>
          </p:cNvSpPr>
          <p:nvPr/>
        </p:nvSpPr>
        <p:spPr bwMode="auto">
          <a:xfrm>
            <a:off x="2578100" y="5947460"/>
            <a:ext cx="29561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Remote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(e.g., Web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servers)</a:t>
            </a:r>
          </a:p>
        </p:txBody>
      </p:sp>
      <p:sp>
        <p:nvSpPr>
          <p:cNvPr id="165" name="Text Box 227"/>
          <p:cNvSpPr txBox="1">
            <a:spLocks noChangeAspect="1" noChangeArrowheads="1"/>
          </p:cNvSpPr>
          <p:nvPr/>
        </p:nvSpPr>
        <p:spPr bwMode="auto">
          <a:xfrm>
            <a:off x="7073306" y="5375119"/>
            <a:ext cx="2062758" cy="738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Local disks hold files retrieved from disks </a:t>
            </a: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on remote</a:t>
            </a:r>
            <a:r>
              <a:rPr kumimoji="0" lang="en-US" sz="140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servers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6" name="Line 235"/>
          <p:cNvSpPr>
            <a:spLocks noChangeAspect="1" noChangeShapeType="1"/>
          </p:cNvSpPr>
          <p:nvPr/>
        </p:nvSpPr>
        <p:spPr bwMode="auto">
          <a:xfrm>
            <a:off x="1708150" y="4632325"/>
            <a:ext cx="4576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7" name="Text Box 236"/>
          <p:cNvSpPr txBox="1">
            <a:spLocks noChangeAspect="1" noChangeArrowheads="1"/>
          </p:cNvSpPr>
          <p:nvPr/>
        </p:nvSpPr>
        <p:spPr bwMode="auto">
          <a:xfrm>
            <a:off x="3495400" y="1948547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L2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69" name="Text Box 243"/>
          <p:cNvSpPr txBox="1">
            <a:spLocks noChangeAspect="1" noChangeArrowheads="1"/>
          </p:cNvSpPr>
          <p:nvPr/>
        </p:nvSpPr>
        <p:spPr bwMode="auto">
          <a:xfrm>
            <a:off x="4962526" y="1641476"/>
            <a:ext cx="28384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L1 cache holds cache lines retrieved from the L2 cache.</a:t>
            </a:r>
          </a:p>
        </p:txBody>
      </p:sp>
      <p:sp>
        <p:nvSpPr>
          <p:cNvPr id="171" name="Text Box 233"/>
          <p:cNvSpPr txBox="1">
            <a:spLocks noChangeAspect="1" noChangeArrowheads="1"/>
          </p:cNvSpPr>
          <p:nvPr/>
        </p:nvSpPr>
        <p:spPr bwMode="auto">
          <a:xfrm>
            <a:off x="4573588" y="973465"/>
            <a:ext cx="291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CPU registers hold words retrieved from </a:t>
            </a:r>
            <a:r>
              <a:rPr kumimoji="0" lang="en-US" sz="140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th</a:t>
            </a:r>
            <a:r>
              <a:rPr lang="en-US" sz="1400" kern="0" dirty="0" smtClean="0">
                <a:solidFill>
                  <a:srgbClr val="FF0000"/>
                </a:solidFill>
                <a:latin typeface="Arial"/>
                <a:cs typeface="Arial"/>
              </a:rPr>
              <a:t>e L1 cache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74" name="Text Box 231"/>
          <p:cNvSpPr txBox="1">
            <a:spLocks noChangeAspect="1" noChangeArrowheads="1"/>
          </p:cNvSpPr>
          <p:nvPr/>
        </p:nvSpPr>
        <p:spPr bwMode="auto">
          <a:xfrm>
            <a:off x="5365751" y="2403473"/>
            <a:ext cx="26289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L2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L3 cache</a:t>
            </a:r>
          </a:p>
        </p:txBody>
      </p:sp>
      <p:sp>
        <p:nvSpPr>
          <p:cNvPr id="176" name="Text Box 247"/>
          <p:cNvSpPr txBox="1">
            <a:spLocks noChangeAspect="1" noChangeArrowheads="1"/>
          </p:cNvSpPr>
          <p:nvPr/>
        </p:nvSpPr>
        <p:spPr bwMode="auto">
          <a:xfrm>
            <a:off x="3235325" y="64400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L0:</a:t>
            </a:r>
          </a:p>
        </p:txBody>
      </p:sp>
      <p:sp>
        <p:nvSpPr>
          <p:cNvPr id="177" name="Text Box 248"/>
          <p:cNvSpPr txBox="1">
            <a:spLocks noChangeAspect="1" noChangeArrowheads="1"/>
          </p:cNvSpPr>
          <p:nvPr/>
        </p:nvSpPr>
        <p:spPr bwMode="auto">
          <a:xfrm>
            <a:off x="2867025" y="1353622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L1:</a:t>
            </a:r>
          </a:p>
        </p:txBody>
      </p:sp>
      <p:sp>
        <p:nvSpPr>
          <p:cNvPr id="178" name="Text Box 249"/>
          <p:cNvSpPr txBox="1">
            <a:spLocks noChangeAspect="1" noChangeArrowheads="1"/>
          </p:cNvSpPr>
          <p:nvPr/>
        </p:nvSpPr>
        <p:spPr bwMode="auto">
          <a:xfrm>
            <a:off x="2486025" y="204100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L2:</a:t>
            </a:r>
          </a:p>
        </p:txBody>
      </p:sp>
      <p:sp>
        <p:nvSpPr>
          <p:cNvPr id="179" name="Text Box 250"/>
          <p:cNvSpPr txBox="1">
            <a:spLocks noChangeAspect="1" noChangeArrowheads="1"/>
          </p:cNvSpPr>
          <p:nvPr/>
        </p:nvSpPr>
        <p:spPr bwMode="auto">
          <a:xfrm>
            <a:off x="2079625" y="279665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L3:</a:t>
            </a:r>
          </a:p>
        </p:txBody>
      </p:sp>
      <p:sp>
        <p:nvSpPr>
          <p:cNvPr id="180" name="Text Box 251"/>
          <p:cNvSpPr txBox="1">
            <a:spLocks noChangeAspect="1" noChangeArrowheads="1"/>
          </p:cNvSpPr>
          <p:nvPr/>
        </p:nvSpPr>
        <p:spPr bwMode="auto">
          <a:xfrm>
            <a:off x="1554163" y="3795197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L4:</a:t>
            </a:r>
          </a:p>
        </p:txBody>
      </p:sp>
      <p:sp>
        <p:nvSpPr>
          <p:cNvPr id="181" name="Text Box 252"/>
          <p:cNvSpPr txBox="1">
            <a:spLocks noChangeAspect="1" noChangeArrowheads="1"/>
          </p:cNvSpPr>
          <p:nvPr/>
        </p:nvSpPr>
        <p:spPr bwMode="auto">
          <a:xfrm>
            <a:off x="933450" y="4912797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L5:</a:t>
            </a:r>
          </a:p>
        </p:txBody>
      </p:sp>
      <p:sp>
        <p:nvSpPr>
          <p:cNvPr id="182" name="Text Box 289"/>
          <p:cNvSpPr txBox="1">
            <a:spLocks noChangeAspect="1" noChangeArrowheads="1"/>
          </p:cNvSpPr>
          <p:nvPr/>
        </p:nvSpPr>
        <p:spPr bwMode="auto">
          <a:xfrm>
            <a:off x="130175" y="1137553"/>
            <a:ext cx="106271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Smaller,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faster,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costlier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83" name="Line 291"/>
          <p:cNvSpPr>
            <a:spLocks noChangeShapeType="1"/>
          </p:cNvSpPr>
          <p:nvPr/>
        </p:nvSpPr>
        <p:spPr bwMode="auto">
          <a:xfrm flipH="1" flipV="1">
            <a:off x="90488" y="954088"/>
            <a:ext cx="0" cy="2154237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4" name="Line 292"/>
          <p:cNvSpPr>
            <a:spLocks noChangeAspect="1" noChangeShapeType="1"/>
          </p:cNvSpPr>
          <p:nvPr/>
        </p:nvSpPr>
        <p:spPr bwMode="auto">
          <a:xfrm>
            <a:off x="1117600" y="5743575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5" name="Text Box 293"/>
          <p:cNvSpPr txBox="1">
            <a:spLocks noChangeAspect="1" noChangeArrowheads="1"/>
          </p:cNvSpPr>
          <p:nvPr/>
        </p:nvSpPr>
        <p:spPr bwMode="auto">
          <a:xfrm>
            <a:off x="3495400" y="2780397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L3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87" name="Text Box 295"/>
          <p:cNvSpPr txBox="1">
            <a:spLocks noChangeAspect="1" noChangeArrowheads="1"/>
          </p:cNvSpPr>
          <p:nvPr/>
        </p:nvSpPr>
        <p:spPr bwMode="auto">
          <a:xfrm>
            <a:off x="5810250" y="3305501"/>
            <a:ext cx="28765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L3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main memory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</a:p>
        </p:txBody>
      </p:sp>
      <p:sp>
        <p:nvSpPr>
          <p:cNvPr id="189" name="Text Box 297"/>
          <p:cNvSpPr txBox="1">
            <a:spLocks noChangeAspect="1" noChangeArrowheads="1"/>
          </p:cNvSpPr>
          <p:nvPr/>
        </p:nvSpPr>
        <p:spPr bwMode="auto">
          <a:xfrm>
            <a:off x="387350" y="5963722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L6:</a:t>
            </a:r>
          </a:p>
        </p:txBody>
      </p:sp>
      <p:sp>
        <p:nvSpPr>
          <p:cNvPr id="234" name="Text Box 229"/>
          <p:cNvSpPr txBox="1">
            <a:spLocks noChangeAspect="1" noChangeArrowheads="1"/>
          </p:cNvSpPr>
          <p:nvPr/>
        </p:nvSpPr>
        <p:spPr bwMode="auto">
          <a:xfrm>
            <a:off x="6399690" y="4238399"/>
            <a:ext cx="218418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Main memory holds disk 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blocks 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retrieved from local 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disks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58092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0038" y="1779588"/>
            <a:ext cx="47212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jik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5689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88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7931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700713" y="3235325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6919913" y="3235325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8077200" y="3235325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7010400" y="2660650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5575300" y="3028950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157913" y="2854325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767513" y="2320925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8089900" y="296545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7910513" y="2625725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5548313" y="1787525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5334000" y="4244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 flipV="1">
            <a:off x="5891213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535738" y="4244975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 flipV="1">
            <a:off x="7092951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7884466" y="4244975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 flipV="1">
            <a:off x="8223251" y="3587750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444500" y="4868863"/>
            <a:ext cx="5446713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4256291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kij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&lt;n;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r = a[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r>
              <a:rPr lang="en-US" sz="1800" dirty="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 smtClean="0">
                <a:latin typeface="Courier New" charset="0"/>
              </a:rPr>
              <a:t>}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956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0538" y="1757363"/>
            <a:ext cx="43148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ikj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72088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(i,k)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6324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7467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5227638" y="40243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Fixed</a:t>
            </a: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5632450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444500" y="4868863"/>
            <a:ext cx="51943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9718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Column-</a:t>
            </a:r>
            <a:endParaRPr lang="en-US" sz="2000" b="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u="sng" dirty="0">
                <a:latin typeface="Calibri"/>
                <a:cs typeface="Calibri"/>
              </a:rPr>
              <a:t>Misses per</a:t>
            </a:r>
            <a:r>
              <a:rPr lang="en-US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</a:t>
            </a:r>
            <a:r>
              <a:rPr lang="en-US" b="0" u="sng" dirty="0">
                <a:latin typeface="Calibri"/>
                <a:cs typeface="Calibri"/>
              </a:rPr>
              <a:t>A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B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C</a:t>
            </a:r>
            <a:endParaRPr lang="en-US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3985737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17538" y="1782763"/>
            <a:ext cx="4518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kji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(i=0; i&lt;n; i++)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a[i][k]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	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56578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68770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80454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89613" y="31242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008813" y="31242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8229600" y="31242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974013" y="22733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010400" y="30067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6792913" y="2590800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5586413" y="18288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6121400" y="26003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 flipV="1">
            <a:off x="8204200" y="26130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5840413" y="22733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(*,k)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817666" y="4165600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 flipV="1">
            <a:off x="7156451" y="350996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410200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59674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7924001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V="1">
            <a:off x="84058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283174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Summary of Matrix Multiplication</a:t>
            </a:r>
            <a:endParaRPr lang="en-US" dirty="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kij (&amp; ikj):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0.5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221761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jki (&amp; kji):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2.0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 smtClean="0">
                <a:latin typeface="Courier New" charset="0"/>
              </a:rPr>
              <a:t>for </a:t>
            </a:r>
            <a:r>
              <a:rPr lang="en-US" sz="1400" dirty="0">
                <a:latin typeface="Courier New" charset="0"/>
              </a:rPr>
              <a:t>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</a:t>
            </a:r>
            <a:r>
              <a:rPr lang="en-US" sz="1400" dirty="0" err="1">
                <a:latin typeface="Courier New" charset="0"/>
              </a:rPr>
              <a:t>a[i][k</a:t>
            </a:r>
            <a:r>
              <a:rPr lang="en-US" sz="1400" dirty="0">
                <a:latin typeface="Courier New" charset="0"/>
              </a:rPr>
              <a:t>] * </a:t>
            </a:r>
            <a:r>
              <a:rPr lang="en-US" sz="1400" dirty="0" err="1">
                <a:latin typeface="Courier New" charset="0"/>
              </a:rPr>
              <a:t>b[k][j</a:t>
            </a:r>
            <a:r>
              <a:rPr lang="en-US" sz="1400" dirty="0"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(i=0; i&lt;n; i++)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r = a[i][k];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c[i][j]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for (i=0; i&lt;n; i++)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 c[i][j] += a[i][k]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Matrix Multiply Performance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42503"/>
              </p:ext>
            </p:extLst>
          </p:nvPr>
        </p:nvGraphicFramePr>
        <p:xfrm>
          <a:off x="228600" y="1447800"/>
          <a:ext cx="8686800" cy="525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13501" y="3124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jik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1549933"/>
            <a:ext cx="926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kji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8628" y="5410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ikj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/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39" y="445070"/>
            <a:ext cx="7591425" cy="762000"/>
          </a:xfrm>
        </p:spPr>
        <p:txBody>
          <a:bodyPr/>
          <a:lstStyle/>
          <a:p>
            <a:r>
              <a:rPr lang="en-US" dirty="0" smtClean="0"/>
              <a:t>Example: Matrix Multiplication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87560" y="52425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399" y="3936999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9862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8768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6893212" cy="2798202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c = (double *) </a:t>
            </a:r>
            <a:r>
              <a:rPr lang="en-US" sz="1600" dirty="0" err="1" smtClean="0">
                <a:latin typeface="Courier New" pitchFamily="49" charset="0"/>
              </a:rPr>
              <a:t>calloc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mmm</a:t>
            </a:r>
            <a:r>
              <a:rPr lang="en-US" sz="1600" dirty="0" smtClean="0">
                <a:latin typeface="Courier New" pitchFamily="49" charset="0"/>
              </a:rPr>
              <a:t>(double </a:t>
            </a:r>
            <a:r>
              <a:rPr lang="en-US" sz="1600" dirty="0">
                <a:latin typeface="Courier New" pitchFamily="49" charset="0"/>
              </a:rPr>
              <a:t>*a, double *b, </a:t>
            </a:r>
            <a:r>
              <a:rPr lang="en-US" sz="1600" dirty="0" smtClean="0">
                <a:latin typeface="Courier New" pitchFamily="49" charset="0"/>
              </a:rPr>
              <a:t>double *c,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</a:rPr>
              <a:t>j, k;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for (j = 0; j &lt; n; j</a:t>
            </a:r>
            <a:r>
              <a:rPr lang="en-US" sz="1600" dirty="0" smtClean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for (k = 0; k &lt; n; k++)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</a:rPr>
              <a:t>     c[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*n + j] </a:t>
            </a:r>
            <a:r>
              <a:rPr lang="en-US" sz="1600" dirty="0">
                <a:latin typeface="Courier New" pitchFamily="49" charset="0"/>
              </a:rPr>
              <a:t>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</a:t>
            </a:r>
            <a:r>
              <a:rPr lang="en-US" sz="1600" dirty="0" smtClean="0">
                <a:latin typeface="Courier New" pitchFamily="49" charset="0"/>
              </a:rPr>
              <a:t>k] * b[k*n + j];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First iteration:</a:t>
            </a:r>
          </a:p>
          <a:p>
            <a:pPr lvl="1"/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</a:t>
            </a:r>
            <a:r>
              <a:rPr lang="en-US" dirty="0" smtClean="0">
                <a:solidFill>
                  <a:srgbClr val="C00000"/>
                </a:solidFill>
              </a:rPr>
              <a:t>in cache: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(schematic)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4071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672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Cache Concept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35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v</a:t>
            </a:r>
            <a:r>
              <a:rPr lang="en-GB" sz="1600" b="1" dirty="0" smtClean="0">
                <a:latin typeface="Calibri" pitchFamily="34" charset="0"/>
              </a:rPr>
              <a:t>iewed as partitioned </a:t>
            </a:r>
            <a:r>
              <a:rPr lang="en-GB" sz="1600" b="1" dirty="0">
                <a:latin typeface="Calibri" pitchFamily="34" charset="0"/>
              </a:rPr>
              <a:t>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 is copied </a:t>
            </a:r>
            <a:r>
              <a:rPr lang="en-GB" sz="1600" b="1" dirty="0" smtClean="0">
                <a:latin typeface="Calibri" pitchFamily="34" charset="0"/>
              </a:rPr>
              <a:t>in </a:t>
            </a:r>
            <a:r>
              <a:rPr lang="en-GB" sz="1600" b="1" dirty="0">
                <a:latin typeface="Calibri" pitchFamily="34" charset="0"/>
              </a:rPr>
              <a:t>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Second iteration:</a:t>
            </a:r>
          </a:p>
          <a:p>
            <a:pPr lvl="1"/>
            <a:r>
              <a:rPr lang="en-US" dirty="0" smtClean="0"/>
              <a:t>Again:</a:t>
            </a:r>
            <a:br>
              <a:rPr lang="en-US" dirty="0" smtClean="0"/>
            </a:br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smtClean="0"/>
              <a:t>9n/8 * n</a:t>
            </a:r>
            <a:r>
              <a:rPr lang="en-US" baseline="30000" dirty="0" smtClean="0"/>
              <a:t>2</a:t>
            </a:r>
            <a:r>
              <a:rPr lang="en-US" dirty="0" smtClean="0"/>
              <a:t> = (9/8) * n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40689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Blocked Matrix Multiplication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3536865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c = (double *) </a:t>
            </a:r>
            <a:r>
              <a:rPr lang="en-US" sz="1600" dirty="0" err="1" smtClean="0">
                <a:latin typeface="Courier New" pitchFamily="49" charset="0"/>
              </a:rPr>
              <a:t>calloc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mmm</a:t>
            </a:r>
            <a:r>
              <a:rPr lang="en-US" sz="1600" dirty="0" smtClean="0">
                <a:latin typeface="Courier New" pitchFamily="49" charset="0"/>
              </a:rPr>
              <a:t>(double </a:t>
            </a:r>
            <a:r>
              <a:rPr lang="en-US" sz="1600" dirty="0">
                <a:latin typeface="Courier New" pitchFamily="49" charset="0"/>
              </a:rPr>
              <a:t>*a, double *b, </a:t>
            </a:r>
            <a:r>
              <a:rPr lang="en-US" sz="1600" dirty="0" smtClean="0">
                <a:latin typeface="Courier New" pitchFamily="49" charset="0"/>
              </a:rPr>
              <a:t>double *c,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</a:rPr>
              <a:t>j, k;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&lt; n;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+=B)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for (</a:t>
            </a:r>
            <a:r>
              <a:rPr lang="en-US" sz="1600" dirty="0" smtClean="0">
                <a:latin typeface="Courier New" pitchFamily="49" charset="0"/>
              </a:rPr>
              <a:t>j </a:t>
            </a:r>
            <a:r>
              <a:rPr lang="en-US" sz="1600" dirty="0">
                <a:latin typeface="Courier New" pitchFamily="49" charset="0"/>
              </a:rPr>
              <a:t>= 0; </a:t>
            </a:r>
            <a:r>
              <a:rPr lang="en-US" sz="1600" dirty="0" smtClean="0">
                <a:latin typeface="Courier New" pitchFamily="49" charset="0"/>
              </a:rPr>
              <a:t>j </a:t>
            </a:r>
            <a:r>
              <a:rPr lang="en-US" sz="1600" dirty="0">
                <a:latin typeface="Courier New" pitchFamily="49" charset="0"/>
              </a:rPr>
              <a:t>&lt; n; </a:t>
            </a:r>
            <a:r>
              <a:rPr lang="en-US" sz="1600" dirty="0" smtClean="0">
                <a:latin typeface="Courier New" pitchFamily="49" charset="0"/>
              </a:rPr>
              <a:t>j+=B)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for (k = 0; k &lt; n; k+=B)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	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              for (i1 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 i1 &lt; </a:t>
            </a:r>
            <a:r>
              <a:rPr lang="en-US" sz="1600" dirty="0" err="1" smtClean="0">
                <a:latin typeface="Courier New" pitchFamily="49" charset="0"/>
              </a:rPr>
              <a:t>i+B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     for (j1 = j; j1 &lt; </a:t>
            </a:r>
            <a:r>
              <a:rPr lang="en-US" sz="1600" dirty="0" err="1" smtClean="0">
                <a:latin typeface="Courier New" pitchFamily="49" charset="0"/>
              </a:rPr>
              <a:t>j+B</a:t>
            </a:r>
            <a:r>
              <a:rPr lang="en-US" sz="1600" dirty="0" smtClean="0">
                <a:latin typeface="Courier New" pitchFamily="49" charset="0"/>
              </a:rPr>
              <a:t>; j++)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         for (k1 = k; k1 &lt; </a:t>
            </a:r>
            <a:r>
              <a:rPr lang="en-US" sz="1600" dirty="0" err="1" smtClean="0">
                <a:latin typeface="Courier New" pitchFamily="49" charset="0"/>
              </a:rPr>
              <a:t>k+B</a:t>
            </a:r>
            <a:r>
              <a:rPr lang="en-US" sz="1600" dirty="0" smtClean="0">
                <a:latin typeface="Courier New" pitchFamily="49" charset="0"/>
              </a:rPr>
              <a:t>; k++)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</a:rPr>
              <a:t>                  c[i1*n+j1] </a:t>
            </a:r>
            <a:r>
              <a:rPr lang="en-US" sz="1600" dirty="0">
                <a:latin typeface="Courier New" pitchFamily="49" charset="0"/>
              </a:rPr>
              <a:t>+= </a:t>
            </a:r>
            <a:r>
              <a:rPr lang="en-US" sz="1600" dirty="0" smtClean="0">
                <a:latin typeface="Courier New" pitchFamily="49" charset="0"/>
              </a:rPr>
              <a:t>a[i1*n </a:t>
            </a:r>
            <a:r>
              <a:rPr lang="en-US" sz="1600" dirty="0">
                <a:latin typeface="Courier New" pitchFamily="49" charset="0"/>
              </a:rPr>
              <a:t>+ </a:t>
            </a:r>
            <a:r>
              <a:rPr lang="en-US" sz="1600" dirty="0" smtClean="0">
                <a:latin typeface="Courier New" pitchFamily="49" charset="0"/>
              </a:rPr>
              <a:t>k1]*b[k1*n + j1];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852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659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595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488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4567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010400" y="4343400"/>
            <a:ext cx="203694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bmm.c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First (block) iteration:</a:t>
            </a:r>
          </a:p>
          <a:p>
            <a:pPr lvl="1"/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/8 misses for each block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  <a:br>
              <a:rPr lang="en-US" dirty="0" smtClean="0"/>
            </a:br>
            <a:r>
              <a:rPr lang="en-US" dirty="0" smtClean="0"/>
              <a:t>(omitting matrix c)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in cache</a:t>
            </a:r>
            <a:br>
              <a:rPr lang="en-US" dirty="0" smtClean="0"/>
            </a:br>
            <a:r>
              <a:rPr lang="en-US" dirty="0" smtClean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5976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029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241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14083" y="5552267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899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010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463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700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5999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28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230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0589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7354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488157" y="64939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16138" y="5560734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Second (block) iteration:</a:t>
            </a:r>
          </a:p>
          <a:p>
            <a:pPr lvl="1"/>
            <a:r>
              <a:rPr lang="en-US" dirty="0" smtClean="0"/>
              <a:t>Same as first iteration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err="1" smtClean="0"/>
              <a:t>nB</a:t>
            </a:r>
            <a:r>
              <a:rPr lang="en-US" dirty="0" smtClean="0"/>
              <a:t>/4 * (n/B)</a:t>
            </a:r>
            <a:r>
              <a:rPr lang="en-US" baseline="30000" dirty="0" smtClean="0"/>
              <a:t>2</a:t>
            </a:r>
            <a:r>
              <a:rPr lang="en-US" dirty="0" smtClean="0"/>
              <a:t> = n</a:t>
            </a:r>
            <a:r>
              <a:rPr lang="en-US" baseline="30000" dirty="0" smtClean="0"/>
              <a:t>3</a:t>
            </a:r>
            <a:r>
              <a:rPr lang="en-US" dirty="0" smtClean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blocking: (9/8) * n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Blocking: 1/(4B) * n</a:t>
            </a:r>
            <a:r>
              <a:rPr lang="en-US" baseline="30000" dirty="0" smtClean="0"/>
              <a:t>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Suggest largest possible block size B, but limit 3B</a:t>
            </a:r>
            <a:r>
              <a:rPr lang="en-US" baseline="30000" dirty="0" smtClean="0"/>
              <a:t>2</a:t>
            </a:r>
            <a:r>
              <a:rPr lang="en-US" dirty="0" smtClean="0"/>
              <a:t> &lt; C!</a:t>
            </a:r>
            <a:endParaRPr lang="en-US" sz="2000" b="0" dirty="0" smtClean="0"/>
          </a:p>
          <a:p>
            <a:endParaRPr lang="en-US" dirty="0" smtClean="0"/>
          </a:p>
          <a:p>
            <a:r>
              <a:rPr lang="en-US" dirty="0" smtClean="0"/>
              <a:t>Reason for dramatic difference:</a:t>
            </a:r>
          </a:p>
          <a:p>
            <a:pPr lvl="1"/>
            <a:r>
              <a:rPr lang="en-US" dirty="0" smtClean="0"/>
              <a:t>Matrix multiplication has inherent temporal locality:</a:t>
            </a:r>
          </a:p>
          <a:p>
            <a:pPr lvl="2"/>
            <a:r>
              <a:rPr lang="en-US" dirty="0" smtClean="0"/>
              <a:t>Input data: 3n</a:t>
            </a:r>
            <a:r>
              <a:rPr lang="en-US" baseline="30000" dirty="0" smtClean="0"/>
              <a:t>2</a:t>
            </a:r>
            <a:r>
              <a:rPr lang="en-US" dirty="0" smtClean="0"/>
              <a:t>, computation 2n</a:t>
            </a:r>
            <a:r>
              <a:rPr lang="en-US" baseline="30000" dirty="0" smtClean="0"/>
              <a:t>3</a:t>
            </a:r>
          </a:p>
          <a:p>
            <a:pPr lvl="2"/>
            <a:r>
              <a:rPr lang="en-US" dirty="0" smtClean="0"/>
              <a:t>Every array elements used O(n) times!</a:t>
            </a:r>
          </a:p>
          <a:p>
            <a:pPr lvl="1"/>
            <a:r>
              <a:rPr lang="en-US" dirty="0" smtClean="0"/>
              <a:t>But program has to be written properly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memories can have significant performance impact</a:t>
            </a:r>
          </a:p>
          <a:p>
            <a:endParaRPr lang="en-US" dirty="0" smtClean="0"/>
          </a:p>
          <a:p>
            <a:r>
              <a:rPr lang="en-US" dirty="0" smtClean="0"/>
              <a:t>You can write your programs to exploit this!</a:t>
            </a:r>
          </a:p>
          <a:p>
            <a:pPr lvl="1"/>
            <a:r>
              <a:rPr lang="en-US" dirty="0" smtClean="0"/>
              <a:t>Focus on the inner loops, where bulk of computations and memory accesses occur. </a:t>
            </a:r>
          </a:p>
          <a:p>
            <a:pPr lvl="1"/>
            <a:r>
              <a:rPr lang="en-US" dirty="0" smtClean="0"/>
              <a:t>Try to maximize spatial locality by reading data objects with sequentially with stride 1.</a:t>
            </a:r>
          </a:p>
          <a:p>
            <a:pPr lvl="1"/>
            <a:r>
              <a:rPr lang="en-US" dirty="0" smtClean="0"/>
              <a:t>Try to maximize temporal locality by using a data object as often as possible once it’s read from memory.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26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Memories</a:t>
            </a:r>
            <a:endParaRPr lang="en-US" dirty="0"/>
          </a:p>
        </p:txBody>
      </p:sp>
      <p:sp>
        <p:nvSpPr>
          <p:cNvPr id="1874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ache memories </a:t>
            </a:r>
            <a:r>
              <a:rPr lang="en-US" dirty="0" smtClean="0"/>
              <a:t>are small, fast SRAM-based memories managed automatically in hardware</a:t>
            </a:r>
          </a:p>
          <a:p>
            <a:pPr lvl="1"/>
            <a:r>
              <a:rPr lang="en-US" dirty="0" smtClean="0"/>
              <a:t>Hold frequently accessed blocks of main memory</a:t>
            </a:r>
          </a:p>
          <a:p>
            <a:r>
              <a:rPr lang="en-US" dirty="0" smtClean="0"/>
              <a:t>CPU looks first for data in cache, then in main memory</a:t>
            </a:r>
          </a:p>
          <a:p>
            <a:r>
              <a:rPr lang="en-US" dirty="0" smtClean="0"/>
              <a:t>Typical system structure:</a:t>
            </a:r>
            <a:endParaRPr lang="en-US" dirty="0"/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7258050" y="5653087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5884863" y="5789612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5060950" y="5818187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I/O</a:t>
            </a:r>
          </a:p>
          <a:p>
            <a:pPr algn="ctr"/>
            <a:r>
              <a:rPr lang="en-US" sz="160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3748088" y="5789612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1349375" y="5818187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2862263" y="4622800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2862263" y="4760912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2862263" y="4897437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2862263" y="50355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2862263" y="5172075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3559175" y="4622800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3478213" y="4965700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3959225" y="4486275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2613022" y="431699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2928938" y="5378450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1196975" y="4279900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1174448" y="3988385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4656720" y="5155198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4438650" y="5446712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5976451" y="5155198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6530975" y="5446712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1349375" y="4719637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Cache </a:t>
            </a:r>
          </a:p>
          <a:p>
            <a:pPr algn="ctr"/>
            <a:r>
              <a:rPr lang="en-US" sz="1600" dirty="0" smtClean="0"/>
              <a:t>memory</a:t>
            </a:r>
            <a:endParaRPr lang="en-US" sz="1600" dirty="0"/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1577975" y="5240337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2441575" y="4767262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Cache Organization (S, E, B)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6553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096000" y="2338583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971766" y="22783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112603"/>
            <a:ext cx="3151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 smtClean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43288" y="63362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285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Read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0213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92556" y="61076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867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11007" y="531674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10897</TotalTime>
  <Words>3943</Words>
  <Application>Microsoft Macintosh PowerPoint</Application>
  <PresentationFormat>On-screen Show (4:3)</PresentationFormat>
  <Paragraphs>1019</Paragraphs>
  <Slides>45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template2007</vt:lpstr>
      <vt:lpstr>Cache Memories  MCS284: Computer Organization</vt:lpstr>
      <vt:lpstr>Today</vt:lpstr>
      <vt:lpstr>Example Memory       Hierarchy</vt:lpstr>
      <vt:lpstr>General Cache Concept</vt:lpstr>
      <vt:lpstr>Cache Memories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 Associative Cache (Here: E = 2)</vt:lpstr>
      <vt:lpstr>E-way Set Associative Cache (Here: E = 2)</vt:lpstr>
      <vt:lpstr>E-way Set Associative Cache (Here: E = 2)</vt:lpstr>
      <vt:lpstr>2-Way Set Associative Cache Simulation</vt:lpstr>
      <vt:lpstr>What about writes?</vt:lpstr>
      <vt:lpstr>Intel Core i7 Cache Hierarchy</vt:lpstr>
      <vt:lpstr>Cache Performance Metrics</vt:lpstr>
      <vt:lpstr>Let’s think about those numbers</vt:lpstr>
      <vt:lpstr>Writing Cache Friendly Code</vt:lpstr>
      <vt:lpstr>Today</vt:lpstr>
      <vt:lpstr>The Memory Mountain</vt:lpstr>
      <vt:lpstr>Memory Mountain Test Function</vt:lpstr>
      <vt:lpstr>The Memory Mountain</vt:lpstr>
      <vt:lpstr>Today</vt:lpstr>
      <vt:lpstr>Matrix Multiplication Example</vt:lpstr>
      <vt:lpstr>Miss Rate Analysis for Matrix Multiply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Today</vt:lpstr>
      <vt:lpstr>Example: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Gustavus User</cp:lastModifiedBy>
  <cp:revision>523</cp:revision>
  <cp:lastPrinted>2012-10-02T07:07:18Z</cp:lastPrinted>
  <dcterms:created xsi:type="dcterms:W3CDTF">2012-10-02T17:26:51Z</dcterms:created>
  <dcterms:modified xsi:type="dcterms:W3CDTF">2015-10-01T22:24:37Z</dcterms:modified>
</cp:coreProperties>
</file>